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317.jpg" ContentType="image/jpg"/>
  <Override PartName="/ppt/media/image318.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7"/>
  </p:notesMasterIdLst>
  <p:sldIdLst>
    <p:sldId id="412" r:id="rId2"/>
    <p:sldId id="258" r:id="rId3"/>
    <p:sldId id="413" r:id="rId4"/>
    <p:sldId id="414" r:id="rId5"/>
    <p:sldId id="415" r:id="rId6"/>
    <p:sldId id="416" r:id="rId7"/>
    <p:sldId id="276" r:id="rId8"/>
    <p:sldId id="417" r:id="rId9"/>
    <p:sldId id="418" r:id="rId10"/>
    <p:sldId id="13724" r:id="rId11"/>
    <p:sldId id="13706" r:id="rId12"/>
    <p:sldId id="13725" r:id="rId13"/>
    <p:sldId id="265" r:id="rId14"/>
    <p:sldId id="333" r:id="rId15"/>
    <p:sldId id="334" r:id="rId16"/>
    <p:sldId id="13712" r:id="rId17"/>
    <p:sldId id="270" r:id="rId18"/>
    <p:sldId id="336" r:id="rId19"/>
    <p:sldId id="13731" r:id="rId20"/>
    <p:sldId id="13730" r:id="rId21"/>
    <p:sldId id="267" r:id="rId22"/>
    <p:sldId id="427" r:id="rId23"/>
    <p:sldId id="342" r:id="rId24"/>
    <p:sldId id="341" r:id="rId25"/>
    <p:sldId id="340" r:id="rId26"/>
    <p:sldId id="339" r:id="rId27"/>
    <p:sldId id="268" r:id="rId28"/>
    <p:sldId id="344" r:id="rId29"/>
    <p:sldId id="343" r:id="rId30"/>
    <p:sldId id="271" r:id="rId31"/>
    <p:sldId id="346" r:id="rId32"/>
    <p:sldId id="345" r:id="rId33"/>
    <p:sldId id="273" r:id="rId34"/>
    <p:sldId id="13714" r:id="rId35"/>
    <p:sldId id="347" r:id="rId36"/>
    <p:sldId id="318" r:id="rId37"/>
    <p:sldId id="13726" r:id="rId38"/>
    <p:sldId id="316" r:id="rId39"/>
    <p:sldId id="319" r:id="rId40"/>
    <p:sldId id="350" r:id="rId41"/>
    <p:sldId id="349" r:id="rId42"/>
    <p:sldId id="351" r:id="rId43"/>
    <p:sldId id="320" r:id="rId44"/>
    <p:sldId id="354" r:id="rId45"/>
    <p:sldId id="352" r:id="rId46"/>
    <p:sldId id="355" r:id="rId47"/>
    <p:sldId id="321" r:id="rId48"/>
    <p:sldId id="353" r:id="rId49"/>
    <p:sldId id="278" r:id="rId50"/>
    <p:sldId id="322" r:id="rId51"/>
    <p:sldId id="325" r:id="rId52"/>
    <p:sldId id="277" r:id="rId53"/>
    <p:sldId id="279" r:id="rId54"/>
    <p:sldId id="356" r:id="rId55"/>
    <p:sldId id="280" r:id="rId56"/>
    <p:sldId id="360" r:id="rId57"/>
    <p:sldId id="359" r:id="rId58"/>
    <p:sldId id="358" r:id="rId59"/>
    <p:sldId id="357" r:id="rId60"/>
    <p:sldId id="284" r:id="rId61"/>
    <p:sldId id="361" r:id="rId62"/>
    <p:sldId id="285" r:id="rId63"/>
    <p:sldId id="281" r:id="rId64"/>
    <p:sldId id="366" r:id="rId65"/>
    <p:sldId id="365" r:id="rId66"/>
    <p:sldId id="364" r:id="rId67"/>
    <p:sldId id="363" r:id="rId68"/>
    <p:sldId id="362" r:id="rId69"/>
    <p:sldId id="286" r:id="rId70"/>
    <p:sldId id="287" r:id="rId71"/>
    <p:sldId id="368" r:id="rId72"/>
    <p:sldId id="367" r:id="rId73"/>
    <p:sldId id="288" r:id="rId74"/>
    <p:sldId id="371" r:id="rId75"/>
    <p:sldId id="370" r:id="rId76"/>
    <p:sldId id="369" r:id="rId77"/>
    <p:sldId id="289" r:id="rId78"/>
    <p:sldId id="373" r:id="rId79"/>
    <p:sldId id="372" r:id="rId80"/>
    <p:sldId id="292" r:id="rId81"/>
    <p:sldId id="378" r:id="rId82"/>
    <p:sldId id="377" r:id="rId83"/>
    <p:sldId id="376" r:id="rId84"/>
    <p:sldId id="375" r:id="rId85"/>
    <p:sldId id="374" r:id="rId86"/>
    <p:sldId id="294" r:id="rId87"/>
    <p:sldId id="381" r:id="rId88"/>
    <p:sldId id="380" r:id="rId89"/>
    <p:sldId id="379" r:id="rId90"/>
    <p:sldId id="293" r:id="rId91"/>
    <p:sldId id="383" r:id="rId92"/>
    <p:sldId id="382" r:id="rId93"/>
    <p:sldId id="295" r:id="rId94"/>
    <p:sldId id="385" r:id="rId95"/>
    <p:sldId id="384" r:id="rId96"/>
    <p:sldId id="296" r:id="rId97"/>
    <p:sldId id="390" r:id="rId98"/>
    <p:sldId id="389" r:id="rId99"/>
    <p:sldId id="388" r:id="rId100"/>
    <p:sldId id="387" r:id="rId101"/>
    <p:sldId id="386" r:id="rId102"/>
    <p:sldId id="297" r:id="rId103"/>
    <p:sldId id="392" r:id="rId104"/>
    <p:sldId id="391" r:id="rId105"/>
    <p:sldId id="298" r:id="rId106"/>
    <p:sldId id="394" r:id="rId107"/>
    <p:sldId id="299" r:id="rId108"/>
    <p:sldId id="393" r:id="rId109"/>
    <p:sldId id="300" r:id="rId110"/>
    <p:sldId id="301" r:id="rId111"/>
    <p:sldId id="302" r:id="rId112"/>
    <p:sldId id="308" r:id="rId113"/>
    <p:sldId id="305" r:id="rId114"/>
    <p:sldId id="307" r:id="rId115"/>
    <p:sldId id="306" r:id="rId116"/>
    <p:sldId id="309" r:id="rId117"/>
    <p:sldId id="310" r:id="rId118"/>
    <p:sldId id="311" r:id="rId119"/>
    <p:sldId id="314" r:id="rId120"/>
    <p:sldId id="312" r:id="rId121"/>
    <p:sldId id="313" r:id="rId122"/>
    <p:sldId id="315" r:id="rId123"/>
    <p:sldId id="396" r:id="rId124"/>
    <p:sldId id="395" r:id="rId125"/>
    <p:sldId id="13715" r:id="rId126"/>
    <p:sldId id="328" r:id="rId127"/>
    <p:sldId id="329" r:id="rId128"/>
    <p:sldId id="397" r:id="rId129"/>
    <p:sldId id="398" r:id="rId130"/>
    <p:sldId id="330" r:id="rId131"/>
    <p:sldId id="401" r:id="rId132"/>
    <p:sldId id="400" r:id="rId133"/>
    <p:sldId id="399" r:id="rId134"/>
    <p:sldId id="13741" r:id="rId135"/>
    <p:sldId id="432" r:id="rId136"/>
    <p:sldId id="712" r:id="rId137"/>
    <p:sldId id="714" r:id="rId138"/>
    <p:sldId id="778" r:id="rId139"/>
    <p:sldId id="13719" r:id="rId140"/>
    <p:sldId id="791" r:id="rId141"/>
    <p:sldId id="13720" r:id="rId142"/>
    <p:sldId id="756" r:id="rId143"/>
    <p:sldId id="769" r:id="rId144"/>
    <p:sldId id="796" r:id="rId145"/>
    <p:sldId id="764" r:id="rId146"/>
    <p:sldId id="785" r:id="rId147"/>
    <p:sldId id="787" r:id="rId148"/>
    <p:sldId id="788" r:id="rId149"/>
    <p:sldId id="753" r:id="rId150"/>
    <p:sldId id="797" r:id="rId151"/>
    <p:sldId id="742" r:id="rId152"/>
    <p:sldId id="747" r:id="rId153"/>
    <p:sldId id="745" r:id="rId154"/>
    <p:sldId id="746" r:id="rId155"/>
    <p:sldId id="798" r:id="rId156"/>
    <p:sldId id="766" r:id="rId157"/>
    <p:sldId id="763" r:id="rId158"/>
    <p:sldId id="13721" r:id="rId159"/>
    <p:sldId id="725" r:id="rId160"/>
    <p:sldId id="786" r:id="rId161"/>
    <p:sldId id="13735" r:id="rId162"/>
    <p:sldId id="13736" r:id="rId163"/>
    <p:sldId id="13737" r:id="rId164"/>
    <p:sldId id="789" r:id="rId165"/>
    <p:sldId id="13738" r:id="rId166"/>
    <p:sldId id="13722" r:id="rId167"/>
    <p:sldId id="13723" r:id="rId168"/>
    <p:sldId id="13739" r:id="rId169"/>
    <p:sldId id="751" r:id="rId170"/>
    <p:sldId id="256" r:id="rId171"/>
    <p:sldId id="799" r:id="rId172"/>
    <p:sldId id="800" r:id="rId173"/>
    <p:sldId id="801" r:id="rId174"/>
    <p:sldId id="802" r:id="rId175"/>
    <p:sldId id="803" r:id="rId176"/>
    <p:sldId id="804" r:id="rId177"/>
    <p:sldId id="805" r:id="rId178"/>
    <p:sldId id="806" r:id="rId179"/>
    <p:sldId id="13659" r:id="rId180"/>
    <p:sldId id="13660" r:id="rId181"/>
    <p:sldId id="13661" r:id="rId182"/>
    <p:sldId id="13662" r:id="rId183"/>
    <p:sldId id="13663" r:id="rId184"/>
    <p:sldId id="13664" r:id="rId185"/>
    <p:sldId id="13665" r:id="rId186"/>
    <p:sldId id="13666" r:id="rId187"/>
    <p:sldId id="13667" r:id="rId188"/>
    <p:sldId id="13668" r:id="rId189"/>
    <p:sldId id="13669" r:id="rId190"/>
    <p:sldId id="13670" r:id="rId191"/>
    <p:sldId id="13671" r:id="rId192"/>
    <p:sldId id="13672" r:id="rId193"/>
    <p:sldId id="13673" r:id="rId194"/>
    <p:sldId id="13674" r:id="rId195"/>
    <p:sldId id="13675" r:id="rId196"/>
    <p:sldId id="13676" r:id="rId197"/>
    <p:sldId id="274" r:id="rId198"/>
    <p:sldId id="13677" r:id="rId199"/>
    <p:sldId id="13678" r:id="rId200"/>
    <p:sldId id="13679" r:id="rId201"/>
    <p:sldId id="13680" r:id="rId202"/>
    <p:sldId id="13681" r:id="rId203"/>
    <p:sldId id="13682" r:id="rId204"/>
    <p:sldId id="13683" r:id="rId205"/>
    <p:sldId id="13656" r:id="rId206"/>
    <p:sldId id="13684" r:id="rId207"/>
    <p:sldId id="13685" r:id="rId208"/>
    <p:sldId id="13686" r:id="rId209"/>
    <p:sldId id="13657" r:id="rId210"/>
    <p:sldId id="13687" r:id="rId211"/>
    <p:sldId id="13658" r:id="rId212"/>
    <p:sldId id="13653" r:id="rId213"/>
    <p:sldId id="13688" r:id="rId214"/>
    <p:sldId id="13727" r:id="rId215"/>
    <p:sldId id="13689" r:id="rId216"/>
    <p:sldId id="470" r:id="rId217"/>
    <p:sldId id="471" r:id="rId218"/>
    <p:sldId id="538" r:id="rId219"/>
    <p:sldId id="539" r:id="rId220"/>
    <p:sldId id="540" r:id="rId221"/>
    <p:sldId id="541" r:id="rId222"/>
    <p:sldId id="542" r:id="rId223"/>
    <p:sldId id="485" r:id="rId224"/>
    <p:sldId id="486" r:id="rId225"/>
    <p:sldId id="487" r:id="rId226"/>
    <p:sldId id="488" r:id="rId227"/>
    <p:sldId id="489" r:id="rId228"/>
    <p:sldId id="490" r:id="rId229"/>
    <p:sldId id="528" r:id="rId230"/>
    <p:sldId id="530" r:id="rId231"/>
    <p:sldId id="531" r:id="rId232"/>
    <p:sldId id="526" r:id="rId233"/>
    <p:sldId id="472" r:id="rId234"/>
    <p:sldId id="467" r:id="rId235"/>
    <p:sldId id="468" r:id="rId236"/>
    <p:sldId id="469" r:id="rId237"/>
    <p:sldId id="473" r:id="rId238"/>
    <p:sldId id="474" r:id="rId239"/>
    <p:sldId id="475" r:id="rId240"/>
    <p:sldId id="476" r:id="rId241"/>
    <p:sldId id="477" r:id="rId242"/>
    <p:sldId id="478" r:id="rId243"/>
    <p:sldId id="479" r:id="rId244"/>
    <p:sldId id="480" r:id="rId245"/>
    <p:sldId id="481" r:id="rId246"/>
    <p:sldId id="482" r:id="rId247"/>
    <p:sldId id="483" r:id="rId248"/>
    <p:sldId id="484" r:id="rId249"/>
    <p:sldId id="523" r:id="rId250"/>
    <p:sldId id="491" r:id="rId251"/>
    <p:sldId id="492" r:id="rId252"/>
    <p:sldId id="493" r:id="rId253"/>
    <p:sldId id="494" r:id="rId254"/>
    <p:sldId id="495" r:id="rId255"/>
    <p:sldId id="496" r:id="rId256"/>
    <p:sldId id="497" r:id="rId257"/>
    <p:sldId id="498" r:id="rId258"/>
    <p:sldId id="499" r:id="rId259"/>
    <p:sldId id="500" r:id="rId260"/>
    <p:sldId id="501" r:id="rId261"/>
    <p:sldId id="502" r:id="rId262"/>
    <p:sldId id="503" r:id="rId263"/>
    <p:sldId id="504" r:id="rId264"/>
    <p:sldId id="505" r:id="rId265"/>
    <p:sldId id="506" r:id="rId266"/>
    <p:sldId id="507" r:id="rId267"/>
    <p:sldId id="508" r:id="rId268"/>
    <p:sldId id="509" r:id="rId269"/>
    <p:sldId id="510" r:id="rId270"/>
    <p:sldId id="516" r:id="rId271"/>
    <p:sldId id="517" r:id="rId272"/>
    <p:sldId id="518" r:id="rId273"/>
    <p:sldId id="519" r:id="rId274"/>
    <p:sldId id="520" r:id="rId275"/>
    <p:sldId id="521" r:id="rId276"/>
    <p:sldId id="525" r:id="rId277"/>
    <p:sldId id="13742" r:id="rId278"/>
    <p:sldId id="331" r:id="rId279"/>
    <p:sldId id="404" r:id="rId280"/>
    <p:sldId id="403" r:id="rId281"/>
    <p:sldId id="402" r:id="rId282"/>
    <p:sldId id="406" r:id="rId283"/>
    <p:sldId id="405" r:id="rId284"/>
    <p:sldId id="13690" r:id="rId285"/>
    <p:sldId id="13691" r:id="rId286"/>
    <p:sldId id="13692" r:id="rId287"/>
    <p:sldId id="13693" r:id="rId288"/>
    <p:sldId id="13694" r:id="rId289"/>
    <p:sldId id="409" r:id="rId290"/>
    <p:sldId id="421" r:id="rId291"/>
    <p:sldId id="13699" r:id="rId292"/>
    <p:sldId id="13698" r:id="rId293"/>
    <p:sldId id="13697" r:id="rId294"/>
    <p:sldId id="13696" r:id="rId295"/>
    <p:sldId id="422" r:id="rId296"/>
    <p:sldId id="423" r:id="rId297"/>
    <p:sldId id="424" r:id="rId298"/>
    <p:sldId id="425" r:id="rId299"/>
    <p:sldId id="426" r:id="rId300"/>
    <p:sldId id="13728" r:id="rId301"/>
    <p:sldId id="13733" r:id="rId302"/>
    <p:sldId id="13734" r:id="rId303"/>
    <p:sldId id="13708" r:id="rId304"/>
    <p:sldId id="13729" r:id="rId305"/>
    <p:sldId id="13740" r:id="rId3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CD2"/>
    <a:srgbClr val="266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p:restoredTop sz="94643"/>
  </p:normalViewPr>
  <p:slideViewPr>
    <p:cSldViewPr snapToGrid="0" snapToObjects="1">
      <p:cViewPr varScale="1">
        <p:scale>
          <a:sx n="124" d="100"/>
          <a:sy n="124" d="100"/>
        </p:scale>
        <p:origin x="44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heme" Target="theme/theme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898BE-77E6-154E-BC65-12E9B6F29A38}" type="doc">
      <dgm:prSet loTypeId="urn:microsoft.com/office/officeart/2005/8/layout/radial2" loCatId="" qsTypeId="urn:microsoft.com/office/officeart/2005/8/quickstyle/simple4" qsCatId="simple" csTypeId="urn:microsoft.com/office/officeart/2005/8/colors/accent1_2" csCatId="accent1" phldr="1"/>
      <dgm:spPr/>
      <dgm:t>
        <a:bodyPr/>
        <a:lstStyle/>
        <a:p>
          <a:endParaRPr lang="en-US"/>
        </a:p>
      </dgm:t>
    </dgm:pt>
    <dgm:pt modelId="{27D1EE24-ABC8-5340-A35F-CC2EEA64AABD}">
      <dgm:prSet phldrT="[Text]"/>
      <dgm:spPr>
        <a:solidFill>
          <a:srgbClr val="FFC000"/>
        </a:solidFill>
      </dgm:spPr>
      <dgm:t>
        <a:bodyPr/>
        <a:lstStyle/>
        <a:p>
          <a:endParaRPr lang="en-US" dirty="0"/>
        </a:p>
      </dgm:t>
    </dgm:pt>
    <dgm:pt modelId="{881A8474-6190-FA47-95E9-40EE2A8A813A}" type="parTrans" cxnId="{8272703C-F0D0-F549-A362-52E9FA303C9D}">
      <dgm:prSet/>
      <dgm:spPr/>
      <dgm:t>
        <a:bodyPr/>
        <a:lstStyle/>
        <a:p>
          <a:endParaRPr lang="en-US"/>
        </a:p>
      </dgm:t>
    </dgm:pt>
    <dgm:pt modelId="{03260474-3584-FD4A-9589-1311B80C7519}" type="sibTrans" cxnId="{8272703C-F0D0-F549-A362-52E9FA303C9D}">
      <dgm:prSet/>
      <dgm:spPr/>
      <dgm:t>
        <a:bodyPr/>
        <a:lstStyle/>
        <a:p>
          <a:endParaRPr lang="en-US"/>
        </a:p>
      </dgm:t>
    </dgm:pt>
    <dgm:pt modelId="{10EFCD0B-ACAF-7C47-BBA8-EF69D190466A}">
      <dgm:prSet phldrT="[Text]"/>
      <dgm:spPr>
        <a:solidFill>
          <a:srgbClr val="FFC000"/>
        </a:solidFill>
      </dgm:spPr>
      <dgm:t>
        <a:bodyPr/>
        <a:lstStyle/>
        <a:p>
          <a:endParaRPr lang="en-US" dirty="0"/>
        </a:p>
      </dgm:t>
    </dgm:pt>
    <dgm:pt modelId="{266BFE7C-4BA4-5645-B20F-733272A2314C}" type="parTrans" cxnId="{99187FB5-64D3-8347-A399-3B486C5735A6}">
      <dgm:prSet/>
      <dgm:spPr/>
      <dgm:t>
        <a:bodyPr/>
        <a:lstStyle/>
        <a:p>
          <a:endParaRPr lang="en-US"/>
        </a:p>
      </dgm:t>
    </dgm:pt>
    <dgm:pt modelId="{81FE633B-B06C-604D-BE99-8D64D86F655A}" type="sibTrans" cxnId="{99187FB5-64D3-8347-A399-3B486C5735A6}">
      <dgm:prSet/>
      <dgm:spPr/>
      <dgm:t>
        <a:bodyPr/>
        <a:lstStyle/>
        <a:p>
          <a:endParaRPr lang="en-US"/>
        </a:p>
      </dgm:t>
    </dgm:pt>
    <dgm:pt modelId="{92FAD975-A818-E745-84A1-C9B33755E5A1}">
      <dgm:prSet phldrT="[Text]"/>
      <dgm:spPr>
        <a:solidFill>
          <a:srgbClr val="FFC000"/>
        </a:solidFill>
      </dgm:spPr>
      <dgm:t>
        <a:bodyPr/>
        <a:lstStyle/>
        <a:p>
          <a:endParaRPr lang="en-US" dirty="0"/>
        </a:p>
      </dgm:t>
    </dgm:pt>
    <dgm:pt modelId="{881308EE-735F-7541-ACF1-9983EC478EF5}" type="parTrans" cxnId="{D5B29052-C5EE-F845-A522-A59F52CFC2DB}">
      <dgm:prSet/>
      <dgm:spPr/>
      <dgm:t>
        <a:bodyPr/>
        <a:lstStyle/>
        <a:p>
          <a:endParaRPr lang="en-US"/>
        </a:p>
      </dgm:t>
    </dgm:pt>
    <dgm:pt modelId="{113C0DA7-5082-844D-A72C-86AE6A3BF7EA}" type="sibTrans" cxnId="{D5B29052-C5EE-F845-A522-A59F52CFC2DB}">
      <dgm:prSet/>
      <dgm:spPr/>
      <dgm:t>
        <a:bodyPr/>
        <a:lstStyle/>
        <a:p>
          <a:endParaRPr lang="en-US"/>
        </a:p>
      </dgm:t>
    </dgm:pt>
    <dgm:pt modelId="{C74E4949-2504-E243-A19E-983B2D54F1A3}">
      <dgm:prSet phldrT="[Text]"/>
      <dgm:spPr>
        <a:solidFill>
          <a:srgbClr val="FFC000"/>
        </a:solidFill>
      </dgm:spPr>
      <dgm:t>
        <a:bodyPr/>
        <a:lstStyle/>
        <a:p>
          <a:endParaRPr lang="en-US" dirty="0"/>
        </a:p>
      </dgm:t>
    </dgm:pt>
    <dgm:pt modelId="{87329161-C026-A840-B517-20253E87C000}" type="parTrans" cxnId="{E43AC841-846E-3E49-BF9C-204E6D979ACA}">
      <dgm:prSet/>
      <dgm:spPr/>
      <dgm:t>
        <a:bodyPr/>
        <a:lstStyle/>
        <a:p>
          <a:endParaRPr lang="en-US"/>
        </a:p>
      </dgm:t>
    </dgm:pt>
    <dgm:pt modelId="{3DF2E618-1649-2D4D-A038-E060A60F96BB}" type="sibTrans" cxnId="{E43AC841-846E-3E49-BF9C-204E6D979ACA}">
      <dgm:prSet/>
      <dgm:spPr/>
      <dgm:t>
        <a:bodyPr/>
        <a:lstStyle/>
        <a:p>
          <a:endParaRPr lang="en-US"/>
        </a:p>
      </dgm:t>
    </dgm:pt>
    <dgm:pt modelId="{754259E4-48C2-A546-A300-4F051C0C3D00}" type="pres">
      <dgm:prSet presAssocID="{5C7898BE-77E6-154E-BC65-12E9B6F29A38}" presName="composite" presStyleCnt="0">
        <dgm:presLayoutVars>
          <dgm:chMax val="5"/>
          <dgm:dir/>
          <dgm:animLvl val="ctr"/>
          <dgm:resizeHandles val="exact"/>
        </dgm:presLayoutVars>
      </dgm:prSet>
      <dgm:spPr/>
    </dgm:pt>
    <dgm:pt modelId="{2CF36151-27D5-4741-84FF-33D902AA44FE}" type="pres">
      <dgm:prSet presAssocID="{5C7898BE-77E6-154E-BC65-12E9B6F29A38}" presName="cycle" presStyleCnt="0"/>
      <dgm:spPr/>
    </dgm:pt>
    <dgm:pt modelId="{56F9C311-5B04-8047-9B2C-AFB4EF0E8D70}" type="pres">
      <dgm:prSet presAssocID="{5C7898BE-77E6-154E-BC65-12E9B6F29A38}" presName="centerShape" presStyleCnt="0"/>
      <dgm:spPr/>
    </dgm:pt>
    <dgm:pt modelId="{E9F401E7-3544-1F4C-8C05-C3F8787F32FB}" type="pres">
      <dgm:prSet presAssocID="{5C7898BE-77E6-154E-BC65-12E9B6F29A38}" presName="connSite" presStyleLbl="node1" presStyleIdx="0" presStyleCnt="5"/>
      <dgm:spPr/>
    </dgm:pt>
    <dgm:pt modelId="{63E484B6-533E-8449-8AC6-3E4382D9F5FB}" type="pres">
      <dgm:prSet presAssocID="{5C7898BE-77E6-154E-BC65-12E9B6F29A38}" presName="visible" presStyleLbl="node1" presStyleIdx="0" presStyleCnt="5" custScaleX="81636" custScaleY="82713" custLinFactNeighborX="802" custLinFactNeighborY="3987"/>
      <dgm:spPr>
        <a:solidFill>
          <a:srgbClr val="92D050"/>
        </a:solidFill>
      </dgm:spPr>
    </dgm:pt>
    <dgm:pt modelId="{B136395B-2725-AF40-B601-D8352C68F85C}" type="pres">
      <dgm:prSet presAssocID="{881A8474-6190-FA47-95E9-40EE2A8A813A}" presName="Name25" presStyleLbl="parChTrans1D1" presStyleIdx="0" presStyleCnt="4"/>
      <dgm:spPr/>
    </dgm:pt>
    <dgm:pt modelId="{20BE9E8A-B098-8C45-B3E8-8CA0E4DED0A5}" type="pres">
      <dgm:prSet presAssocID="{27D1EE24-ABC8-5340-A35F-CC2EEA64AABD}" presName="node" presStyleCnt="0"/>
      <dgm:spPr/>
    </dgm:pt>
    <dgm:pt modelId="{CF5FB54F-8C6A-7345-AF98-059A9038AB3C}" type="pres">
      <dgm:prSet presAssocID="{27D1EE24-ABC8-5340-A35F-CC2EEA64AABD}" presName="parentNode" presStyleLbl="node1" presStyleIdx="1" presStyleCnt="5">
        <dgm:presLayoutVars>
          <dgm:chMax val="1"/>
          <dgm:bulletEnabled val="1"/>
        </dgm:presLayoutVars>
      </dgm:prSet>
      <dgm:spPr/>
    </dgm:pt>
    <dgm:pt modelId="{4E8FCA79-3028-C84A-971C-0F5750A93FEA}" type="pres">
      <dgm:prSet presAssocID="{27D1EE24-ABC8-5340-A35F-CC2EEA64AABD}" presName="childNode" presStyleLbl="revTx" presStyleIdx="0" presStyleCnt="0">
        <dgm:presLayoutVars>
          <dgm:bulletEnabled val="1"/>
        </dgm:presLayoutVars>
      </dgm:prSet>
      <dgm:spPr/>
    </dgm:pt>
    <dgm:pt modelId="{E23B4867-6665-2348-9D08-D12983C31C45}" type="pres">
      <dgm:prSet presAssocID="{266BFE7C-4BA4-5645-B20F-733272A2314C}" presName="Name25" presStyleLbl="parChTrans1D1" presStyleIdx="1" presStyleCnt="4"/>
      <dgm:spPr/>
    </dgm:pt>
    <dgm:pt modelId="{7548ED00-B9C7-4743-B652-8E4E040921A9}" type="pres">
      <dgm:prSet presAssocID="{10EFCD0B-ACAF-7C47-BBA8-EF69D190466A}" presName="node" presStyleCnt="0"/>
      <dgm:spPr/>
    </dgm:pt>
    <dgm:pt modelId="{BE0328CD-61D1-F147-9639-0A1BFA7BCEC5}" type="pres">
      <dgm:prSet presAssocID="{10EFCD0B-ACAF-7C47-BBA8-EF69D190466A}" presName="parentNode" presStyleLbl="node1" presStyleIdx="2" presStyleCnt="5" custLinFactNeighborX="-5383" custLinFactNeighborY="-6248">
        <dgm:presLayoutVars>
          <dgm:chMax val="1"/>
          <dgm:bulletEnabled val="1"/>
        </dgm:presLayoutVars>
      </dgm:prSet>
      <dgm:spPr/>
    </dgm:pt>
    <dgm:pt modelId="{796E713F-D09B-6C4C-85F0-B921812B3559}" type="pres">
      <dgm:prSet presAssocID="{10EFCD0B-ACAF-7C47-BBA8-EF69D190466A}" presName="childNode" presStyleLbl="revTx" presStyleIdx="0" presStyleCnt="0">
        <dgm:presLayoutVars>
          <dgm:bulletEnabled val="1"/>
        </dgm:presLayoutVars>
      </dgm:prSet>
      <dgm:spPr/>
    </dgm:pt>
    <dgm:pt modelId="{5FAE84BF-8BFA-F048-95BD-126945860194}" type="pres">
      <dgm:prSet presAssocID="{881308EE-735F-7541-ACF1-9983EC478EF5}" presName="Name25" presStyleLbl="parChTrans1D1" presStyleIdx="2" presStyleCnt="4"/>
      <dgm:spPr/>
    </dgm:pt>
    <dgm:pt modelId="{38EE3334-809A-AA41-8422-9A591C9FE78B}" type="pres">
      <dgm:prSet presAssocID="{92FAD975-A818-E745-84A1-C9B33755E5A1}" presName="node" presStyleCnt="0"/>
      <dgm:spPr/>
    </dgm:pt>
    <dgm:pt modelId="{84C37213-A729-8749-9B90-9CF94AA49BB4}" type="pres">
      <dgm:prSet presAssocID="{92FAD975-A818-E745-84A1-C9B33755E5A1}" presName="parentNode" presStyleLbl="node1" presStyleIdx="3" presStyleCnt="5" custLinFactNeighborX="2267" custLinFactNeighborY="-13645">
        <dgm:presLayoutVars>
          <dgm:chMax val="1"/>
          <dgm:bulletEnabled val="1"/>
        </dgm:presLayoutVars>
      </dgm:prSet>
      <dgm:spPr/>
    </dgm:pt>
    <dgm:pt modelId="{29F20610-6316-2F4D-94C5-951C358EB0AF}" type="pres">
      <dgm:prSet presAssocID="{92FAD975-A818-E745-84A1-C9B33755E5A1}" presName="childNode" presStyleLbl="revTx" presStyleIdx="0" presStyleCnt="0">
        <dgm:presLayoutVars>
          <dgm:bulletEnabled val="1"/>
        </dgm:presLayoutVars>
      </dgm:prSet>
      <dgm:spPr/>
    </dgm:pt>
    <dgm:pt modelId="{FC256E06-9C87-C84C-B3D4-8B3946D8CEBD}" type="pres">
      <dgm:prSet presAssocID="{87329161-C026-A840-B517-20253E87C000}" presName="Name25" presStyleLbl="parChTrans1D1" presStyleIdx="3" presStyleCnt="4"/>
      <dgm:spPr/>
    </dgm:pt>
    <dgm:pt modelId="{1E61857D-C6F3-6F4C-9487-CDE9C2A3EF3B}" type="pres">
      <dgm:prSet presAssocID="{C74E4949-2504-E243-A19E-983B2D54F1A3}" presName="node" presStyleCnt="0"/>
      <dgm:spPr/>
    </dgm:pt>
    <dgm:pt modelId="{4DE47E1D-3DF8-BF48-87C5-395788C971B8}" type="pres">
      <dgm:prSet presAssocID="{C74E4949-2504-E243-A19E-983B2D54F1A3}" presName="parentNode" presStyleLbl="node1" presStyleIdx="4" presStyleCnt="5" custLinFactNeighborX="-15721" custLinFactNeighborY="-22918">
        <dgm:presLayoutVars>
          <dgm:chMax val="1"/>
          <dgm:bulletEnabled val="1"/>
        </dgm:presLayoutVars>
      </dgm:prSet>
      <dgm:spPr/>
    </dgm:pt>
    <dgm:pt modelId="{1E33286C-614A-CD44-9469-FFB90F0A0DA0}" type="pres">
      <dgm:prSet presAssocID="{C74E4949-2504-E243-A19E-983B2D54F1A3}" presName="childNode" presStyleLbl="revTx" presStyleIdx="0" presStyleCnt="0">
        <dgm:presLayoutVars>
          <dgm:bulletEnabled val="1"/>
        </dgm:presLayoutVars>
      </dgm:prSet>
      <dgm:spPr/>
    </dgm:pt>
  </dgm:ptLst>
  <dgm:cxnLst>
    <dgm:cxn modelId="{32EBE822-B031-2E41-9B46-1A2778ECE4F9}" type="presOf" srcId="{27D1EE24-ABC8-5340-A35F-CC2EEA64AABD}" destId="{CF5FB54F-8C6A-7345-AF98-059A9038AB3C}" srcOrd="0" destOrd="0" presId="urn:microsoft.com/office/officeart/2005/8/layout/radial2"/>
    <dgm:cxn modelId="{8272703C-F0D0-F549-A362-52E9FA303C9D}" srcId="{5C7898BE-77E6-154E-BC65-12E9B6F29A38}" destId="{27D1EE24-ABC8-5340-A35F-CC2EEA64AABD}" srcOrd="0" destOrd="0" parTransId="{881A8474-6190-FA47-95E9-40EE2A8A813A}" sibTransId="{03260474-3584-FD4A-9589-1311B80C7519}"/>
    <dgm:cxn modelId="{E43AC841-846E-3E49-BF9C-204E6D979ACA}" srcId="{5C7898BE-77E6-154E-BC65-12E9B6F29A38}" destId="{C74E4949-2504-E243-A19E-983B2D54F1A3}" srcOrd="3" destOrd="0" parTransId="{87329161-C026-A840-B517-20253E87C000}" sibTransId="{3DF2E618-1649-2D4D-A038-E060A60F96BB}"/>
    <dgm:cxn modelId="{D5B29052-C5EE-F845-A522-A59F52CFC2DB}" srcId="{5C7898BE-77E6-154E-BC65-12E9B6F29A38}" destId="{92FAD975-A818-E745-84A1-C9B33755E5A1}" srcOrd="2" destOrd="0" parTransId="{881308EE-735F-7541-ACF1-9983EC478EF5}" sibTransId="{113C0DA7-5082-844D-A72C-86AE6A3BF7EA}"/>
    <dgm:cxn modelId="{B345F95B-87B1-9349-84EE-31FDD5CCDBFB}" type="presOf" srcId="{87329161-C026-A840-B517-20253E87C000}" destId="{FC256E06-9C87-C84C-B3D4-8B3946D8CEBD}" srcOrd="0" destOrd="0" presId="urn:microsoft.com/office/officeart/2005/8/layout/radial2"/>
    <dgm:cxn modelId="{AE9D1D91-9C02-6B4E-B6B8-E14E0D41A4C5}" type="presOf" srcId="{C74E4949-2504-E243-A19E-983B2D54F1A3}" destId="{4DE47E1D-3DF8-BF48-87C5-395788C971B8}" srcOrd="0" destOrd="0" presId="urn:microsoft.com/office/officeart/2005/8/layout/radial2"/>
    <dgm:cxn modelId="{C2159A9D-152C-E64B-B44B-D89B03EB12A6}" type="presOf" srcId="{10EFCD0B-ACAF-7C47-BBA8-EF69D190466A}" destId="{BE0328CD-61D1-F147-9639-0A1BFA7BCEC5}" srcOrd="0" destOrd="0" presId="urn:microsoft.com/office/officeart/2005/8/layout/radial2"/>
    <dgm:cxn modelId="{99187FB5-64D3-8347-A399-3B486C5735A6}" srcId="{5C7898BE-77E6-154E-BC65-12E9B6F29A38}" destId="{10EFCD0B-ACAF-7C47-BBA8-EF69D190466A}" srcOrd="1" destOrd="0" parTransId="{266BFE7C-4BA4-5645-B20F-733272A2314C}" sibTransId="{81FE633B-B06C-604D-BE99-8D64D86F655A}"/>
    <dgm:cxn modelId="{90FDF4BC-9159-AF4E-B5B0-41A9A0EB6C06}" type="presOf" srcId="{5C7898BE-77E6-154E-BC65-12E9B6F29A38}" destId="{754259E4-48C2-A546-A300-4F051C0C3D00}" srcOrd="0" destOrd="0" presId="urn:microsoft.com/office/officeart/2005/8/layout/radial2"/>
    <dgm:cxn modelId="{CE698BD3-773F-824A-852D-7DB3FB8AFE3D}" type="presOf" srcId="{881308EE-735F-7541-ACF1-9983EC478EF5}" destId="{5FAE84BF-8BFA-F048-95BD-126945860194}" srcOrd="0" destOrd="0" presId="urn:microsoft.com/office/officeart/2005/8/layout/radial2"/>
    <dgm:cxn modelId="{DF68A5E6-F1D1-0643-BCE6-8C5823FBBB55}" type="presOf" srcId="{881A8474-6190-FA47-95E9-40EE2A8A813A}" destId="{B136395B-2725-AF40-B601-D8352C68F85C}" srcOrd="0" destOrd="0" presId="urn:microsoft.com/office/officeart/2005/8/layout/radial2"/>
    <dgm:cxn modelId="{1EDEF3F7-65DE-F845-8171-EC6E1F96F6A2}" type="presOf" srcId="{92FAD975-A818-E745-84A1-C9B33755E5A1}" destId="{84C37213-A729-8749-9B90-9CF94AA49BB4}" srcOrd="0" destOrd="0" presId="urn:microsoft.com/office/officeart/2005/8/layout/radial2"/>
    <dgm:cxn modelId="{CCCEBFF8-86E0-5E40-ADD9-AE6AC4FF820C}" type="presOf" srcId="{266BFE7C-4BA4-5645-B20F-733272A2314C}" destId="{E23B4867-6665-2348-9D08-D12983C31C45}" srcOrd="0" destOrd="0" presId="urn:microsoft.com/office/officeart/2005/8/layout/radial2"/>
    <dgm:cxn modelId="{E2E070EB-157C-0544-B848-970C07975D1D}" type="presParOf" srcId="{754259E4-48C2-A546-A300-4F051C0C3D00}" destId="{2CF36151-27D5-4741-84FF-33D902AA44FE}" srcOrd="0" destOrd="0" presId="urn:microsoft.com/office/officeart/2005/8/layout/radial2"/>
    <dgm:cxn modelId="{0D387133-6173-7D4D-9A31-29EFB4A2366B}" type="presParOf" srcId="{2CF36151-27D5-4741-84FF-33D902AA44FE}" destId="{56F9C311-5B04-8047-9B2C-AFB4EF0E8D70}" srcOrd="0" destOrd="0" presId="urn:microsoft.com/office/officeart/2005/8/layout/radial2"/>
    <dgm:cxn modelId="{2BE096C6-66DC-E541-B113-0B817A588F83}" type="presParOf" srcId="{56F9C311-5B04-8047-9B2C-AFB4EF0E8D70}" destId="{E9F401E7-3544-1F4C-8C05-C3F8787F32FB}" srcOrd="0" destOrd="0" presId="urn:microsoft.com/office/officeart/2005/8/layout/radial2"/>
    <dgm:cxn modelId="{BF39B96F-925A-124C-89A6-40283FE6BB5B}" type="presParOf" srcId="{56F9C311-5B04-8047-9B2C-AFB4EF0E8D70}" destId="{63E484B6-533E-8449-8AC6-3E4382D9F5FB}" srcOrd="1" destOrd="0" presId="urn:microsoft.com/office/officeart/2005/8/layout/radial2"/>
    <dgm:cxn modelId="{AD4FBF45-B889-834E-83BE-C369B1547BD1}" type="presParOf" srcId="{2CF36151-27D5-4741-84FF-33D902AA44FE}" destId="{B136395B-2725-AF40-B601-D8352C68F85C}" srcOrd="1" destOrd="0" presId="urn:microsoft.com/office/officeart/2005/8/layout/radial2"/>
    <dgm:cxn modelId="{014A4A77-FB1C-F245-A1FC-68DA473E8B8D}" type="presParOf" srcId="{2CF36151-27D5-4741-84FF-33D902AA44FE}" destId="{20BE9E8A-B098-8C45-B3E8-8CA0E4DED0A5}" srcOrd="2" destOrd="0" presId="urn:microsoft.com/office/officeart/2005/8/layout/radial2"/>
    <dgm:cxn modelId="{96EBDDC2-C8E6-D044-A6D1-5AF678144614}" type="presParOf" srcId="{20BE9E8A-B098-8C45-B3E8-8CA0E4DED0A5}" destId="{CF5FB54F-8C6A-7345-AF98-059A9038AB3C}" srcOrd="0" destOrd="0" presId="urn:microsoft.com/office/officeart/2005/8/layout/radial2"/>
    <dgm:cxn modelId="{5AE09916-FB49-AA47-9813-A228F4129311}" type="presParOf" srcId="{20BE9E8A-B098-8C45-B3E8-8CA0E4DED0A5}" destId="{4E8FCA79-3028-C84A-971C-0F5750A93FEA}" srcOrd="1" destOrd="0" presId="urn:microsoft.com/office/officeart/2005/8/layout/radial2"/>
    <dgm:cxn modelId="{5D6E6F65-1830-4743-B636-554DB6E4AA10}" type="presParOf" srcId="{2CF36151-27D5-4741-84FF-33D902AA44FE}" destId="{E23B4867-6665-2348-9D08-D12983C31C45}" srcOrd="3" destOrd="0" presId="urn:microsoft.com/office/officeart/2005/8/layout/radial2"/>
    <dgm:cxn modelId="{D88CCA1E-C623-1248-AD6E-CE08E68E79A0}" type="presParOf" srcId="{2CF36151-27D5-4741-84FF-33D902AA44FE}" destId="{7548ED00-B9C7-4743-B652-8E4E040921A9}" srcOrd="4" destOrd="0" presId="urn:microsoft.com/office/officeart/2005/8/layout/radial2"/>
    <dgm:cxn modelId="{BCAD6D6D-411C-1047-A00E-7D8375124AE4}" type="presParOf" srcId="{7548ED00-B9C7-4743-B652-8E4E040921A9}" destId="{BE0328CD-61D1-F147-9639-0A1BFA7BCEC5}" srcOrd="0" destOrd="0" presId="urn:microsoft.com/office/officeart/2005/8/layout/radial2"/>
    <dgm:cxn modelId="{B262AF43-E8CC-9F45-934A-3E46370BD06F}" type="presParOf" srcId="{7548ED00-B9C7-4743-B652-8E4E040921A9}" destId="{796E713F-D09B-6C4C-85F0-B921812B3559}" srcOrd="1" destOrd="0" presId="urn:microsoft.com/office/officeart/2005/8/layout/radial2"/>
    <dgm:cxn modelId="{1B36D1D3-8653-7A4C-9720-EE662A0D95EF}" type="presParOf" srcId="{2CF36151-27D5-4741-84FF-33D902AA44FE}" destId="{5FAE84BF-8BFA-F048-95BD-126945860194}" srcOrd="5" destOrd="0" presId="urn:microsoft.com/office/officeart/2005/8/layout/radial2"/>
    <dgm:cxn modelId="{25330FAB-238B-F446-B740-8C656D8548E9}" type="presParOf" srcId="{2CF36151-27D5-4741-84FF-33D902AA44FE}" destId="{38EE3334-809A-AA41-8422-9A591C9FE78B}" srcOrd="6" destOrd="0" presId="urn:microsoft.com/office/officeart/2005/8/layout/radial2"/>
    <dgm:cxn modelId="{F9281462-7097-1147-85DB-63F4A879B01B}" type="presParOf" srcId="{38EE3334-809A-AA41-8422-9A591C9FE78B}" destId="{84C37213-A729-8749-9B90-9CF94AA49BB4}" srcOrd="0" destOrd="0" presId="urn:microsoft.com/office/officeart/2005/8/layout/radial2"/>
    <dgm:cxn modelId="{802081E9-162F-D842-B7E3-151F376CE9F7}" type="presParOf" srcId="{38EE3334-809A-AA41-8422-9A591C9FE78B}" destId="{29F20610-6316-2F4D-94C5-951C358EB0AF}" srcOrd="1" destOrd="0" presId="urn:microsoft.com/office/officeart/2005/8/layout/radial2"/>
    <dgm:cxn modelId="{C508BF78-C072-164E-AB07-9104C910DEBA}" type="presParOf" srcId="{2CF36151-27D5-4741-84FF-33D902AA44FE}" destId="{FC256E06-9C87-C84C-B3D4-8B3946D8CEBD}" srcOrd="7" destOrd="0" presId="urn:microsoft.com/office/officeart/2005/8/layout/radial2"/>
    <dgm:cxn modelId="{3EDC2521-C0C8-504C-AF5D-D3FA244817E1}" type="presParOf" srcId="{2CF36151-27D5-4741-84FF-33D902AA44FE}" destId="{1E61857D-C6F3-6F4C-9487-CDE9C2A3EF3B}" srcOrd="8" destOrd="0" presId="urn:microsoft.com/office/officeart/2005/8/layout/radial2"/>
    <dgm:cxn modelId="{58B45CF5-B496-3B49-BFA5-440880AA3235}" type="presParOf" srcId="{1E61857D-C6F3-6F4C-9487-CDE9C2A3EF3B}" destId="{4DE47E1D-3DF8-BF48-87C5-395788C971B8}" srcOrd="0" destOrd="0" presId="urn:microsoft.com/office/officeart/2005/8/layout/radial2"/>
    <dgm:cxn modelId="{46D4D2DC-04C7-4146-89CD-2BB0D9FCF025}" type="presParOf" srcId="{1E61857D-C6F3-6F4C-9487-CDE9C2A3EF3B}" destId="{1E33286C-614A-CD44-9469-FFB90F0A0DA0}"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56E06-9C87-C84C-B3D4-8B3946D8CEBD}">
      <dsp:nvSpPr>
        <dsp:cNvPr id="0" name=""/>
        <dsp:cNvSpPr/>
      </dsp:nvSpPr>
      <dsp:spPr>
        <a:xfrm rot="3737176">
          <a:off x="1913621" y="3316397"/>
          <a:ext cx="617863" cy="47812"/>
        </a:xfrm>
        <a:custGeom>
          <a:avLst/>
          <a:gdLst/>
          <a:ahLst/>
          <a:cxnLst/>
          <a:rect l="0" t="0" r="0" b="0"/>
          <a:pathLst>
            <a:path>
              <a:moveTo>
                <a:pt x="0" y="23906"/>
              </a:moveTo>
              <a:lnTo>
                <a:pt x="617863"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AE84BF-8BFA-F048-95BD-126945860194}">
      <dsp:nvSpPr>
        <dsp:cNvPr id="0" name=""/>
        <dsp:cNvSpPr/>
      </dsp:nvSpPr>
      <dsp:spPr>
        <a:xfrm rot="1039666">
          <a:off x="2362578" y="2706379"/>
          <a:ext cx="643460" cy="47812"/>
        </a:xfrm>
        <a:custGeom>
          <a:avLst/>
          <a:gdLst/>
          <a:ahLst/>
          <a:cxnLst/>
          <a:rect l="0" t="0" r="0" b="0"/>
          <a:pathLst>
            <a:path>
              <a:moveTo>
                <a:pt x="0" y="23906"/>
              </a:moveTo>
              <a:lnTo>
                <a:pt x="643460"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23B4867-6665-2348-9D08-D12983C31C45}">
      <dsp:nvSpPr>
        <dsp:cNvPr id="0" name=""/>
        <dsp:cNvSpPr/>
      </dsp:nvSpPr>
      <dsp:spPr>
        <a:xfrm rot="20131109">
          <a:off x="2349725" y="2001810"/>
          <a:ext cx="610735" cy="47812"/>
        </a:xfrm>
        <a:custGeom>
          <a:avLst/>
          <a:gdLst/>
          <a:ahLst/>
          <a:cxnLst/>
          <a:rect l="0" t="0" r="0" b="0"/>
          <a:pathLst>
            <a:path>
              <a:moveTo>
                <a:pt x="0" y="23906"/>
              </a:moveTo>
              <a:lnTo>
                <a:pt x="610735"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36395B-2725-AF40-B601-D8352C68F85C}">
      <dsp:nvSpPr>
        <dsp:cNvPr id="0" name=""/>
        <dsp:cNvSpPr/>
      </dsp:nvSpPr>
      <dsp:spPr>
        <a:xfrm rot="17918608">
          <a:off x="1855303" y="1387081"/>
          <a:ext cx="909279" cy="47812"/>
        </a:xfrm>
        <a:custGeom>
          <a:avLst/>
          <a:gdLst/>
          <a:ahLst/>
          <a:cxnLst/>
          <a:rect l="0" t="0" r="0" b="0"/>
          <a:pathLst>
            <a:path>
              <a:moveTo>
                <a:pt x="0" y="23906"/>
              </a:moveTo>
              <a:lnTo>
                <a:pt x="909279" y="2390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E484B6-533E-8449-8AC6-3E4382D9F5FB}">
      <dsp:nvSpPr>
        <dsp:cNvPr id="0" name=""/>
        <dsp:cNvSpPr/>
      </dsp:nvSpPr>
      <dsp:spPr>
        <a:xfrm>
          <a:off x="1030295" y="1767444"/>
          <a:ext cx="1465743" cy="1485080"/>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CF5FB54F-8C6A-7345-AF98-059A9038AB3C}">
      <dsp:nvSpPr>
        <dsp:cNvPr id="0" name=""/>
        <dsp:cNvSpPr/>
      </dsp:nvSpPr>
      <dsp:spPr>
        <a:xfrm>
          <a:off x="2247439" y="628"/>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405203" y="158392"/>
        <a:ext cx="761749" cy="761749"/>
      </dsp:txXfrm>
    </dsp:sp>
    <dsp:sp modelId="{BE0328CD-61D1-F147-9639-0A1BFA7BCEC5}">
      <dsp:nvSpPr>
        <dsp:cNvPr id="0" name=""/>
        <dsp:cNvSpPr/>
      </dsp:nvSpPr>
      <dsp:spPr>
        <a:xfrm>
          <a:off x="2884580" y="1137322"/>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042344" y="1295086"/>
        <a:ext cx="761749" cy="761749"/>
      </dsp:txXfrm>
    </dsp:sp>
    <dsp:sp modelId="{84C37213-A729-8749-9B90-9CF94AA49BB4}">
      <dsp:nvSpPr>
        <dsp:cNvPr id="0" name=""/>
        <dsp:cNvSpPr/>
      </dsp:nvSpPr>
      <dsp:spPr>
        <a:xfrm>
          <a:off x="2966992" y="2447897"/>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3124756" y="2605661"/>
        <a:ext cx="761749" cy="761749"/>
      </dsp:txXfrm>
    </dsp:sp>
    <dsp:sp modelId="{4DE47E1D-3DF8-BF48-87C5-395788C971B8}">
      <dsp:nvSpPr>
        <dsp:cNvPr id="0" name=""/>
        <dsp:cNvSpPr/>
      </dsp:nvSpPr>
      <dsp:spPr>
        <a:xfrm>
          <a:off x="2078081" y="3552003"/>
          <a:ext cx="1077277" cy="1077277"/>
        </a:xfrm>
        <a:prstGeom prst="ellipse">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2235845" y="3709767"/>
        <a:ext cx="761749" cy="76174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332BE-5C69-FF40-8855-AF3A47C973DF}" type="datetimeFigureOut">
              <a:rPr lang="en-US" smtClean="0"/>
              <a:t>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417DD-1FF3-BD4D-8265-B310C2CF8F65}" type="slidenum">
              <a:rPr lang="en-US" smtClean="0"/>
              <a:t>‹#›</a:t>
            </a:fld>
            <a:endParaRPr lang="en-US"/>
          </a:p>
        </p:txBody>
      </p:sp>
    </p:spTree>
    <p:extLst>
      <p:ext uri="{BB962C8B-B14F-4D97-AF65-F5344CB8AC3E}">
        <p14:creationId xmlns:p14="http://schemas.microsoft.com/office/powerpoint/2010/main" val="11374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17DD-1FF3-BD4D-8265-B310C2CF8F65}" type="slidenum">
              <a:rPr lang="en-US" smtClean="0"/>
              <a:t>3</a:t>
            </a:fld>
            <a:endParaRPr lang="en-US"/>
          </a:p>
        </p:txBody>
      </p:sp>
    </p:spTree>
    <p:extLst>
      <p:ext uri="{BB962C8B-B14F-4D97-AF65-F5344CB8AC3E}">
        <p14:creationId xmlns:p14="http://schemas.microsoft.com/office/powerpoint/2010/main" val="341637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 we know, deep neural network are vulnerable to adversarial attacks. Here we have a picture of panda, which is correctly classified by the deep neural network as panda. However, if we add some small adversarial noise to picture, although to us humans, this is still a panda. But the neural network is fooled and classifies the picture as gibbon.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135</a:t>
            </a:fld>
            <a:endParaRPr lang="en-US"/>
          </a:p>
        </p:txBody>
      </p:sp>
    </p:spTree>
    <p:extLst>
      <p:ext uri="{BB962C8B-B14F-4D97-AF65-F5344CB8AC3E}">
        <p14:creationId xmlns:p14="http://schemas.microsoft.com/office/powerpoint/2010/main" val="159820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Then the question comes, Does Graph Neural Networks face the same problem? The answer is True. </a:t>
            </a:r>
            <a:endParaRPr lang="zh-CN" altLang="en-US" dirty="0"/>
          </a:p>
        </p:txBody>
      </p:sp>
      <p:sp>
        <p:nvSpPr>
          <p:cNvPr id="4" name="Slide Number Placeholder 3"/>
          <p:cNvSpPr>
            <a:spLocks noGrp="1"/>
          </p:cNvSpPr>
          <p:nvPr>
            <p:ph type="sldNum" sz="quarter" idx="5"/>
          </p:nvPr>
        </p:nvSpPr>
        <p:spPr/>
        <p:txBody>
          <a:bodyPr/>
          <a:lstStyle/>
          <a:p>
            <a:fld id="{C8DAD2BE-DB80-8043-BD6F-CE9EA20DEE74}" type="slidenum">
              <a:rPr lang="en-US" smtClean="0"/>
              <a:pPr/>
              <a:t>136</a:t>
            </a:fld>
            <a:endParaRPr lang="en-US"/>
          </a:p>
        </p:txBody>
      </p:sp>
    </p:spTree>
    <p:extLst>
      <p:ext uri="{BB962C8B-B14F-4D97-AF65-F5344CB8AC3E}">
        <p14:creationId xmlns:p14="http://schemas.microsoft.com/office/powerpoint/2010/main" val="207537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7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Social graph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140</a:t>
            </a:fld>
            <a:endParaRPr lang="en-US"/>
          </a:p>
        </p:txBody>
      </p:sp>
    </p:spTree>
    <p:extLst>
      <p:ext uri="{BB962C8B-B14F-4D97-AF65-F5344CB8AC3E}">
        <p14:creationId xmlns:p14="http://schemas.microsoft.com/office/powerpoint/2010/main" val="412272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417DD-1FF3-BD4D-8265-B310C2CF8F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36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goal of </a:t>
            </a:r>
            <a:r>
              <a:rPr lang="en-US" altLang="zh-CN" dirty="0" err="1"/>
              <a:t>GradArgmax</a:t>
            </a:r>
            <a:r>
              <a:rPr lang="en-US" altLang="zh-CN" dirty="0"/>
              <a:t> is to find perturbed graph A\hat, X\hat which maximize the loss between output and label y</a:t>
            </a:r>
          </a:p>
          <a:p>
            <a:r>
              <a:rPr lang="en-US" altLang="zh-CN" dirty="0"/>
              <a:t>Note that \theta prime  is the optimized parameter of GNN trained on graph A’,X’. A’, X’ can either be original graph or perturbed graph.</a:t>
            </a:r>
          </a:p>
          <a:p>
            <a:r>
              <a:rPr lang="en-US" altLang="zh-CN" dirty="0"/>
              <a:t>Also we have some constraints on A\hat and X\hat</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145</a:t>
            </a:fld>
            <a:endParaRPr lang="en-US"/>
          </a:p>
        </p:txBody>
      </p:sp>
    </p:spTree>
    <p:extLst>
      <p:ext uri="{BB962C8B-B14F-4D97-AF65-F5344CB8AC3E}">
        <p14:creationId xmlns:p14="http://schemas.microsoft.com/office/powerpoint/2010/main" val="216736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Based on the formulation, if we want to do structure modification, just change A. feature modification change X.</a:t>
            </a:r>
          </a:p>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146</a:t>
            </a:fld>
            <a:endParaRPr lang="en-US"/>
          </a:p>
        </p:txBody>
      </p:sp>
    </p:spTree>
    <p:extLst>
      <p:ext uri="{BB962C8B-B14F-4D97-AF65-F5344CB8AC3E}">
        <p14:creationId xmlns:p14="http://schemas.microsoft.com/office/powerpoint/2010/main" val="275768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 we modify the node features., we need to be really careful. If two features have never </a:t>
            </a:r>
            <a:r>
              <a:rPr lang="en-US" altLang="zh-CN" dirty="0" err="1"/>
              <a:t>occured</a:t>
            </a:r>
            <a:r>
              <a:rPr lang="en-US" altLang="zh-CN" dirty="0"/>
              <a:t> together in the original graph , but they are suddenly used in the modified graph. Such change is easily detected. So we want to preserve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152</a:t>
            </a:fld>
            <a:endParaRPr lang="en-US"/>
          </a:p>
        </p:txBody>
      </p:sp>
    </p:spTree>
    <p:extLst>
      <p:ext uri="{BB962C8B-B14F-4D97-AF65-F5344CB8AC3E}">
        <p14:creationId xmlns:p14="http://schemas.microsoft.com/office/powerpoint/2010/main" val="358311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all possible perturbations we can generate candidates based on degree distribution and features co-occurrence. Then we choose the perturbation that maximize the score, here the score is the</a:t>
            </a:r>
            <a:r>
              <a:rPr lang="zh-CN" altLang="en-US" dirty="0"/>
              <a:t> </a:t>
            </a:r>
            <a:r>
              <a:rPr lang="en-US" altLang="zh-CN" dirty="0"/>
              <a:t>classification margin between other classes and the true label.</a:t>
            </a:r>
          </a:p>
        </p:txBody>
      </p:sp>
      <p:sp>
        <p:nvSpPr>
          <p:cNvPr id="4" name="Slide Number Placeholder 3"/>
          <p:cNvSpPr>
            <a:spLocks noGrp="1"/>
          </p:cNvSpPr>
          <p:nvPr>
            <p:ph type="sldNum" sz="quarter" idx="5"/>
          </p:nvPr>
        </p:nvSpPr>
        <p:spPr/>
        <p:txBody>
          <a:bodyPr/>
          <a:lstStyle/>
          <a:p>
            <a:fld id="{41B417DD-1FF3-BD4D-8265-B310C2CF8F65}" type="slidenum">
              <a:rPr lang="en-US" smtClean="0"/>
              <a:t>153</a:t>
            </a:fld>
            <a:endParaRPr lang="en-US"/>
          </a:p>
        </p:txBody>
      </p:sp>
    </p:spTree>
    <p:extLst>
      <p:ext uri="{BB962C8B-B14F-4D97-AF65-F5344CB8AC3E}">
        <p14:creationId xmlns:p14="http://schemas.microsoft.com/office/powerpoint/2010/main" val="139488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the score is </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154</a:t>
            </a:fld>
            <a:endParaRPr lang="en-US"/>
          </a:p>
        </p:txBody>
      </p:sp>
    </p:spTree>
    <p:extLst>
      <p:ext uri="{BB962C8B-B14F-4D97-AF65-F5344CB8AC3E}">
        <p14:creationId xmlns:p14="http://schemas.microsoft.com/office/powerpoint/2010/main" val="197010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Implicit </a:t>
            </a:r>
            <a:r>
              <a:rPr lang="en-US" baseline="0" dirty="0">
                <a:sym typeface="Wingdings"/>
              </a:rPr>
              <a:t> graph (image)</a:t>
            </a:r>
          </a:p>
          <a:p>
            <a:endParaRPr lang="en-US" baseline="0" dirty="0">
              <a:sym typeface="Wingdings"/>
            </a:endParaRPr>
          </a:p>
          <a:p>
            <a:endParaRPr lang="en-US" baseline="0" dirty="0">
              <a:sym typeface="Wingdings"/>
            </a:endParaRPr>
          </a:p>
          <a:p>
            <a:r>
              <a:rPr lang="en-US" baseline="0" dirty="0"/>
              <a:t>lattice graph</a:t>
            </a:r>
          </a:p>
          <a:p>
            <a:endParaRPr lang="en-US" baseline="0" dirty="0"/>
          </a:p>
          <a:p>
            <a:r>
              <a:rPr lang="en-US" baseline="0" dirty="0"/>
              <a:t>Feature/representation learning is the key. Not necessary can achieve the performance as traditional methods </a:t>
            </a:r>
          </a:p>
        </p:txBody>
      </p:sp>
      <p:sp>
        <p:nvSpPr>
          <p:cNvPr id="4" name="Slide Number Placeholder 3"/>
          <p:cNvSpPr>
            <a:spLocks noGrp="1"/>
          </p:cNvSpPr>
          <p:nvPr>
            <p:ph type="sldNum" sz="quarter" idx="10"/>
          </p:nvPr>
        </p:nvSpPr>
        <p:spPr/>
        <p:txBody>
          <a:bodyPr/>
          <a:lstStyle/>
          <a:p>
            <a:fld id="{C8DAD2BE-DB80-8043-BD6F-CE9EA20DEE74}" type="slidenum">
              <a:rPr lang="en-US" smtClean="0"/>
              <a:t>4</a:t>
            </a:fld>
            <a:endParaRPr lang="en-US"/>
          </a:p>
        </p:txBody>
      </p:sp>
    </p:spTree>
    <p:extLst>
      <p:ext uri="{BB962C8B-B14F-4D97-AF65-F5344CB8AC3E}">
        <p14:creationId xmlns:p14="http://schemas.microsoft.com/office/powerpoint/2010/main" val="288757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remember, rewiring is an operation which will not change the number of edges. It </a:t>
            </a:r>
            <a:r>
              <a:rPr lang="en-US" altLang="zh-CN" dirty="0" err="1"/>
              <a:t>inin</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156</a:t>
            </a:fld>
            <a:endParaRPr lang="en-US"/>
          </a:p>
        </p:txBody>
      </p:sp>
    </p:spTree>
    <p:extLst>
      <p:ext uri="{BB962C8B-B14F-4D97-AF65-F5344CB8AC3E}">
        <p14:creationId xmlns:p14="http://schemas.microsoft.com/office/powerpoint/2010/main" val="387243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160</a:t>
            </a:fld>
            <a:endParaRPr lang="en-US"/>
          </a:p>
        </p:txBody>
      </p:sp>
    </p:spTree>
    <p:extLst>
      <p:ext uri="{BB962C8B-B14F-4D97-AF65-F5344CB8AC3E}">
        <p14:creationId xmlns:p14="http://schemas.microsoft.com/office/powerpoint/2010/main" val="3413191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161</a:t>
            </a:fld>
            <a:endParaRPr lang="en-US"/>
          </a:p>
        </p:txBody>
      </p:sp>
    </p:spTree>
    <p:extLst>
      <p:ext uri="{BB962C8B-B14F-4D97-AF65-F5344CB8AC3E}">
        <p14:creationId xmlns:p14="http://schemas.microsoft.com/office/powerpoint/2010/main" val="2023115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163</a:t>
            </a:fld>
            <a:endParaRPr lang="en-US"/>
          </a:p>
        </p:txBody>
      </p:sp>
    </p:spTree>
    <p:extLst>
      <p:ext uri="{BB962C8B-B14F-4D97-AF65-F5344CB8AC3E}">
        <p14:creationId xmlns:p14="http://schemas.microsoft.com/office/powerpoint/2010/main" val="97154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164</a:t>
            </a:fld>
            <a:endParaRPr lang="en-US"/>
          </a:p>
        </p:txBody>
      </p:sp>
    </p:spTree>
    <p:extLst>
      <p:ext uri="{BB962C8B-B14F-4D97-AF65-F5344CB8AC3E}">
        <p14:creationId xmlns:p14="http://schemas.microsoft.com/office/powerpoint/2010/main" val="3776323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Stress what is meta learning</a:t>
            </a:r>
            <a:endParaRPr lang="zh-CN" altLang="en-US" dirty="0"/>
          </a:p>
        </p:txBody>
      </p:sp>
      <p:sp>
        <p:nvSpPr>
          <p:cNvPr id="4" name="Slide Number Placeholder 3"/>
          <p:cNvSpPr>
            <a:spLocks noGrp="1"/>
          </p:cNvSpPr>
          <p:nvPr>
            <p:ph type="sldNum" sz="quarter" idx="5"/>
          </p:nvPr>
        </p:nvSpPr>
        <p:spPr/>
        <p:txBody>
          <a:bodyPr/>
          <a:lstStyle/>
          <a:p>
            <a:fld id="{41B417DD-1FF3-BD4D-8265-B310C2CF8F65}" type="slidenum">
              <a:rPr lang="en-US" smtClean="0"/>
              <a:t>168</a:t>
            </a:fld>
            <a:endParaRPr lang="en-US"/>
          </a:p>
        </p:txBody>
      </p:sp>
    </p:spTree>
    <p:extLst>
      <p:ext uri="{BB962C8B-B14F-4D97-AF65-F5344CB8AC3E}">
        <p14:creationId xmlns:p14="http://schemas.microsoft.com/office/powerpoint/2010/main" val="196555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1.the goal of GCN is then to learn a function of signals/features on a graph which takes as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 symmetric normalization, </a:t>
                </a:r>
                <a14:m>
                  <m:oMath xmlns:m="http://schemas.openxmlformats.org/officeDocument/2006/math">
                    <m:sSup>
                      <m:sSupPr>
                        <m:ctrlPr>
                          <a:rPr lang="en-US" sz="1200" b="0" i="1"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1" i="1" smtClean="0">
                                <a:latin typeface="Cambria Math" charset="0"/>
                              </a:rPr>
                              <m:t>𝑫</m:t>
                            </m:r>
                          </m:e>
                        </m:acc>
                      </m:e>
                      <m:sup>
                        <m:r>
                          <a:rPr lang="en-US" sz="1200" b="0" i="1" smtClean="0">
                            <a:latin typeface="Cambria Math" charset="0"/>
                          </a:rPr>
                          <m:t>−</m:t>
                        </m:r>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2</m:t>
                            </m:r>
                          </m:den>
                        </m:f>
                      </m:sup>
                    </m:sSup>
                    <m:acc>
                      <m:accPr>
                        <m:chr m:val="̃"/>
                        <m:ctrlPr>
                          <a:rPr lang="en-US" sz="1200" i="1">
                            <a:latin typeface="Cambria Math" panose="02040503050406030204" pitchFamily="18" charset="0"/>
                          </a:rPr>
                        </m:ctrlPr>
                      </m:accPr>
                      <m:e>
                        <m:r>
                          <a:rPr lang="en-US" sz="1200" b="1" i="1" smtClean="0">
                            <a:latin typeface="Cambria Math" charset="0"/>
                          </a:rPr>
                          <m:t>𝑨</m:t>
                        </m:r>
                      </m:e>
                    </m:acc>
                    <m:sSup>
                      <m:sSupPr>
                        <m:ctrlPr>
                          <a:rPr lang="en-US" sz="1200" b="0" i="1" smtClean="0">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b="1" i="1">
                                <a:latin typeface="Cambria Math" charset="0"/>
                              </a:rPr>
                              <m:t>𝑫</m:t>
                            </m:r>
                          </m:e>
                        </m:acc>
                      </m:e>
                      <m:sup>
                        <m:r>
                          <a:rPr lang="en-US" sz="1200" b="0" i="1" smtClean="0">
                            <a:latin typeface="Cambria Math" charset="0"/>
                          </a:rPr>
                          <m:t>−</m:t>
                        </m:r>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2</m:t>
                            </m:r>
                          </m:den>
                        </m:f>
                      </m:sup>
                    </m:sSup>
                  </m:oMath>
                </a14:m>
                <a:endParaRPr lang="en-US" dirty="0"/>
              </a:p>
              <a:p>
                <a:endParaRPr lang="en-US" dirty="0"/>
              </a:p>
              <a:p>
                <a:r>
                  <a:rPr lang="en-US" sz="1200" b="0" i="0" kern="1200" dirty="0">
                    <a:solidFill>
                      <a:schemeClr val="tx1"/>
                    </a:solidFill>
                    <a:effectLst/>
                    <a:latin typeface="+mn-lt"/>
                    <a:ea typeface="+mn-ea"/>
                    <a:cs typeface="+mn-cs"/>
                  </a:rPr>
                  <a:t>as a generalized, differentiable version of the well-known </a:t>
                </a:r>
                <a:r>
                  <a:rPr lang="en-US" sz="1200" b="0" i="0" kern="1200" dirty="0" err="1">
                    <a:solidFill>
                      <a:schemeClr val="tx1"/>
                    </a:solidFill>
                    <a:effectLst/>
                    <a:latin typeface="+mn-lt"/>
                    <a:ea typeface="+mn-ea"/>
                    <a:cs typeface="+mn-cs"/>
                  </a:rPr>
                  <a:t>Weisfeiler</a:t>
                </a:r>
                <a:r>
                  <a:rPr lang="en-US" sz="1200" b="0" i="0" kern="1200" dirty="0">
                    <a:solidFill>
                      <a:schemeClr val="tx1"/>
                    </a:solidFill>
                    <a:effectLst/>
                    <a:latin typeface="+mn-lt"/>
                    <a:ea typeface="+mn-ea"/>
                    <a:cs typeface="+mn-cs"/>
                  </a:rPr>
                  <a:t>-Lehman algorithm on graphs every node is assigned a feature that uniquely describes its role in the graph</a:t>
                </a:r>
                <a:endParaRPr lang="en-US" dirty="0"/>
              </a:p>
              <a:p>
                <a:endParaRPr lang="en-US" dirty="0"/>
              </a:p>
              <a:p>
                <a:r>
                  <a:rPr lang="en-US" sz="1200" b="0" i="0" kern="1200" dirty="0">
                    <a:solidFill>
                      <a:schemeClr val="tx1"/>
                    </a:solidFill>
                    <a:effectLst/>
                    <a:latin typeface="+mn-lt"/>
                    <a:ea typeface="+mn-ea"/>
                    <a:cs typeface="+mn-cs"/>
                  </a:rPr>
                  <a:t>we get meaningful smooth </a:t>
                </a:r>
                <a:r>
                  <a:rPr lang="en-US" sz="1200" b="0" i="0" kern="1200" dirty="0" err="1">
                    <a:solidFill>
                      <a:schemeClr val="tx1"/>
                    </a:solidFill>
                    <a:effectLst/>
                    <a:latin typeface="+mn-lt"/>
                    <a:ea typeface="+mn-ea"/>
                    <a:cs typeface="+mn-cs"/>
                  </a:rPr>
                  <a:t>embeddings</a:t>
                </a:r>
                <a:r>
                  <a:rPr lang="en-US" sz="1200" b="0" i="0" kern="1200" dirty="0">
                    <a:solidFill>
                      <a:schemeClr val="tx1"/>
                    </a:solidFill>
                    <a:effectLst/>
                    <a:latin typeface="+mn-lt"/>
                    <a:ea typeface="+mn-ea"/>
                    <a:cs typeface="+mn-cs"/>
                  </a:rPr>
                  <a:t> where we can interpret distance as (dis-)similarity of local graph structures!</a:t>
                </a:r>
                <a:endParaRPr lang="en-US" dirty="0"/>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1.the goal of GCN is then to learn a function of signals/features on a graph which takes as input: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a symmetric normalization, </a:t>
                </a:r>
                <a:r>
                  <a:rPr lang="en-US" sz="1200" b="1" i="0" smtClean="0">
                    <a:latin typeface="Cambria Math" charset="0"/>
                  </a:rPr>
                  <a:t>𝑫</a:t>
                </a:r>
                <a:r>
                  <a:rPr lang="en-US" sz="1200" b="0" i="0" smtClean="0">
                    <a:latin typeface="Cambria Math" charset="0"/>
                  </a:rPr>
                  <a:t> ̃</a:t>
                </a:r>
                <a:r>
                  <a:rPr lang="en-US" sz="1200" b="0" i="0" smtClean="0">
                    <a:latin typeface="Cambria Math" charset="0"/>
                  </a:rPr>
                  <a:t>^(</a:t>
                </a:r>
                <a:r>
                  <a:rPr lang="en-US" sz="1200" b="0" i="0" smtClean="0">
                    <a:latin typeface="Cambria Math" charset="0"/>
                  </a:rPr>
                  <a:t>−1/2</a:t>
                </a:r>
                <a:r>
                  <a:rPr lang="en-US" sz="1200" b="0" i="0" smtClean="0">
                    <a:latin typeface="Cambria Math" charset="0"/>
                  </a:rPr>
                  <a:t>)</a:t>
                </a:r>
                <a:r>
                  <a:rPr lang="en-US" sz="1200" b="0" i="0">
                    <a:latin typeface="Cambria Math" charset="0"/>
                  </a:rPr>
                  <a:t> </a:t>
                </a:r>
                <a:r>
                  <a:rPr lang="en-US" sz="1200" b="1" i="0" smtClean="0">
                    <a:latin typeface="Cambria Math" charset="0"/>
                  </a:rPr>
                  <a:t>𝑨</a:t>
                </a:r>
                <a:r>
                  <a:rPr lang="en-US" sz="1200" b="1" i="0">
                    <a:latin typeface="Cambria Math" charset="0"/>
                  </a:rPr>
                  <a:t> ̃𝑫 ̃</a:t>
                </a:r>
                <a:r>
                  <a:rPr lang="en-US" sz="1200" b="0" i="0" smtClean="0">
                    <a:latin typeface="Cambria Math" charset="0"/>
                  </a:rPr>
                  <a:t>^(−1/2)</a:t>
                </a:r>
                <a:endParaRPr lang="en-US" dirty="0" smtClean="0"/>
              </a:p>
              <a:p>
                <a:endParaRPr lang="en-US" dirty="0" smtClean="0"/>
              </a:p>
              <a:p>
                <a:r>
                  <a:rPr lang="en-US" sz="1200" b="0" i="0" kern="1200" dirty="0" smtClean="0">
                    <a:solidFill>
                      <a:schemeClr val="tx1"/>
                    </a:solidFill>
                    <a:effectLst/>
                    <a:latin typeface="+mn-lt"/>
                    <a:ea typeface="+mn-ea"/>
                    <a:cs typeface="+mn-cs"/>
                  </a:rPr>
                  <a:t>as a generalized, differentiable version of the well-known </a:t>
                </a:r>
                <a:r>
                  <a:rPr lang="en-US" sz="1200" b="0" i="0" kern="1200" dirty="0" err="1" smtClean="0">
                    <a:solidFill>
                      <a:schemeClr val="tx1"/>
                    </a:solidFill>
                    <a:effectLst/>
                    <a:latin typeface="+mn-lt"/>
                    <a:ea typeface="+mn-ea"/>
                    <a:cs typeface="+mn-cs"/>
                  </a:rPr>
                  <a:t>Weisfeiler</a:t>
                </a:r>
                <a:r>
                  <a:rPr lang="en-US" sz="1200" b="0" i="0" kern="1200" dirty="0" smtClean="0">
                    <a:solidFill>
                      <a:schemeClr val="tx1"/>
                    </a:solidFill>
                    <a:effectLst/>
                    <a:latin typeface="+mn-lt"/>
                    <a:ea typeface="+mn-ea"/>
                    <a:cs typeface="+mn-cs"/>
                  </a:rPr>
                  <a:t>-Lehman algorithm on graphs every node is assigned a feature that uniquely describes its role in the graph</a:t>
                </a:r>
                <a:endParaRPr lang="en-US" dirty="0" smtClean="0"/>
              </a:p>
              <a:p>
                <a:endParaRPr lang="en-US" dirty="0" smtClean="0"/>
              </a:p>
              <a:p>
                <a:r>
                  <a:rPr lang="en-US" sz="1200" b="0" i="0" kern="1200" dirty="0" smtClean="0">
                    <a:solidFill>
                      <a:schemeClr val="tx1"/>
                    </a:solidFill>
                    <a:effectLst/>
                    <a:latin typeface="+mn-lt"/>
                    <a:ea typeface="+mn-ea"/>
                    <a:cs typeface="+mn-cs"/>
                  </a:rPr>
                  <a:t>we get meaningful smooth </a:t>
                </a:r>
                <a:r>
                  <a:rPr lang="en-US" sz="1200" b="0" i="0" kern="1200" dirty="0" err="1" smtClean="0">
                    <a:solidFill>
                      <a:schemeClr val="tx1"/>
                    </a:solidFill>
                    <a:effectLst/>
                    <a:latin typeface="+mn-lt"/>
                    <a:ea typeface="+mn-ea"/>
                    <a:cs typeface="+mn-cs"/>
                  </a:rPr>
                  <a:t>embeddings</a:t>
                </a:r>
                <a:r>
                  <a:rPr lang="en-US" sz="1200" b="0" i="0" kern="1200" dirty="0" smtClean="0">
                    <a:solidFill>
                      <a:schemeClr val="tx1"/>
                    </a:solidFill>
                    <a:effectLst/>
                    <a:latin typeface="+mn-lt"/>
                    <a:ea typeface="+mn-ea"/>
                    <a:cs typeface="+mn-cs"/>
                  </a:rPr>
                  <a:t> where we can interpret distance as (dis-)similarity of local graph structures!</a:t>
                </a:r>
                <a:endParaRPr lang="en-US" dirty="0"/>
              </a:p>
            </p:txBody>
          </p:sp>
        </mc:Fallback>
      </mc:AlternateContent>
      <p:sp>
        <p:nvSpPr>
          <p:cNvPr id="4" name="Slide Number Placeholder 3"/>
          <p:cNvSpPr>
            <a:spLocks noGrp="1"/>
          </p:cNvSpPr>
          <p:nvPr>
            <p:ph type="sldNum" sz="quarter" idx="10"/>
          </p:nvPr>
        </p:nvSpPr>
        <p:spPr/>
        <p:txBody>
          <a:bodyPr/>
          <a:lstStyle/>
          <a:p>
            <a:fld id="{E7D0B88C-8C14-8440-AC77-F0C439227F52}" type="slidenum">
              <a:rPr lang="en-US" smtClean="0"/>
              <a:t>171</a:t>
            </a:fld>
            <a:endParaRPr lang="en-US"/>
          </a:p>
        </p:txBody>
      </p:sp>
    </p:spTree>
    <p:extLst>
      <p:ext uri="{BB962C8B-B14F-4D97-AF65-F5344CB8AC3E}">
        <p14:creationId xmlns:p14="http://schemas.microsoft.com/office/powerpoint/2010/main" val="449848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Drugs may interact when multiple drugs that are co-prescribed and taken concurrently,</a:t>
            </a:r>
            <a:r>
              <a:rPr lang="en-US" sz="1200" b="0" i="0" kern="1200" baseline="0" dirty="0">
                <a:solidFill>
                  <a:schemeClr val="tx1"/>
                </a:solidFill>
                <a:effectLst/>
                <a:latin typeface="+mn-lt"/>
                <a:ea typeface="+mn-ea"/>
                <a:cs typeface="+mn-cs"/>
              </a:rPr>
              <a:t> thus are common among patients with complex diseases or comorbidities.</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a:solidFill>
                  <a:schemeClr val="tx1"/>
                </a:solidFill>
                <a:effectLst/>
                <a:latin typeface="+mn-lt"/>
                <a:ea typeface="+mn-ea"/>
                <a:cs typeface="+mn-cs"/>
              </a:rPr>
              <a:t>Drug-drug interactions (DDIs) may have different effects, and adverse drug-drug interactions can lead to patient death or drug withdrawal that further</a:t>
            </a:r>
            <a:r>
              <a:rPr lang="en-US" sz="1200" b="0" i="0" kern="1200" baseline="0" dirty="0">
                <a:solidFill>
                  <a:schemeClr val="tx1"/>
                </a:solidFill>
                <a:effectLst/>
                <a:latin typeface="+mn-lt"/>
                <a:ea typeface="+mn-ea"/>
                <a:cs typeface="+mn-cs"/>
              </a:rPr>
              <a:t> lead to condition deterioration. </a:t>
            </a:r>
          </a:p>
          <a:p>
            <a:pPr marL="228600" indent="-228600">
              <a:buAutoNum type="arabicPeriod"/>
            </a:pPr>
            <a:r>
              <a:rPr lang="en-US" sz="1200" b="0" i="0" kern="1200" dirty="0">
                <a:solidFill>
                  <a:schemeClr val="tx1"/>
                </a:solidFill>
                <a:effectLst/>
                <a:latin typeface="+mn-lt"/>
                <a:ea typeface="+mn-ea"/>
                <a:cs typeface="+mn-cs"/>
              </a:rPr>
              <a:t>Since many DDIs are not detected or observed in clinical trials, they now affect 15% us population and cost more than $177 billion per year in disease management.</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192</a:t>
            </a:fld>
            <a:endParaRPr lang="en-US"/>
          </a:p>
        </p:txBody>
      </p:sp>
    </p:spTree>
    <p:extLst>
      <p:ext uri="{BB962C8B-B14F-4D97-AF65-F5344CB8AC3E}">
        <p14:creationId xmlns:p14="http://schemas.microsoft.com/office/powerpoint/2010/main" val="291726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In recent years, researchers collected drug data from multiple sources including literatures, spontaneous report</a:t>
            </a:r>
            <a:r>
              <a:rPr lang="en-US" sz="1200" b="0" i="0" kern="1200" baseline="0" dirty="0">
                <a:solidFill>
                  <a:schemeClr val="tx1"/>
                </a:solidFill>
                <a:effectLst/>
                <a:latin typeface="+mn-lt"/>
                <a:ea typeface="+mn-ea"/>
                <a:cs typeface="+mn-cs"/>
              </a:rPr>
              <a:t> systems </a:t>
            </a:r>
            <a:r>
              <a:rPr lang="en-US" sz="1200" b="0" i="0" kern="1200" dirty="0">
                <a:solidFill>
                  <a:schemeClr val="tx1"/>
                </a:solidFill>
                <a:effectLst/>
                <a:latin typeface="+mn-lt"/>
                <a:ea typeface="+mn-ea"/>
                <a:cs typeface="+mn-cs"/>
              </a:rPr>
              <a:t>and etc., and constructed public databases which facilitate the development of computational prediction methods. </a:t>
            </a:r>
          </a:p>
          <a:p>
            <a:pPr marL="228600" indent="-228600">
              <a:buAutoNum type="arabicPeriod"/>
            </a:pPr>
            <a:r>
              <a:rPr lang="en-US" sz="1200" b="0" i="0" kern="1200" dirty="0">
                <a:solidFill>
                  <a:schemeClr val="tx1"/>
                </a:solidFill>
                <a:effectLst/>
                <a:latin typeface="+mn-lt"/>
                <a:ea typeface="+mn-ea"/>
                <a:cs typeface="+mn-cs"/>
              </a:rPr>
              <a:t>One</a:t>
            </a:r>
            <a:r>
              <a:rPr lang="en-US" sz="1200" b="0" i="0" kern="1200" baseline="0" dirty="0">
                <a:solidFill>
                  <a:schemeClr val="tx1"/>
                </a:solidFill>
                <a:effectLst/>
                <a:latin typeface="+mn-lt"/>
                <a:ea typeface="+mn-ea"/>
                <a:cs typeface="+mn-cs"/>
              </a:rPr>
              <a:t> major method is the similarity based method which assumes </a:t>
            </a:r>
            <a:r>
              <a:rPr lang="en-US" sz="1200" b="0" i="0" kern="1200" dirty="0">
                <a:solidFill>
                  <a:schemeClr val="tx1"/>
                </a:solidFill>
                <a:effectLst/>
                <a:latin typeface="+mn-lt"/>
                <a:ea typeface="+mn-ea"/>
                <a:cs typeface="+mn-cs"/>
              </a:rPr>
              <a:t>similar drugs may interact with a same drug to cause DDI or a particular type of</a:t>
            </a:r>
            <a:r>
              <a:rPr lang="en-US" sz="1200" b="0" i="0" kern="1200" baseline="0" dirty="0">
                <a:solidFill>
                  <a:schemeClr val="tx1"/>
                </a:solidFill>
                <a:effectLst/>
                <a:latin typeface="+mn-lt"/>
                <a:ea typeface="+mn-ea"/>
                <a:cs typeface="+mn-cs"/>
              </a:rPr>
              <a:t> DDI</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while the </a:t>
            </a:r>
            <a:r>
              <a:rPr lang="en-US" sz="1200" b="0" i="0" kern="1200" baseline="0" dirty="0" err="1">
                <a:solidFill>
                  <a:schemeClr val="tx1"/>
                </a:solidFill>
                <a:effectLst/>
                <a:latin typeface="+mn-lt"/>
                <a:ea typeface="+mn-ea"/>
                <a:cs typeface="+mn-cs"/>
              </a:rPr>
              <a:t>similairty</a:t>
            </a:r>
            <a:r>
              <a:rPr lang="en-US" sz="1200" b="0" i="0" kern="1200" baseline="0" dirty="0">
                <a:solidFill>
                  <a:schemeClr val="tx1"/>
                </a:solidFill>
                <a:effectLst/>
                <a:latin typeface="+mn-lt"/>
                <a:ea typeface="+mn-ea"/>
                <a:cs typeface="+mn-cs"/>
              </a:rPr>
              <a:t> between the drugs are computed using one or more views of features as we mentioned. </a:t>
            </a:r>
            <a:r>
              <a:rPr lang="en-US" sz="1200" b="0" i="0" kern="1200" dirty="0">
                <a:solidFill>
                  <a:schemeClr val="tx1"/>
                </a:solidFill>
                <a:effectLst/>
                <a:latin typeface="+mn-lt"/>
                <a:ea typeface="+mn-ea"/>
                <a:cs typeface="+mn-cs"/>
              </a:rPr>
              <a:t>  </a:t>
            </a:r>
          </a:p>
          <a:p>
            <a:pPr marL="228600" indent="-228600">
              <a:buAutoNum type="arabicPeriod"/>
            </a:pPr>
            <a:r>
              <a:rPr lang="en-US" sz="1200" b="0" i="0" kern="1200" dirty="0">
                <a:solidFill>
                  <a:schemeClr val="tx1"/>
                </a:solidFill>
                <a:effectLst/>
                <a:latin typeface="+mn-lt"/>
                <a:ea typeface="+mn-ea"/>
                <a:cs typeface="+mn-cs"/>
              </a:rPr>
              <a:t>In this work, we propose to integrate features</a:t>
            </a:r>
            <a:r>
              <a:rPr lang="en-US" sz="1200" b="0" i="0" kern="1200" baseline="0" dirty="0">
                <a:solidFill>
                  <a:schemeClr val="tx1"/>
                </a:solidFill>
                <a:effectLst/>
                <a:latin typeface="+mn-lt"/>
                <a:ea typeface="+mn-ea"/>
                <a:cs typeface="+mn-cs"/>
              </a:rPr>
              <a:t> from multiple views for more accurate similarity learning and </a:t>
            </a:r>
            <a:r>
              <a:rPr lang="en-US" sz="1200" b="0" i="0" kern="1200" baseline="0" dirty="0" err="1">
                <a:solidFill>
                  <a:schemeClr val="tx1"/>
                </a:solidFill>
                <a:effectLst/>
                <a:latin typeface="+mn-lt"/>
                <a:ea typeface="+mn-ea"/>
                <a:cs typeface="+mn-cs"/>
              </a:rPr>
              <a:t>ddi</a:t>
            </a:r>
            <a:r>
              <a:rPr lang="en-US" sz="1200" b="0" i="0" kern="1200" baseline="0" dirty="0">
                <a:solidFill>
                  <a:schemeClr val="tx1"/>
                </a:solidFill>
                <a:effectLst/>
                <a:latin typeface="+mn-lt"/>
                <a:ea typeface="+mn-ea"/>
                <a:cs typeface="+mn-cs"/>
              </a:rPr>
              <a:t> prediction.</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193</a:t>
            </a:fld>
            <a:endParaRPr lang="en-US"/>
          </a:p>
        </p:txBody>
      </p:sp>
    </p:spTree>
    <p:extLst>
      <p:ext uri="{BB962C8B-B14F-4D97-AF65-F5344CB8AC3E}">
        <p14:creationId xmlns:p14="http://schemas.microsoft.com/office/powerpoint/2010/main" val="68570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pPr lvl="1"/>
            <a:r>
              <a:rPr lang="en-US" dirty="0"/>
              <a:t>How to utilize similarity?</a:t>
            </a:r>
          </a:p>
          <a:p>
            <a:pPr lvl="2"/>
            <a:r>
              <a:rPr lang="en-US" dirty="0"/>
              <a:t>Construct drug similarity graph</a:t>
            </a:r>
          </a:p>
          <a:p>
            <a:pPr lvl="2"/>
            <a:r>
              <a:rPr lang="en-US" dirty="0"/>
              <a:t>DDI as node labels</a:t>
            </a:r>
          </a:p>
          <a:p>
            <a:pPr lvl="2"/>
            <a:r>
              <a:rPr lang="en-US" dirty="0"/>
              <a:t>Graph neural networks to learn node embedding and prediction</a:t>
            </a:r>
          </a:p>
          <a:p>
            <a:pPr lvl="1"/>
            <a:r>
              <a:rPr lang="en-US" dirty="0"/>
              <a:t>How to integrate similarities in different views?</a:t>
            </a:r>
          </a:p>
          <a:p>
            <a:pPr lvl="2"/>
            <a:r>
              <a:rPr lang="en-US" dirty="0"/>
              <a:t>Attention mechanism</a:t>
            </a:r>
          </a:p>
          <a:p>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194</a:t>
            </a:fld>
            <a:endParaRPr lang="en-US"/>
          </a:p>
        </p:txBody>
      </p:sp>
    </p:spTree>
    <p:extLst>
      <p:ext uri="{BB962C8B-B14F-4D97-AF65-F5344CB8AC3E}">
        <p14:creationId xmlns:p14="http://schemas.microsoft.com/office/powerpoint/2010/main" val="69970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6</a:t>
            </a:fld>
            <a:endParaRPr lang="en-US"/>
          </a:p>
        </p:txBody>
      </p:sp>
    </p:spTree>
    <p:extLst>
      <p:ext uri="{BB962C8B-B14F-4D97-AF65-F5344CB8AC3E}">
        <p14:creationId xmlns:p14="http://schemas.microsoft.com/office/powerpoint/2010/main" val="961645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proposed that in order to learn</a:t>
            </a:r>
            <a:r>
              <a:rPr lang="en-US" baseline="0" dirty="0"/>
              <a:t> a comprehensive similarity across multiple views, we can extend GCN into a </a:t>
            </a:r>
            <a:r>
              <a:rPr lang="en-US" baseline="0" dirty="0" err="1"/>
              <a:t>multiview</a:t>
            </a:r>
            <a:r>
              <a:rPr lang="en-US" baseline="0" dirty="0"/>
              <a:t> setting.</a:t>
            </a:r>
            <a:endParaRPr lang="en-US" dirty="0"/>
          </a:p>
          <a:p>
            <a:r>
              <a:rPr lang="en-US" dirty="0" err="1"/>
              <a:t>gcn</a:t>
            </a:r>
            <a:r>
              <a:rPr lang="en-US" dirty="0"/>
              <a:t> can</a:t>
            </a:r>
            <a:r>
              <a:rPr lang="en-US" baseline="0" dirty="0"/>
              <a:t> be easily extended to </a:t>
            </a:r>
            <a:r>
              <a:rPr lang="en-US" baseline="0" dirty="0" err="1"/>
              <a:t>multiview</a:t>
            </a:r>
            <a:r>
              <a:rPr lang="en-US" baseline="0" dirty="0"/>
              <a:t> setting, where for each view we learn an embedding using GCN and then the final prediction will be based on the concatenation of </a:t>
            </a:r>
          </a:p>
          <a:p>
            <a:r>
              <a:rPr lang="en-US" baseline="0" dirty="0"/>
              <a:t>the embedding from all views. By doing this we can </a:t>
            </a:r>
            <a:r>
              <a:rPr lang="en-US" baseline="0" dirty="0" err="1"/>
              <a:t>levrage</a:t>
            </a:r>
            <a:r>
              <a:rPr lang="en-US" baseline="0" dirty="0"/>
              <a:t> the power of GCN in characterizing arbitrary graph for better drug similarity graph learning.</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195</a:t>
            </a:fld>
            <a:endParaRPr lang="en-US"/>
          </a:p>
        </p:txBody>
      </p:sp>
    </p:spTree>
    <p:extLst>
      <p:ext uri="{BB962C8B-B14F-4D97-AF65-F5344CB8AC3E}">
        <p14:creationId xmlns:p14="http://schemas.microsoft.com/office/powerpoint/2010/main" val="2676079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practice, the fusion of each view could be nonlinear, while the weights of features in each view need to be decided by both the data and the targeting tasks. For each view, we first project the original adjacency matrix to an </a:t>
            </a:r>
            <a:r>
              <a:rPr lang="en-US" dirty="0" err="1"/>
              <a:t>unnormalized</a:t>
            </a:r>
            <a:r>
              <a:rPr lang="en-US" dirty="0"/>
              <a:t> matrix as</a:t>
            </a:r>
            <a:r>
              <a:rPr lang="en-US" baseline="0" dirty="0"/>
              <a:t> a weighted average of each view</a:t>
            </a:r>
            <a:r>
              <a:rPr lang="en-US" dirty="0"/>
              <a:t>, and then normalize them over different views to get the attention weights</a:t>
            </a:r>
            <a:endParaRPr lang="en-US" baseline="0" dirty="0"/>
          </a:p>
          <a:p>
            <a:pPr marL="228600" indent="-228600">
              <a:buAutoNum type="arabicPeriod"/>
            </a:pPr>
            <a:r>
              <a:rPr lang="en-US" dirty="0"/>
              <a:t>If we do not have any labels for the nodes, the objective function is the loss of the auto-encoder, our framework could be regarded as an unsupervised multi-graph fusion and embedding method.</a:t>
            </a:r>
          </a:p>
          <a:p>
            <a:pPr marL="228600" indent="-228600">
              <a:buAutoNum type="arabicPeriod"/>
            </a:pPr>
            <a:r>
              <a:rPr lang="en-US" dirty="0"/>
              <a:t>the GAE framework is what we will</a:t>
            </a:r>
            <a:r>
              <a:rPr lang="en-US" baseline="0" dirty="0"/>
              <a:t> use to develop further extensions.</a:t>
            </a:r>
            <a:endParaRPr lang="en-US" dirty="0"/>
          </a:p>
          <a:p>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196</a:t>
            </a:fld>
            <a:endParaRPr lang="en-US"/>
          </a:p>
        </p:txBody>
      </p:sp>
    </p:spTree>
    <p:extLst>
      <p:ext uri="{BB962C8B-B14F-4D97-AF65-F5344CB8AC3E}">
        <p14:creationId xmlns:p14="http://schemas.microsoft.com/office/powerpoint/2010/main" val="1734180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 a semi-supervised setting when we have labels for some of the nodes in the graph</a:t>
            </a:r>
          </a:p>
          <a:p>
            <a:endParaRPr lang="en-US" dirty="0"/>
          </a:p>
          <a:p>
            <a:r>
              <a:rPr lang="en-US" dirty="0"/>
              <a:t>Our objective function replaces the second term used to be a graph </a:t>
            </a:r>
            <a:r>
              <a:rPr lang="en-US" dirty="0" err="1"/>
              <a:t>laplacian</a:t>
            </a:r>
            <a:r>
              <a:rPr lang="en-US" dirty="0"/>
              <a:t> regularization  with the reconstruction loss of the GAE, which also explicitly models the graph structure information.</a:t>
            </a:r>
          </a:p>
          <a:p>
            <a:endParaRPr lang="en-US" dirty="0"/>
          </a:p>
          <a:p>
            <a:r>
              <a:rPr lang="en-US" dirty="0" err="1"/>
              <a:t>laplacian</a:t>
            </a:r>
            <a:r>
              <a:rPr lang="en-US" dirty="0"/>
              <a:t>: label information</a:t>
            </a:r>
            <a:r>
              <a:rPr lang="en-US" baseline="0" dirty="0"/>
              <a:t> is smoothed over the graph.</a:t>
            </a:r>
            <a:endParaRPr lang="en-US" dirty="0"/>
          </a:p>
        </p:txBody>
      </p:sp>
      <p:sp>
        <p:nvSpPr>
          <p:cNvPr id="4" name="Slide Number Placeholder 3"/>
          <p:cNvSpPr>
            <a:spLocks noGrp="1"/>
          </p:cNvSpPr>
          <p:nvPr>
            <p:ph type="sldNum" sz="quarter" idx="10"/>
          </p:nvPr>
        </p:nvSpPr>
        <p:spPr/>
        <p:txBody>
          <a:bodyPr/>
          <a:lstStyle/>
          <a:p>
            <a:fld id="{E7D0B88C-8C14-8440-AC77-F0C439227F52}" type="slidenum">
              <a:rPr lang="en-US" smtClean="0"/>
              <a:t>197</a:t>
            </a:fld>
            <a:endParaRPr lang="en-US"/>
          </a:p>
        </p:txBody>
      </p:sp>
    </p:spTree>
    <p:extLst>
      <p:ext uri="{BB962C8B-B14F-4D97-AF65-F5344CB8AC3E}">
        <p14:creationId xmlns:p14="http://schemas.microsoft.com/office/powerpoint/2010/main" val="332335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Sometimes when we only have the graph structure of the similarity matrix but no node features</a:t>
            </a:r>
          </a:p>
          <a:p>
            <a:endParaRPr lang="en-US" dirty="0"/>
          </a:p>
          <a:p>
            <a:endParaRPr lang="en-US" dirty="0"/>
          </a:p>
          <a:p>
            <a:r>
              <a:rPr lang="en-US" dirty="0"/>
              <a:t>Motivation of  TransGAE: even we do not have node features, we can also utilize the auto-encoder to get more information. The idea is to let test labels y be a learnable variable and make it as input of the model instead of the original node feature matrix X. </a:t>
            </a:r>
          </a:p>
        </p:txBody>
      </p:sp>
      <p:sp>
        <p:nvSpPr>
          <p:cNvPr id="4" name="Slide Number Placeholder 3"/>
          <p:cNvSpPr>
            <a:spLocks noGrp="1"/>
          </p:cNvSpPr>
          <p:nvPr>
            <p:ph type="sldNum" sz="quarter" idx="10"/>
          </p:nvPr>
        </p:nvSpPr>
        <p:spPr/>
        <p:txBody>
          <a:bodyPr/>
          <a:lstStyle/>
          <a:p>
            <a:fld id="{E7D0B88C-8C14-8440-AC77-F0C439227F52}" type="slidenum">
              <a:rPr lang="en-US" smtClean="0"/>
              <a:t>198</a:t>
            </a:fld>
            <a:endParaRPr lang="en-US"/>
          </a:p>
        </p:txBody>
      </p:sp>
    </p:spTree>
    <p:extLst>
      <p:ext uri="{BB962C8B-B14F-4D97-AF65-F5344CB8AC3E}">
        <p14:creationId xmlns:p14="http://schemas.microsoft.com/office/powerpoint/2010/main" val="2124104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DDI cases of chest pain are due to particular drug overdose [</a:t>
            </a:r>
            <a:r>
              <a:rPr lang="en-US" sz="1200" dirty="0" err="1"/>
              <a:t>Nachimuthu</a:t>
            </a:r>
            <a:r>
              <a:rPr lang="en-US" sz="1200" dirty="0"/>
              <a:t> et al., 2012]. For example, the co-use of  many medications that treat depression can  cause overdose and prolong the QT interval via CPI, and eventually cause chest pain.</a:t>
            </a:r>
          </a:p>
          <a:p>
            <a:endParaRPr lang="en-US" sz="1200" dirty="0"/>
          </a:p>
        </p:txBody>
      </p:sp>
      <p:sp>
        <p:nvSpPr>
          <p:cNvPr id="4" name="Slide Number Placeholder 3"/>
          <p:cNvSpPr>
            <a:spLocks noGrp="1"/>
          </p:cNvSpPr>
          <p:nvPr>
            <p:ph type="sldNum" sz="quarter" idx="10"/>
          </p:nvPr>
        </p:nvSpPr>
        <p:spPr/>
        <p:txBody>
          <a:bodyPr/>
          <a:lstStyle/>
          <a:p>
            <a:fld id="{E7D0B88C-8C14-8440-AC77-F0C439227F52}" type="slidenum">
              <a:rPr lang="en-US" smtClean="0"/>
              <a:t>200</a:t>
            </a:fld>
            <a:endParaRPr lang="en-US"/>
          </a:p>
        </p:txBody>
      </p:sp>
    </p:spTree>
    <p:extLst>
      <p:ext uri="{BB962C8B-B14F-4D97-AF65-F5344CB8AC3E}">
        <p14:creationId xmlns:p14="http://schemas.microsoft.com/office/powerpoint/2010/main" val="283143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96001B-0B7F-4B62-83FE-FC6E063CFA11}" type="slidenum">
              <a:rPr lang="en-US" smtClean="0"/>
              <a:t>212</a:t>
            </a:fld>
            <a:endParaRPr lang="en-US"/>
          </a:p>
        </p:txBody>
      </p:sp>
    </p:spTree>
    <p:extLst>
      <p:ext uri="{BB962C8B-B14F-4D97-AF65-F5344CB8AC3E}">
        <p14:creationId xmlns:p14="http://schemas.microsoft.com/office/powerpoint/2010/main" val="1787010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214</a:t>
            </a:fld>
            <a:endParaRPr lang="en-US"/>
          </a:p>
        </p:txBody>
      </p:sp>
    </p:spTree>
    <p:extLst>
      <p:ext uri="{BB962C8B-B14F-4D97-AF65-F5344CB8AC3E}">
        <p14:creationId xmlns:p14="http://schemas.microsoft.com/office/powerpoint/2010/main" val="1925033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909578-6B57-764E-8156-DEF7D71D2BF5}" type="slidenum">
              <a:rPr kumimoji="1" lang="zh-CN" altLang="en-US" smtClean="0"/>
              <a:t>234</a:t>
            </a:fld>
            <a:endParaRPr kumimoji="1" lang="zh-CN" altLang="en-US"/>
          </a:p>
        </p:txBody>
      </p:sp>
    </p:spTree>
    <p:extLst>
      <p:ext uri="{BB962C8B-B14F-4D97-AF65-F5344CB8AC3E}">
        <p14:creationId xmlns:p14="http://schemas.microsoft.com/office/powerpoint/2010/main" val="2927770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A909578-6B57-764E-8156-DEF7D71D2BF5}" type="slidenum">
              <a:rPr kumimoji="1" lang="zh-CN" altLang="en-US" smtClean="0"/>
              <a:t>237</a:t>
            </a:fld>
            <a:endParaRPr kumimoji="1" lang="zh-CN" altLang="en-US"/>
          </a:p>
        </p:txBody>
      </p:sp>
    </p:spTree>
    <p:extLst>
      <p:ext uri="{BB962C8B-B14F-4D97-AF65-F5344CB8AC3E}">
        <p14:creationId xmlns:p14="http://schemas.microsoft.com/office/powerpoint/2010/main" val="3562937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Constituency</a:t>
            </a:r>
            <a:r>
              <a:rPr kumimoji="1" lang="zh-CN" altLang="en-US" baseline="0" dirty="0"/>
              <a:t> </a:t>
            </a:r>
            <a:r>
              <a:rPr kumimoji="1" lang="en-US" altLang="zh-CN" baseline="0" dirty="0"/>
              <a:t>feature</a:t>
            </a:r>
            <a:r>
              <a:rPr kumimoji="1" lang="zh-CN" altLang="en-US" baseline="0" dirty="0"/>
              <a:t> </a:t>
            </a:r>
            <a:r>
              <a:rPr kumimoji="1" lang="en-US" altLang="zh-CN" baseline="0" dirty="0"/>
              <a:t>could</a:t>
            </a:r>
            <a:r>
              <a:rPr kumimoji="1" lang="zh-CN" altLang="en-US" baseline="0" dirty="0"/>
              <a:t> </a:t>
            </a:r>
            <a:r>
              <a:rPr kumimoji="1" lang="en-US" altLang="zh-CN" baseline="0" dirty="0"/>
              <a:t>help</a:t>
            </a:r>
            <a:r>
              <a:rPr kumimoji="1" lang="zh-CN" altLang="en-US" baseline="0" dirty="0"/>
              <a:t> </a:t>
            </a:r>
            <a:r>
              <a:rPr kumimoji="1" lang="en-US" altLang="zh-CN" baseline="0" dirty="0"/>
              <a:t>the</a:t>
            </a:r>
            <a:r>
              <a:rPr kumimoji="1" lang="zh-CN" altLang="en-US" baseline="0" dirty="0"/>
              <a:t> </a:t>
            </a:r>
            <a:r>
              <a:rPr kumimoji="1" lang="en-US" altLang="zh-CN" baseline="0" dirty="0"/>
              <a:t>model</a:t>
            </a:r>
            <a:r>
              <a:rPr kumimoji="1" lang="zh-CN" altLang="en-US" baseline="0" dirty="0"/>
              <a:t> </a:t>
            </a:r>
            <a:r>
              <a:rPr kumimoji="1" lang="en-US" altLang="zh-CN" baseline="0" dirty="0"/>
              <a:t>to</a:t>
            </a:r>
            <a:r>
              <a:rPr kumimoji="1" lang="zh-CN" altLang="en-US" baseline="0" dirty="0"/>
              <a:t> </a:t>
            </a:r>
            <a:r>
              <a:rPr kumimoji="1" lang="en-US" altLang="zh-CN" baseline="0" dirty="0"/>
              <a:t>learn</a:t>
            </a:r>
            <a:r>
              <a:rPr kumimoji="1" lang="zh-CN" altLang="en-US" baseline="0" dirty="0"/>
              <a:t> </a:t>
            </a:r>
            <a:r>
              <a:rPr kumimoji="1" lang="en-US" altLang="zh-CN" baseline="0" dirty="0"/>
              <a:t>a</a:t>
            </a:r>
            <a:r>
              <a:rPr kumimoji="1" lang="zh-CN" altLang="en-US" baseline="0" dirty="0"/>
              <a:t> </a:t>
            </a:r>
            <a:r>
              <a:rPr kumimoji="1" lang="en-US" altLang="zh-CN" baseline="0" dirty="0"/>
              <a:t>more</a:t>
            </a:r>
            <a:r>
              <a:rPr kumimoji="1" lang="zh-CN" altLang="en-US" baseline="0" dirty="0"/>
              <a:t> </a:t>
            </a:r>
            <a:r>
              <a:rPr kumimoji="1" lang="en-US" altLang="zh-CN" baseline="0" dirty="0"/>
              <a:t>meaningful</a:t>
            </a:r>
            <a:r>
              <a:rPr kumimoji="1" lang="zh-CN" altLang="en-US" baseline="0" dirty="0"/>
              <a:t> </a:t>
            </a:r>
            <a:r>
              <a:rPr kumimoji="1" lang="en-US" altLang="zh-CN" baseline="0" dirty="0"/>
              <a:t>phrase</a:t>
            </a:r>
            <a:r>
              <a:rPr kumimoji="1" lang="zh-CN" altLang="en-US" baseline="0" dirty="0"/>
              <a:t> </a:t>
            </a:r>
            <a:r>
              <a:rPr kumimoji="1" lang="en-US" altLang="zh-CN" baseline="0" dirty="0"/>
              <a:t>embedding.</a:t>
            </a:r>
            <a:endParaRPr kumimoji="1" lang="zh-CN" altLang="en-US" dirty="0"/>
          </a:p>
        </p:txBody>
      </p:sp>
      <p:sp>
        <p:nvSpPr>
          <p:cNvPr id="4" name="幻灯片编号占位符 3"/>
          <p:cNvSpPr>
            <a:spLocks noGrp="1"/>
          </p:cNvSpPr>
          <p:nvPr>
            <p:ph type="sldNum" sz="quarter" idx="10"/>
          </p:nvPr>
        </p:nvSpPr>
        <p:spPr/>
        <p:txBody>
          <a:bodyPr/>
          <a:lstStyle/>
          <a:p>
            <a:fld id="{88B4B744-ED32-0747-9464-EADEF37D0352}" type="slidenum">
              <a:rPr kumimoji="1" lang="zh-CN" altLang="en-US" smtClean="0"/>
              <a:t>264</a:t>
            </a:fld>
            <a:endParaRPr kumimoji="1" lang="zh-CN" altLang="en-US"/>
          </a:p>
        </p:txBody>
      </p:sp>
    </p:spTree>
    <p:extLst>
      <p:ext uri="{BB962C8B-B14F-4D97-AF65-F5344CB8AC3E}">
        <p14:creationId xmlns:p14="http://schemas.microsoft.com/office/powerpoint/2010/main" val="4191340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AD2BE-DB80-8043-BD6F-CE9EA20DEE74}" type="slidenum">
              <a:rPr lang="en-US" smtClean="0"/>
              <a:t>7</a:t>
            </a:fld>
            <a:endParaRPr lang="en-US"/>
          </a:p>
        </p:txBody>
      </p:sp>
    </p:spTree>
    <p:extLst>
      <p:ext uri="{BB962C8B-B14F-4D97-AF65-F5344CB8AC3E}">
        <p14:creationId xmlns:p14="http://schemas.microsoft.com/office/powerpoint/2010/main" val="2763302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300</a:t>
            </a:fld>
            <a:endParaRPr lang="en-US"/>
          </a:p>
        </p:txBody>
      </p:sp>
    </p:spTree>
    <p:extLst>
      <p:ext uri="{BB962C8B-B14F-4D97-AF65-F5344CB8AC3E}">
        <p14:creationId xmlns:p14="http://schemas.microsoft.com/office/powerpoint/2010/main" val="2942270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304</a:t>
            </a:fld>
            <a:endParaRPr lang="en-US"/>
          </a:p>
        </p:txBody>
      </p:sp>
    </p:spTree>
    <p:extLst>
      <p:ext uri="{BB962C8B-B14F-4D97-AF65-F5344CB8AC3E}">
        <p14:creationId xmlns:p14="http://schemas.microsoft.com/office/powerpoint/2010/main" val="3872933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305</a:t>
            </a:fld>
            <a:endParaRPr lang="en-US"/>
          </a:p>
        </p:txBody>
      </p:sp>
    </p:spTree>
    <p:extLst>
      <p:ext uri="{BB962C8B-B14F-4D97-AF65-F5344CB8AC3E}">
        <p14:creationId xmlns:p14="http://schemas.microsoft.com/office/powerpoint/2010/main" val="207547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8</a:t>
            </a:fld>
            <a:endParaRPr lang="en-US"/>
          </a:p>
        </p:txBody>
      </p:sp>
    </p:spTree>
    <p:extLst>
      <p:ext uri="{BB962C8B-B14F-4D97-AF65-F5344CB8AC3E}">
        <p14:creationId xmlns:p14="http://schemas.microsoft.com/office/powerpoint/2010/main" val="54784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10</a:t>
            </a:fld>
            <a:endParaRPr lang="en-US"/>
          </a:p>
        </p:txBody>
      </p:sp>
    </p:spTree>
    <p:extLst>
      <p:ext uri="{BB962C8B-B14F-4D97-AF65-F5344CB8AC3E}">
        <p14:creationId xmlns:p14="http://schemas.microsoft.com/office/powerpoint/2010/main" val="377234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11</a:t>
            </a:fld>
            <a:endParaRPr lang="en-US"/>
          </a:p>
        </p:txBody>
      </p:sp>
    </p:spTree>
    <p:extLst>
      <p:ext uri="{BB962C8B-B14F-4D97-AF65-F5344CB8AC3E}">
        <p14:creationId xmlns:p14="http://schemas.microsoft.com/office/powerpoint/2010/main" val="364142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12</a:t>
            </a:fld>
            <a:endParaRPr lang="en-US"/>
          </a:p>
        </p:txBody>
      </p:sp>
    </p:spTree>
    <p:extLst>
      <p:ext uri="{BB962C8B-B14F-4D97-AF65-F5344CB8AC3E}">
        <p14:creationId xmlns:p14="http://schemas.microsoft.com/office/powerpoint/2010/main" val="647202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B417DD-1FF3-BD4D-8265-B310C2CF8F65}" type="slidenum">
              <a:rPr lang="en-US" smtClean="0"/>
              <a:t>37</a:t>
            </a:fld>
            <a:endParaRPr lang="en-US"/>
          </a:p>
        </p:txBody>
      </p:sp>
    </p:spTree>
    <p:extLst>
      <p:ext uri="{BB962C8B-B14F-4D97-AF65-F5344CB8AC3E}">
        <p14:creationId xmlns:p14="http://schemas.microsoft.com/office/powerpoint/2010/main" val="196505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59EA-096A-814F-9A58-51216FDC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7F63B5-6E70-194A-9B1B-F050F6484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8AE6A7-C1A2-3444-9752-08049F120063}"/>
              </a:ext>
            </a:extLst>
          </p:cNvPr>
          <p:cNvSpPr>
            <a:spLocks noGrp="1"/>
          </p:cNvSpPr>
          <p:nvPr>
            <p:ph type="dt" sz="half" idx="10"/>
          </p:nvPr>
        </p:nvSpPr>
        <p:spPr/>
        <p:txBody>
          <a:bodyPr/>
          <a:lstStyle/>
          <a:p>
            <a:fld id="{652F1C41-EFE5-C44C-A999-1875C4A4AEC6}" type="datetime1">
              <a:rPr lang="en-US" smtClean="0"/>
              <a:t>2/7/20</a:t>
            </a:fld>
            <a:endParaRPr lang="en-US"/>
          </a:p>
        </p:txBody>
      </p:sp>
      <p:sp>
        <p:nvSpPr>
          <p:cNvPr id="5" name="Footer Placeholder 4">
            <a:extLst>
              <a:ext uri="{FF2B5EF4-FFF2-40B4-BE49-F238E27FC236}">
                <a16:creationId xmlns:a16="http://schemas.microsoft.com/office/drawing/2014/main" id="{4C5719F4-B024-5040-BEBB-B9BF92ED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D28E9-973B-0B48-AB45-F87F7522A65D}"/>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98515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03DA-F0B8-F044-9802-59431565E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5070C0-D009-194F-877B-4FEFBE7FED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5D7AA-F153-9340-85A6-DD9FEAEB0FD8}"/>
              </a:ext>
            </a:extLst>
          </p:cNvPr>
          <p:cNvSpPr>
            <a:spLocks noGrp="1"/>
          </p:cNvSpPr>
          <p:nvPr>
            <p:ph type="dt" sz="half" idx="10"/>
          </p:nvPr>
        </p:nvSpPr>
        <p:spPr/>
        <p:txBody>
          <a:bodyPr/>
          <a:lstStyle/>
          <a:p>
            <a:fld id="{3217FD17-DB4B-9C44-8956-68F99BEEC6D3}" type="datetime1">
              <a:rPr lang="en-US" smtClean="0"/>
              <a:t>2/7/20</a:t>
            </a:fld>
            <a:endParaRPr lang="en-US"/>
          </a:p>
        </p:txBody>
      </p:sp>
      <p:sp>
        <p:nvSpPr>
          <p:cNvPr id="5" name="Footer Placeholder 4">
            <a:extLst>
              <a:ext uri="{FF2B5EF4-FFF2-40B4-BE49-F238E27FC236}">
                <a16:creationId xmlns:a16="http://schemas.microsoft.com/office/drawing/2014/main" id="{3CB794E3-5C3D-5446-ACFE-BB4373638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BA0F1-E556-8047-8E94-71B726173F5F}"/>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87524857-39C5-F840-8A36-9C68BC297CBD}"/>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00346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93A61-CF7A-FD49-A0CC-5A9C15F8E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6463CE-086E-0746-A27C-71DD6957E5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786A0-60C2-3045-8450-A44D5AA1AD17}"/>
              </a:ext>
            </a:extLst>
          </p:cNvPr>
          <p:cNvSpPr>
            <a:spLocks noGrp="1"/>
          </p:cNvSpPr>
          <p:nvPr>
            <p:ph type="dt" sz="half" idx="10"/>
          </p:nvPr>
        </p:nvSpPr>
        <p:spPr/>
        <p:txBody>
          <a:bodyPr/>
          <a:lstStyle/>
          <a:p>
            <a:fld id="{E18EAB65-5FD3-1A41-9459-CE67F5BE913F}" type="datetime1">
              <a:rPr lang="en-US" smtClean="0"/>
              <a:t>2/7/20</a:t>
            </a:fld>
            <a:endParaRPr lang="en-US"/>
          </a:p>
        </p:txBody>
      </p:sp>
      <p:sp>
        <p:nvSpPr>
          <p:cNvPr id="5" name="Footer Placeholder 4">
            <a:extLst>
              <a:ext uri="{FF2B5EF4-FFF2-40B4-BE49-F238E27FC236}">
                <a16:creationId xmlns:a16="http://schemas.microsoft.com/office/drawing/2014/main" id="{F22C2F6D-239E-D64D-B787-766E40BB1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80546-228B-FB41-AD19-996E5191E594}"/>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9C951049-0109-8E4C-AEF7-C5057BB9B268}"/>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301420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a:extLst>
              <a:ext uri="{FF2B5EF4-FFF2-40B4-BE49-F238E27FC236}">
                <a16:creationId xmlns:a16="http://schemas.microsoft.com/office/drawing/2014/main" id="{A9FB8ED5-3C0C-C94A-A3D2-99A5E9F81BB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3989660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243360" y="593760"/>
            <a:ext cx="11581920" cy="731520"/>
          </a:xfrm>
          <a:prstGeom prst="rect">
            <a:avLst/>
          </a:prstGeom>
        </p:spPr>
        <p:txBody>
          <a:bodyPr lIns="0" tIns="0" rIns="0" bIns="0" anchor="ctr"/>
          <a:lstStyle/>
          <a:p>
            <a:endParaRPr lang="en-US" sz="2400" b="0" strike="noStrike" spc="-1">
              <a:solidFill>
                <a:srgbClr val="000000"/>
              </a:solidFill>
              <a:uFill>
                <a:solidFill>
                  <a:srgbClr val="FFFFFF"/>
                </a:solidFill>
              </a:uFill>
              <a:latin typeface="Arial"/>
            </a:endParaRPr>
          </a:p>
        </p:txBody>
      </p:sp>
      <p:sp>
        <p:nvSpPr>
          <p:cNvPr id="46" name="PlaceHolder 2"/>
          <p:cNvSpPr>
            <a:spLocks noGrp="1"/>
          </p:cNvSpPr>
          <p:nvPr>
            <p:ph type="subTitle"/>
          </p:nvPr>
        </p:nvSpPr>
        <p:spPr>
          <a:xfrm>
            <a:off x="243360" y="1874880"/>
            <a:ext cx="11581920" cy="4479360"/>
          </a:xfrm>
          <a:prstGeom prst="rect">
            <a:avLst/>
          </a:prstGeom>
        </p:spPr>
        <p:txBody>
          <a:bodyPr lIns="0" tIns="0" rIns="0" bIns="0" anchor="ctr"/>
          <a:lstStyle/>
          <a:p>
            <a:pPr algn="ctr"/>
            <a:endParaRPr lang="en-IE" sz="4267"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111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3E9E-93C5-2D4A-B31E-AFCE224F8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42FE7-478B-9C4E-B240-DA4352D82F3F}"/>
              </a:ext>
            </a:extLst>
          </p:cNvPr>
          <p:cNvSpPr>
            <a:spLocks noGrp="1"/>
          </p:cNvSpPr>
          <p:nvPr>
            <p:ph idx="1"/>
          </p:nvPr>
        </p:nvSpPr>
        <p:spPr/>
        <p:txBody>
          <a:bodyPr/>
          <a:lstStyle>
            <a:lvl1pPr marL="0" indent="0">
              <a:buNone/>
              <a:defRPr>
                <a:solidFill>
                  <a:srgbClr val="2665C5"/>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A11EFB-DDD3-4443-B311-07F2A995DF45}"/>
              </a:ext>
            </a:extLst>
          </p:cNvPr>
          <p:cNvSpPr>
            <a:spLocks noGrp="1"/>
          </p:cNvSpPr>
          <p:nvPr>
            <p:ph type="dt" sz="half" idx="10"/>
          </p:nvPr>
        </p:nvSpPr>
        <p:spPr/>
        <p:txBody>
          <a:bodyPr/>
          <a:lstStyle/>
          <a:p>
            <a:fld id="{F52010CB-6FCB-8B43-9374-1217DE8D5401}" type="datetime1">
              <a:rPr lang="en-US" smtClean="0"/>
              <a:t>2/7/20</a:t>
            </a:fld>
            <a:endParaRPr lang="en-US"/>
          </a:p>
        </p:txBody>
      </p:sp>
      <p:sp>
        <p:nvSpPr>
          <p:cNvPr id="5" name="Footer Placeholder 4">
            <a:extLst>
              <a:ext uri="{FF2B5EF4-FFF2-40B4-BE49-F238E27FC236}">
                <a16:creationId xmlns:a16="http://schemas.microsoft.com/office/drawing/2014/main" id="{9AB57E59-3549-4F4D-92E2-7F2C0688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69E22-6E6F-6643-BB3E-01ECCABF4220}"/>
              </a:ext>
            </a:extLst>
          </p:cNvPr>
          <p:cNvSpPr>
            <a:spLocks noGrp="1"/>
          </p:cNvSpPr>
          <p:nvPr>
            <p:ph type="sldNum" sz="quarter" idx="12"/>
          </p:nvPr>
        </p:nvSpPr>
        <p:spPr/>
        <p:txBody>
          <a:bodyPr/>
          <a:lstStyle/>
          <a:p>
            <a:fld id="{4C15419E-54D6-8648-ABFB-BEF58E3E877E}" type="slidenum">
              <a:rPr lang="en-US" smtClean="0"/>
              <a:t>‹#›</a:t>
            </a:fld>
            <a:endParaRPr lang="en-US"/>
          </a:p>
        </p:txBody>
      </p:sp>
    </p:spTree>
    <p:extLst>
      <p:ext uri="{BB962C8B-B14F-4D97-AF65-F5344CB8AC3E}">
        <p14:creationId xmlns:p14="http://schemas.microsoft.com/office/powerpoint/2010/main" val="307393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F1A2-7F7E-CA4E-A5D1-D2DC26B5B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8080B0-7C45-1B4A-8130-5ECCA3267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C060ED-F6C4-7E40-8B1E-C5C43478C2AF}"/>
              </a:ext>
            </a:extLst>
          </p:cNvPr>
          <p:cNvSpPr>
            <a:spLocks noGrp="1"/>
          </p:cNvSpPr>
          <p:nvPr>
            <p:ph type="dt" sz="half" idx="10"/>
          </p:nvPr>
        </p:nvSpPr>
        <p:spPr/>
        <p:txBody>
          <a:bodyPr/>
          <a:lstStyle/>
          <a:p>
            <a:fld id="{134C4A62-096F-DF40-88B2-20949340E9A2}" type="datetime1">
              <a:rPr lang="en-US" smtClean="0"/>
              <a:t>2/7/20</a:t>
            </a:fld>
            <a:endParaRPr lang="en-US"/>
          </a:p>
        </p:txBody>
      </p:sp>
      <p:sp>
        <p:nvSpPr>
          <p:cNvPr id="5" name="Footer Placeholder 4">
            <a:extLst>
              <a:ext uri="{FF2B5EF4-FFF2-40B4-BE49-F238E27FC236}">
                <a16:creationId xmlns:a16="http://schemas.microsoft.com/office/drawing/2014/main" id="{5F12C29A-5FBC-5949-B1A0-7DE7589ED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9794A-4F13-1942-B9C3-930DDD04ECBB}"/>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7" name="TextBox 6">
            <a:extLst>
              <a:ext uri="{FF2B5EF4-FFF2-40B4-BE49-F238E27FC236}">
                <a16:creationId xmlns:a16="http://schemas.microsoft.com/office/drawing/2014/main" id="{E172EA2B-7403-CE4D-8E79-8A6413736A0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76249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B52-BFD3-1741-A364-E2334485A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B0774-A4D5-894C-A52F-DA63F5E61E62}"/>
              </a:ext>
            </a:extLst>
          </p:cNvPr>
          <p:cNvSpPr>
            <a:spLocks noGrp="1"/>
          </p:cNvSpPr>
          <p:nvPr>
            <p:ph sz="half" idx="1"/>
          </p:nvPr>
        </p:nvSpPr>
        <p:spPr>
          <a:xfrm>
            <a:off x="838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E9F52A-BA0E-1C48-AC2E-DA32BA6EBDFD}"/>
              </a:ext>
            </a:extLst>
          </p:cNvPr>
          <p:cNvSpPr>
            <a:spLocks noGrp="1"/>
          </p:cNvSpPr>
          <p:nvPr>
            <p:ph sz="half" idx="2"/>
          </p:nvPr>
        </p:nvSpPr>
        <p:spPr>
          <a:xfrm>
            <a:off x="6172200" y="1825625"/>
            <a:ext cx="5181600" cy="4351338"/>
          </a:xfrm>
        </p:spPr>
        <p:txBody>
          <a:bodyPr/>
          <a:lstStyle>
            <a:lvl1pPr marL="0" indent="0">
              <a:buNone/>
              <a:defRPr>
                <a:solidFill>
                  <a:schemeClr val="accent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EDEA786-B02C-6B49-9FC1-64A350503F1A}"/>
              </a:ext>
            </a:extLst>
          </p:cNvPr>
          <p:cNvSpPr>
            <a:spLocks noGrp="1"/>
          </p:cNvSpPr>
          <p:nvPr>
            <p:ph type="dt" sz="half" idx="10"/>
          </p:nvPr>
        </p:nvSpPr>
        <p:spPr/>
        <p:txBody>
          <a:bodyPr/>
          <a:lstStyle/>
          <a:p>
            <a:fld id="{AAAB0130-22B4-CB4B-950E-B2B0D68EF3B4}" type="datetime1">
              <a:rPr lang="en-US" smtClean="0"/>
              <a:t>2/7/20</a:t>
            </a:fld>
            <a:endParaRPr lang="en-US"/>
          </a:p>
        </p:txBody>
      </p:sp>
      <p:sp>
        <p:nvSpPr>
          <p:cNvPr id="6" name="Footer Placeholder 5">
            <a:extLst>
              <a:ext uri="{FF2B5EF4-FFF2-40B4-BE49-F238E27FC236}">
                <a16:creationId xmlns:a16="http://schemas.microsoft.com/office/drawing/2014/main" id="{073C8B3A-3E9C-4A45-84CE-EDDD4089F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A617F-4C89-8548-9540-3FBB3E1E93B1}"/>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03E6BC11-01BA-6148-BB39-267D98C1B2DF}"/>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62038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D9BF-5FF0-5B4A-9D28-6429DC6B52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87589-4D7D-C643-AA8A-470488FC8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8ECA9B-693E-6744-9B87-CFEDD02509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4D4AF4-562A-2643-9895-C9D3692EA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AEB5C2-F521-2843-8528-C5A0E37C79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AF60-4BBE-874D-928E-2848F2C668C7}"/>
              </a:ext>
            </a:extLst>
          </p:cNvPr>
          <p:cNvSpPr>
            <a:spLocks noGrp="1"/>
          </p:cNvSpPr>
          <p:nvPr>
            <p:ph type="dt" sz="half" idx="10"/>
          </p:nvPr>
        </p:nvSpPr>
        <p:spPr/>
        <p:txBody>
          <a:bodyPr/>
          <a:lstStyle/>
          <a:p>
            <a:fld id="{619611ED-0657-5A43-95D6-88C53B865543}" type="datetime1">
              <a:rPr lang="en-US" smtClean="0"/>
              <a:t>2/7/20</a:t>
            </a:fld>
            <a:endParaRPr lang="en-US"/>
          </a:p>
        </p:txBody>
      </p:sp>
      <p:sp>
        <p:nvSpPr>
          <p:cNvPr id="8" name="Footer Placeholder 7">
            <a:extLst>
              <a:ext uri="{FF2B5EF4-FFF2-40B4-BE49-F238E27FC236}">
                <a16:creationId xmlns:a16="http://schemas.microsoft.com/office/drawing/2014/main" id="{4B80D003-2DAC-C740-A384-0419DF9F97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76E68F-022D-894B-BAA7-8BF954489D35}"/>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10" name="TextBox 9">
            <a:extLst>
              <a:ext uri="{FF2B5EF4-FFF2-40B4-BE49-F238E27FC236}">
                <a16:creationId xmlns:a16="http://schemas.microsoft.com/office/drawing/2014/main" id="{4160BD1E-BE08-354F-8E2F-97D9B59366E6}"/>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42254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F4CF-B8B1-D14D-AD21-DC0A78CEF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2B439-B378-A241-8BEA-4C8B01064204}"/>
              </a:ext>
            </a:extLst>
          </p:cNvPr>
          <p:cNvSpPr>
            <a:spLocks noGrp="1"/>
          </p:cNvSpPr>
          <p:nvPr>
            <p:ph type="dt" sz="half" idx="10"/>
          </p:nvPr>
        </p:nvSpPr>
        <p:spPr/>
        <p:txBody>
          <a:bodyPr/>
          <a:lstStyle/>
          <a:p>
            <a:fld id="{9C67915F-8F80-AD4D-8FE8-383465D02FC3}" type="datetime1">
              <a:rPr lang="en-US" smtClean="0"/>
              <a:t>2/7/20</a:t>
            </a:fld>
            <a:endParaRPr lang="en-US"/>
          </a:p>
        </p:txBody>
      </p:sp>
      <p:sp>
        <p:nvSpPr>
          <p:cNvPr id="4" name="Footer Placeholder 3">
            <a:extLst>
              <a:ext uri="{FF2B5EF4-FFF2-40B4-BE49-F238E27FC236}">
                <a16:creationId xmlns:a16="http://schemas.microsoft.com/office/drawing/2014/main" id="{6881CACC-ECF5-3B4E-97E0-8589CA8A5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FE26EC-6B13-754F-B3E3-C938AF1C4442}"/>
              </a:ext>
            </a:extLst>
          </p:cNvPr>
          <p:cNvSpPr>
            <a:spLocks noGrp="1"/>
          </p:cNvSpPr>
          <p:nvPr>
            <p:ph type="sldNum" sz="quarter" idx="12"/>
          </p:nvPr>
        </p:nvSpPr>
        <p:spPr/>
        <p:txBody>
          <a:bodyPr/>
          <a:lstStyle/>
          <a:p>
            <a:fld id="{4C15419E-54D6-8648-ABFB-BEF58E3E877E}" type="slidenum">
              <a:rPr lang="en-US" smtClean="0"/>
              <a:t>‹#›</a:t>
            </a:fld>
            <a:endParaRPr lang="en-US" dirty="0"/>
          </a:p>
        </p:txBody>
      </p:sp>
      <p:sp>
        <p:nvSpPr>
          <p:cNvPr id="6" name="TextBox 5">
            <a:extLst>
              <a:ext uri="{FF2B5EF4-FFF2-40B4-BE49-F238E27FC236}">
                <a16:creationId xmlns:a16="http://schemas.microsoft.com/office/drawing/2014/main" id="{8DF30AD3-C337-164E-BC69-65065B1E059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5203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AEE66-E07A-EA40-B8C1-DF80A7156D40}"/>
              </a:ext>
            </a:extLst>
          </p:cNvPr>
          <p:cNvSpPr>
            <a:spLocks noGrp="1"/>
          </p:cNvSpPr>
          <p:nvPr>
            <p:ph type="dt" sz="half" idx="10"/>
          </p:nvPr>
        </p:nvSpPr>
        <p:spPr/>
        <p:txBody>
          <a:bodyPr/>
          <a:lstStyle/>
          <a:p>
            <a:fld id="{C6E5EF3B-3322-FC48-AF6D-650FC0D4E0A6}" type="datetime1">
              <a:rPr lang="en-US" smtClean="0"/>
              <a:t>2/7/20</a:t>
            </a:fld>
            <a:endParaRPr lang="en-US"/>
          </a:p>
        </p:txBody>
      </p:sp>
      <p:sp>
        <p:nvSpPr>
          <p:cNvPr id="3" name="Footer Placeholder 2">
            <a:extLst>
              <a:ext uri="{FF2B5EF4-FFF2-40B4-BE49-F238E27FC236}">
                <a16:creationId xmlns:a16="http://schemas.microsoft.com/office/drawing/2014/main" id="{CD913BBD-3952-4743-B914-94D43D7FE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DAF15C-872F-1A41-8C51-5AD459A0F3A3}"/>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5" name="TextBox 4">
            <a:extLst>
              <a:ext uri="{FF2B5EF4-FFF2-40B4-BE49-F238E27FC236}">
                <a16:creationId xmlns:a16="http://schemas.microsoft.com/office/drawing/2014/main" id="{D027DD39-B3D0-FD40-9F05-FB63BA578DB2}"/>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194622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C08D-5381-8C4B-985C-F4C2742CE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9C1B9-3290-EC40-8921-DFAEA1542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BFCC9-13AD-814D-8BB8-F091DA3BA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5AC4A-87E9-BF4C-AA94-C7C07D90E203}"/>
              </a:ext>
            </a:extLst>
          </p:cNvPr>
          <p:cNvSpPr>
            <a:spLocks noGrp="1"/>
          </p:cNvSpPr>
          <p:nvPr>
            <p:ph type="dt" sz="half" idx="10"/>
          </p:nvPr>
        </p:nvSpPr>
        <p:spPr/>
        <p:txBody>
          <a:bodyPr/>
          <a:lstStyle/>
          <a:p>
            <a:fld id="{03901729-8EEC-AE49-96A8-52BEF83BE0A5}" type="datetime1">
              <a:rPr lang="en-US" smtClean="0"/>
              <a:t>2/7/20</a:t>
            </a:fld>
            <a:endParaRPr lang="en-US"/>
          </a:p>
        </p:txBody>
      </p:sp>
      <p:sp>
        <p:nvSpPr>
          <p:cNvPr id="6" name="Footer Placeholder 5">
            <a:extLst>
              <a:ext uri="{FF2B5EF4-FFF2-40B4-BE49-F238E27FC236}">
                <a16:creationId xmlns:a16="http://schemas.microsoft.com/office/drawing/2014/main" id="{DF00F11B-9FF0-7D48-84B8-DFF47C1A67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5B3BF-1D87-8040-810B-2973048EE5D8}"/>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1E3D438C-758B-7F48-8DB7-8575382B3409}"/>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422360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A3BB-3274-DF4C-9096-90BAE3931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12D45A-0EDA-514F-8C82-864A2D944B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BC6B607-F79B-9B4C-98AE-7D1C1945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A5D89-4582-474A-9416-CDFB55FB1FFB}"/>
              </a:ext>
            </a:extLst>
          </p:cNvPr>
          <p:cNvSpPr>
            <a:spLocks noGrp="1"/>
          </p:cNvSpPr>
          <p:nvPr>
            <p:ph type="dt" sz="half" idx="10"/>
          </p:nvPr>
        </p:nvSpPr>
        <p:spPr/>
        <p:txBody>
          <a:bodyPr/>
          <a:lstStyle/>
          <a:p>
            <a:fld id="{5C915992-DD29-9145-AA6A-907D933DD615}" type="datetime1">
              <a:rPr lang="en-US" smtClean="0"/>
              <a:t>2/7/20</a:t>
            </a:fld>
            <a:endParaRPr lang="en-US"/>
          </a:p>
        </p:txBody>
      </p:sp>
      <p:sp>
        <p:nvSpPr>
          <p:cNvPr id="6" name="Footer Placeholder 5">
            <a:extLst>
              <a:ext uri="{FF2B5EF4-FFF2-40B4-BE49-F238E27FC236}">
                <a16:creationId xmlns:a16="http://schemas.microsoft.com/office/drawing/2014/main" id="{5625AAB5-2F5B-EC46-B9AC-00855A5EE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701EB-4F3D-E64C-A791-14CE529AE747}"/>
              </a:ext>
            </a:extLst>
          </p:cNvPr>
          <p:cNvSpPr>
            <a:spLocks noGrp="1"/>
          </p:cNvSpPr>
          <p:nvPr>
            <p:ph type="sldNum" sz="quarter" idx="12"/>
          </p:nvPr>
        </p:nvSpPr>
        <p:spPr/>
        <p:txBody>
          <a:bodyPr/>
          <a:lstStyle/>
          <a:p>
            <a:fld id="{4C15419E-54D6-8648-ABFB-BEF58E3E877E}" type="slidenum">
              <a:rPr lang="en-US" smtClean="0"/>
              <a:t>‹#›</a:t>
            </a:fld>
            <a:endParaRPr lang="en-US"/>
          </a:p>
        </p:txBody>
      </p:sp>
      <p:sp>
        <p:nvSpPr>
          <p:cNvPr id="8" name="TextBox 7">
            <a:extLst>
              <a:ext uri="{FF2B5EF4-FFF2-40B4-BE49-F238E27FC236}">
                <a16:creationId xmlns:a16="http://schemas.microsoft.com/office/drawing/2014/main" id="{8234BFEC-A426-5F46-9135-67D487896F9C}"/>
              </a:ext>
            </a:extLst>
          </p:cNvPr>
          <p:cNvSpPr txBox="1"/>
          <p:nvPr userDrawn="1"/>
        </p:nvSpPr>
        <p:spPr>
          <a:xfrm>
            <a:off x="838200" y="6541217"/>
            <a:ext cx="8795657" cy="338554"/>
          </a:xfrm>
          <a:prstGeom prst="rect">
            <a:avLst/>
          </a:prstGeom>
          <a:noFill/>
        </p:spPr>
        <p:txBody>
          <a:bodyPr wrap="square" rtlCol="0">
            <a:spAutoFit/>
          </a:bodyPr>
          <a:lstStyle/>
          <a:p>
            <a:endParaRPr lang="zh-CN" altLang="en-US" sz="2400" baseline="30000" dirty="0"/>
          </a:p>
        </p:txBody>
      </p:sp>
    </p:spTree>
    <p:extLst>
      <p:ext uri="{BB962C8B-B14F-4D97-AF65-F5344CB8AC3E}">
        <p14:creationId xmlns:p14="http://schemas.microsoft.com/office/powerpoint/2010/main" val="239122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AB9A7-779C-5C4E-A489-1E839A0A0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DF664-811F-F948-AEF2-A5698B11A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1E7C58-AAD0-614C-8166-256D81E64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08E4F-D12A-F841-ABE9-1B3AAD30A1BE}" type="datetime1">
              <a:rPr lang="en-US" smtClean="0"/>
              <a:t>2/7/20</a:t>
            </a:fld>
            <a:endParaRPr lang="en-US"/>
          </a:p>
        </p:txBody>
      </p:sp>
      <p:sp>
        <p:nvSpPr>
          <p:cNvPr id="5" name="Footer Placeholder 4">
            <a:extLst>
              <a:ext uri="{FF2B5EF4-FFF2-40B4-BE49-F238E27FC236}">
                <a16:creationId xmlns:a16="http://schemas.microsoft.com/office/drawing/2014/main" id="{CF48EC4A-B4FD-524A-AB6B-4A6F77CEA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11BFC-5662-D942-9EE2-E9FF495896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5419E-54D6-8648-ABFB-BEF58E3E877E}" type="slidenum">
              <a:rPr lang="en-US" smtClean="0"/>
              <a:t>‹#›</a:t>
            </a:fld>
            <a:endParaRPr lang="en-US"/>
          </a:p>
        </p:txBody>
      </p:sp>
      <p:pic>
        <p:nvPicPr>
          <p:cNvPr id="7" name="Picture 6">
            <a:extLst>
              <a:ext uri="{FF2B5EF4-FFF2-40B4-BE49-F238E27FC236}">
                <a16:creationId xmlns:a16="http://schemas.microsoft.com/office/drawing/2014/main" id="{E8948B5E-F8F6-5B4D-AE1B-FB64084F9F9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9259" y="20527"/>
            <a:ext cx="1472741" cy="689196"/>
          </a:xfrm>
          <a:prstGeom prst="rect">
            <a:avLst/>
          </a:prstGeom>
        </p:spPr>
      </p:pic>
      <p:pic>
        <p:nvPicPr>
          <p:cNvPr id="9" name="Picture 8">
            <a:extLst>
              <a:ext uri="{FF2B5EF4-FFF2-40B4-BE49-F238E27FC236}">
                <a16:creationId xmlns:a16="http://schemas.microsoft.com/office/drawing/2014/main" id="{3D2F1720-BDDD-3849-ABDD-481EB44C3403}"/>
              </a:ext>
            </a:extLst>
          </p:cNvPr>
          <p:cNvPicPr>
            <a:picLocks noChangeAspect="1"/>
          </p:cNvPicPr>
          <p:nvPr userDrawn="1"/>
        </p:nvPicPr>
        <p:blipFill>
          <a:blip r:embed="rId16"/>
          <a:stretch>
            <a:fillRect/>
          </a:stretch>
        </p:blipFill>
        <p:spPr>
          <a:xfrm>
            <a:off x="7885982" y="-117969"/>
            <a:ext cx="3023058" cy="1007686"/>
          </a:xfrm>
          <a:prstGeom prst="rect">
            <a:avLst/>
          </a:prstGeom>
        </p:spPr>
      </p:pic>
    </p:spTree>
    <p:extLst>
      <p:ext uri="{BB962C8B-B14F-4D97-AF65-F5344CB8AC3E}">
        <p14:creationId xmlns:p14="http://schemas.microsoft.com/office/powerpoint/2010/main" val="263024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se.msu.edu/~mayao4/tutorials/aaai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_rels/slide10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_rels/slide10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08.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09.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0.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0.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112.emf"/><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11.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3.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6.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13.png"/><Relationship Id="rId3" Type="http://schemas.openxmlformats.org/officeDocument/2006/relationships/image" Target="../media/image185.png"/><Relationship Id="rId21" Type="http://schemas.openxmlformats.org/officeDocument/2006/relationships/image" Target="../media/image207.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06.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6.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8.png"/></Relationships>
</file>

<file path=ppt/slides/_rels/slide109.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7.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197.png"/><Relationship Id="rId20" Type="http://schemas.openxmlformats.org/officeDocument/2006/relationships/image" Target="../media/image211.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192.png"/><Relationship Id="rId19" Type="http://schemas.openxmlformats.org/officeDocument/2006/relationships/image" Target="../media/image128.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1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s>
</file>

<file path=ppt/slides/_rels/slide1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26" Type="http://schemas.openxmlformats.org/officeDocument/2006/relationships/image" Target="../media/image224.png"/><Relationship Id="rId3" Type="http://schemas.openxmlformats.org/officeDocument/2006/relationships/image" Target="../media/image185.png"/><Relationship Id="rId21" Type="http://schemas.openxmlformats.org/officeDocument/2006/relationships/image" Target="../media/image219.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5" Type="http://schemas.openxmlformats.org/officeDocument/2006/relationships/image" Target="../media/image223.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24" Type="http://schemas.openxmlformats.org/officeDocument/2006/relationships/image" Target="../media/image222.png"/><Relationship Id="rId5" Type="http://schemas.openxmlformats.org/officeDocument/2006/relationships/image" Target="../media/image187.png"/><Relationship Id="rId15" Type="http://schemas.openxmlformats.org/officeDocument/2006/relationships/image" Target="../media/image171.png"/><Relationship Id="rId23" Type="http://schemas.openxmlformats.org/officeDocument/2006/relationships/image" Target="../media/image221.png"/><Relationship Id="rId28" Type="http://schemas.openxmlformats.org/officeDocument/2006/relationships/image" Target="../media/image226.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 Id="rId22" Type="http://schemas.openxmlformats.org/officeDocument/2006/relationships/image" Target="../media/image220.png"/><Relationship Id="rId27" Type="http://schemas.openxmlformats.org/officeDocument/2006/relationships/image" Target="../media/image225.png"/></Relationships>
</file>

<file path=ppt/slides/_rels/slide11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1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2.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1.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1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2.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1.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133.emf"/></Relationships>
</file>

<file path=ppt/slides/_rels/slide11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36.emf"/><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1.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229.png"/><Relationship Id="rId18" Type="http://schemas.openxmlformats.org/officeDocument/2006/relationships/image" Target="../media/image234.png"/><Relationship Id="rId3" Type="http://schemas.openxmlformats.org/officeDocument/2006/relationships/image" Target="../media/image212.png"/><Relationship Id="rId21" Type="http://schemas.openxmlformats.org/officeDocument/2006/relationships/image" Target="../media/image135.emf"/><Relationship Id="rId7" Type="http://schemas.openxmlformats.org/officeDocument/2006/relationships/image" Target="../media/image214.png"/><Relationship Id="rId12" Type="http://schemas.openxmlformats.org/officeDocument/2006/relationships/image" Target="../media/image228.png"/><Relationship Id="rId17" Type="http://schemas.openxmlformats.org/officeDocument/2006/relationships/image" Target="../media/image233.png"/><Relationship Id="rId25" Type="http://schemas.openxmlformats.org/officeDocument/2006/relationships/image" Target="../media/image137.emf"/><Relationship Id="rId2" Type="http://schemas.openxmlformats.org/officeDocument/2006/relationships/image" Target="../media/image191.png"/><Relationship Id="rId16" Type="http://schemas.openxmlformats.org/officeDocument/2006/relationships/image" Target="../media/image232.png"/><Relationship Id="rId20" Type="http://schemas.openxmlformats.org/officeDocument/2006/relationships/image" Target="../media/image134.emf"/><Relationship Id="rId1" Type="http://schemas.openxmlformats.org/officeDocument/2006/relationships/slideLayout" Target="../slideLayouts/slideLayout6.xml"/><Relationship Id="rId6" Type="http://schemas.openxmlformats.org/officeDocument/2006/relationships/image" Target="../media/image195.png"/><Relationship Id="rId11" Type="http://schemas.openxmlformats.org/officeDocument/2006/relationships/image" Target="../media/image130.emf"/><Relationship Id="rId24" Type="http://schemas.openxmlformats.org/officeDocument/2006/relationships/image" Target="../media/image243.png"/><Relationship Id="rId5" Type="http://schemas.openxmlformats.org/officeDocument/2006/relationships/image" Target="../media/image213.png"/><Relationship Id="rId15" Type="http://schemas.openxmlformats.org/officeDocument/2006/relationships/image" Target="../media/image231.png"/><Relationship Id="rId23" Type="http://schemas.openxmlformats.org/officeDocument/2006/relationships/image" Target="../media/image136.emf"/><Relationship Id="rId10" Type="http://schemas.openxmlformats.org/officeDocument/2006/relationships/image" Target="../media/image129.emf"/><Relationship Id="rId19" Type="http://schemas.openxmlformats.org/officeDocument/2006/relationships/image" Target="../media/image235.png"/><Relationship Id="rId4" Type="http://schemas.openxmlformats.org/officeDocument/2006/relationships/image" Target="../media/image193.png"/><Relationship Id="rId9" Type="http://schemas.openxmlformats.org/officeDocument/2006/relationships/image" Target="../media/image215.png"/><Relationship Id="rId14" Type="http://schemas.openxmlformats.org/officeDocument/2006/relationships/image" Target="../media/image230.png"/><Relationship Id="rId22" Type="http://schemas.openxmlformats.org/officeDocument/2006/relationships/image" Target="../media/image241.png"/></Relationships>
</file>

<file path=ppt/slides/_rels/slide12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29.emf"/><Relationship Id="rId3" Type="http://schemas.openxmlformats.org/officeDocument/2006/relationships/image" Target="../media/image185.png"/><Relationship Id="rId21" Type="http://schemas.openxmlformats.org/officeDocument/2006/relationships/image" Target="../media/image145.png"/><Relationship Id="rId7" Type="http://schemas.openxmlformats.org/officeDocument/2006/relationships/image" Target="../media/image189.png"/><Relationship Id="rId12" Type="http://schemas.openxmlformats.org/officeDocument/2006/relationships/image" Target="../media/image213.png"/><Relationship Id="rId17" Type="http://schemas.openxmlformats.org/officeDocument/2006/relationships/image" Target="../media/image198.png"/><Relationship Id="rId2" Type="http://schemas.openxmlformats.org/officeDocument/2006/relationships/image" Target="../media/image184.png"/><Relationship Id="rId16" Type="http://schemas.openxmlformats.org/officeDocument/2006/relationships/image" Target="../media/image215.png"/><Relationship Id="rId20"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71.png"/><Relationship Id="rId10" Type="http://schemas.openxmlformats.org/officeDocument/2006/relationships/image" Target="../media/image212.png"/><Relationship Id="rId19" Type="http://schemas.openxmlformats.org/officeDocument/2006/relationships/image" Target="../media/image130.emf"/><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249.png"/><Relationship Id="rId4" Type="http://schemas.openxmlformats.org/officeDocument/2006/relationships/image" Target="../media/image248.png"/></Relationships>
</file>

<file path=ppt/slides/_rels/slide127.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tiff"/><Relationship Id="rId2" Type="http://schemas.openxmlformats.org/officeDocument/2006/relationships/image" Target="../media/image139.tiff"/><Relationship Id="rId1" Type="http://schemas.openxmlformats.org/officeDocument/2006/relationships/slideLayout" Target="../slideLayouts/slideLayout6.xml"/><Relationship Id="rId4" Type="http://schemas.openxmlformats.org/officeDocument/2006/relationships/image" Target="../media/image141.tif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4.emf"/><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3.emf"/><Relationship Id="rId5" Type="http://schemas.openxmlformats.org/officeDocument/2006/relationships/image" Target="../media/image25.png"/><Relationship Id="rId10" Type="http://schemas.openxmlformats.org/officeDocument/2006/relationships/image" Target="../media/image22.emf"/><Relationship Id="rId4" Type="http://schemas.openxmlformats.org/officeDocument/2006/relationships/image" Target="../media/image24.png"/><Relationship Id="rId9"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4.png"/><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sv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2.png"/><Relationship Id="rId4" Type="http://schemas.openxmlformats.org/officeDocument/2006/relationships/image" Target="../media/image150.svg"/></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1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1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61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911.png"/><Relationship Id="rId2" Type="http://schemas.openxmlformats.org/officeDocument/2006/relationships/image" Target="../media/image161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4.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80.png"/><Relationship Id="rId5" Type="http://schemas.openxmlformats.org/officeDocument/2006/relationships/image" Target="../media/image1800.png"/><Relationship Id="rId4" Type="http://schemas.openxmlformats.org/officeDocument/2006/relationships/image" Target="../media/image17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30.png"/><Relationship Id="rId7" Type="http://schemas.openxmlformats.org/officeDocument/2006/relationships/image" Target="../media/image20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10.png"/><Relationship Id="rId5" Type="http://schemas.openxmlformats.org/officeDocument/2006/relationships/image" Target="../media/image2000.png"/><Relationship Id="rId4" Type="http://schemas.openxmlformats.org/officeDocument/2006/relationships/image" Target="../media/image1990.png"/></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18" Type="http://schemas.openxmlformats.org/officeDocument/2006/relationships/image" Target="../media/image490.png"/><Relationship Id="rId3" Type="http://schemas.openxmlformats.org/officeDocument/2006/relationships/image" Target="../media/image201.png"/><Relationship Id="rId7" Type="http://schemas.openxmlformats.org/officeDocument/2006/relationships/image" Target="../media/image380.png"/><Relationship Id="rId12" Type="http://schemas.openxmlformats.org/officeDocument/2006/relationships/image" Target="../media/image430.png"/><Relationship Id="rId17" Type="http://schemas.openxmlformats.org/officeDocument/2006/relationships/image" Target="../media/image48.png"/><Relationship Id="rId2" Type="http://schemas.openxmlformats.org/officeDocument/2006/relationships/image" Target="../media/image200.png"/><Relationship Id="rId16" Type="http://schemas.openxmlformats.org/officeDocument/2006/relationships/image" Target="../media/image47.png"/><Relationship Id="rId20"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420.png"/><Relationship Id="rId5" Type="http://schemas.openxmlformats.org/officeDocument/2006/relationships/image" Target="../media/image217.png"/><Relationship Id="rId15" Type="http://schemas.openxmlformats.org/officeDocument/2006/relationships/image" Target="../media/image460.png"/><Relationship Id="rId10" Type="http://schemas.openxmlformats.org/officeDocument/2006/relationships/image" Target="../media/image410.png"/><Relationship Id="rId19" Type="http://schemas.openxmlformats.org/officeDocument/2006/relationships/image" Target="../media/image500.png"/><Relationship Id="rId4" Type="http://schemas.openxmlformats.org/officeDocument/2006/relationships/image" Target="../media/image216.png"/><Relationship Id="rId9" Type="http://schemas.openxmlformats.org/officeDocument/2006/relationships/image" Target="../media/image400.png"/><Relationship Id="rId14" Type="http://schemas.openxmlformats.org/officeDocument/2006/relationships/image" Target="../media/image4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60.xml.rels><?xml version="1.0" encoding="UTF-8" standalone="yes"?>
<Relationships xmlns="http://schemas.openxmlformats.org/package/2006/relationships"><Relationship Id="rId3" Type="http://schemas.openxmlformats.org/officeDocument/2006/relationships/image" Target="../media/image27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4.png"/><Relationship Id="rId4" Type="http://schemas.openxmlformats.org/officeDocument/2006/relationships/image" Target="../media/image242.png"/></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20.png"/><Relationship Id="rId1" Type="http://schemas.openxmlformats.org/officeDocument/2006/relationships/slideLayout" Target="../slideLayouts/slideLayout4.xml"/><Relationship Id="rId4" Type="http://schemas.openxmlformats.org/officeDocument/2006/relationships/image" Target="../media/image251.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53.png"/><Relationship Id="rId7" Type="http://schemas.openxmlformats.org/officeDocument/2006/relationships/image" Target="../media/image256.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55.png"/><Relationship Id="rId4" Type="http://schemas.openxmlformats.org/officeDocument/2006/relationships/image" Target="../media/image254.png"/><Relationship Id="rId9" Type="http://schemas.openxmlformats.org/officeDocument/2006/relationships/image" Target="../media/image25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8.tiff"/></Relationships>
</file>

<file path=ppt/slides/_rels/slide1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emf"/><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1.emf"/></Relationships>
</file>

<file path=ppt/slides/_rels/slide173.xml.rels><?xml version="1.0" encoding="UTF-8" standalone="yes"?>
<Relationships xmlns="http://schemas.openxmlformats.org/package/2006/relationships"><Relationship Id="rId3" Type="http://schemas.openxmlformats.org/officeDocument/2006/relationships/image" Target="../media/image265.emf"/><Relationship Id="rId2" Type="http://schemas.openxmlformats.org/officeDocument/2006/relationships/image" Target="../media/image264.emf"/><Relationship Id="rId1" Type="http://schemas.openxmlformats.org/officeDocument/2006/relationships/slideLayout" Target="../slideLayouts/slideLayout12.xml"/><Relationship Id="rId4" Type="http://schemas.openxmlformats.org/officeDocument/2006/relationships/image" Target="../media/image260.png"/></Relationships>
</file>

<file path=ppt/slides/_rels/slide174.xml.rels><?xml version="1.0" encoding="UTF-8" standalone="yes"?>
<Relationships xmlns="http://schemas.openxmlformats.org/package/2006/relationships"><Relationship Id="rId3" Type="http://schemas.openxmlformats.org/officeDocument/2006/relationships/image" Target="../media/image267.tiff"/><Relationship Id="rId2" Type="http://schemas.openxmlformats.org/officeDocument/2006/relationships/image" Target="../media/image266.tiff"/><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9.tiff"/><Relationship Id="rId4" Type="http://schemas.openxmlformats.org/officeDocument/2006/relationships/image" Target="../media/image268.tiff"/></Relationships>
</file>

<file path=ppt/slides/_rels/slide17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271.tiff"/><Relationship Id="rId2" Type="http://schemas.openxmlformats.org/officeDocument/2006/relationships/image" Target="../media/image266.tiff"/><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72.tiff"/><Relationship Id="rId4" Type="http://schemas.openxmlformats.org/officeDocument/2006/relationships/image" Target="../media/image269.tiff"/></Relationships>
</file>

<file path=ppt/slides/_rels/slide177.xml.rels><?xml version="1.0" encoding="UTF-8" standalone="yes"?>
<Relationships xmlns="http://schemas.openxmlformats.org/package/2006/relationships"><Relationship Id="rId3" Type="http://schemas.openxmlformats.org/officeDocument/2006/relationships/image" Target="../media/image274.tiff"/><Relationship Id="rId2" Type="http://schemas.openxmlformats.org/officeDocument/2006/relationships/image" Target="../media/image273.tiff"/><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6.tiff"/><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79.tiff"/><Relationship Id="rId5" Type="http://schemas.openxmlformats.org/officeDocument/2006/relationships/image" Target="../media/image278.tiff"/><Relationship Id="rId4" Type="http://schemas.openxmlformats.org/officeDocument/2006/relationships/image" Target="../media/image277.tiff"/></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8.emf"/><Relationship Id="rId4" Type="http://schemas.openxmlformats.org/officeDocument/2006/relationships/image" Target="../media/image24.png"/><Relationship Id="rId9" Type="http://schemas.openxmlformats.org/officeDocument/2006/relationships/image" Target="../media/image29.png"/></Relationships>
</file>

<file path=ppt/slides/_rels/slide180.xml.rels><?xml version="1.0" encoding="UTF-8" standalone="yes"?>
<Relationships xmlns="http://schemas.openxmlformats.org/package/2006/relationships"><Relationship Id="rId2" Type="http://schemas.openxmlformats.org/officeDocument/2006/relationships/image" Target="../media/image280.tif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www.kaggle.com/ellipticco/elliptic-data-set"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85.tiff"/><Relationship Id="rId2" Type="http://schemas.openxmlformats.org/officeDocument/2006/relationships/image" Target="../media/image284.tif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87.tiff"/><Relationship Id="rId2" Type="http://schemas.openxmlformats.org/officeDocument/2006/relationships/image" Target="../media/image286.tiff"/><Relationship Id="rId1" Type="http://schemas.openxmlformats.org/officeDocument/2006/relationships/slideLayout" Target="../slideLayouts/slideLayout2.xml"/><Relationship Id="rId6" Type="http://schemas.openxmlformats.org/officeDocument/2006/relationships/image" Target="../media/image290.tiff"/><Relationship Id="rId5" Type="http://schemas.openxmlformats.org/officeDocument/2006/relationships/image" Target="../media/image289.tiff"/><Relationship Id="rId4" Type="http://schemas.openxmlformats.org/officeDocument/2006/relationships/image" Target="../media/image288.tiff"/></Relationships>
</file>

<file path=ppt/slides/_rels/slide188.xml.rels><?xml version="1.0" encoding="UTF-8" standalone="yes"?>
<Relationships xmlns="http://schemas.openxmlformats.org/package/2006/relationships"><Relationship Id="rId2" Type="http://schemas.openxmlformats.org/officeDocument/2006/relationships/image" Target="../media/image291.tif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93.tiff"/><Relationship Id="rId2" Type="http://schemas.openxmlformats.org/officeDocument/2006/relationships/image" Target="../media/image292.tiff"/><Relationship Id="rId1" Type="http://schemas.openxmlformats.org/officeDocument/2006/relationships/slideLayout" Target="../slideLayouts/slideLayout2.xml"/><Relationship Id="rId4" Type="http://schemas.openxmlformats.org/officeDocument/2006/relationships/image" Target="../media/image294.tiff"/></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9.emf"/><Relationship Id="rId5" Type="http://schemas.openxmlformats.org/officeDocument/2006/relationships/image" Target="../media/image25.png"/><Relationship Id="rId10" Type="http://schemas.openxmlformats.org/officeDocument/2006/relationships/image" Target="../media/image28.emf"/><Relationship Id="rId19"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190.xml.rels><?xml version="1.0" encoding="UTF-8" standalone="yes"?>
<Relationships xmlns="http://schemas.openxmlformats.org/package/2006/relationships"><Relationship Id="rId2" Type="http://schemas.openxmlformats.org/officeDocument/2006/relationships/image" Target="../media/image295.tif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6.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9.xml.rels><?xml version="1.0" encoding="UTF-8" standalone="yes"?>
<Relationships xmlns="http://schemas.openxmlformats.org/package/2006/relationships"><Relationship Id="rId2" Type="http://schemas.openxmlformats.org/officeDocument/2006/relationships/image" Target="../media/image29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6.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1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29.emf"/><Relationship Id="rId17" Type="http://schemas.openxmlformats.org/officeDocument/2006/relationships/image" Target="../media/image45.png"/><Relationship Id="rId2" Type="http://schemas.openxmlformats.org/officeDocument/2006/relationships/image" Target="../media/image22.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5" Type="http://schemas.openxmlformats.org/officeDocument/2006/relationships/image" Target="../media/image43.png"/><Relationship Id="rId10" Type="http://schemas.openxmlformats.org/officeDocument/2006/relationships/image" Target="../media/image28.emf"/><Relationship Id="rId19" Type="http://schemas.openxmlformats.org/officeDocument/2006/relationships/image" Target="../media/image30.e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0.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298.tiff"/><Relationship Id="rId2" Type="http://schemas.openxmlformats.org/officeDocument/2006/relationships/image" Target="../media/image297.tiff"/><Relationship Id="rId1" Type="http://schemas.openxmlformats.org/officeDocument/2006/relationships/slideLayout" Target="../slideLayouts/slideLayout2.xml"/><Relationship Id="rId4" Type="http://schemas.openxmlformats.org/officeDocument/2006/relationships/image" Target="../media/image299.tiff"/></Relationships>
</file>

<file path=ppt/slides/_rels/slide20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tif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02.tif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03.tiff"/><Relationship Id="rId2" Type="http://schemas.openxmlformats.org/officeDocument/2006/relationships/image" Target="../media/image302.tiff"/><Relationship Id="rId1" Type="http://schemas.openxmlformats.org/officeDocument/2006/relationships/slideLayout" Target="../slideLayouts/slideLayout4.xml"/><Relationship Id="rId5" Type="http://schemas.openxmlformats.org/officeDocument/2006/relationships/image" Target="../media/image305.tiff"/><Relationship Id="rId4" Type="http://schemas.openxmlformats.org/officeDocument/2006/relationships/image" Target="../media/image304.tiff"/></Relationships>
</file>

<file path=ppt/slides/_rels/slide206.xml.rels><?xml version="1.0" encoding="UTF-8" standalone="yes"?>
<Relationships xmlns="http://schemas.openxmlformats.org/package/2006/relationships"><Relationship Id="rId3" Type="http://schemas.openxmlformats.org/officeDocument/2006/relationships/image" Target="../media/image303.tiff"/><Relationship Id="rId2" Type="http://schemas.openxmlformats.org/officeDocument/2006/relationships/image" Target="../media/image302.tiff"/><Relationship Id="rId1" Type="http://schemas.openxmlformats.org/officeDocument/2006/relationships/slideLayout" Target="../slideLayouts/slideLayout4.xml"/><Relationship Id="rId5" Type="http://schemas.openxmlformats.org/officeDocument/2006/relationships/image" Target="../media/image305.tiff"/><Relationship Id="rId4" Type="http://schemas.openxmlformats.org/officeDocument/2006/relationships/image" Target="../media/image304.tiff"/></Relationships>
</file>

<file path=ppt/slides/_rels/slide207.xml.rels><?xml version="1.0" encoding="UTF-8" standalone="yes"?>
<Relationships xmlns="http://schemas.openxmlformats.org/package/2006/relationships"><Relationship Id="rId3" Type="http://schemas.openxmlformats.org/officeDocument/2006/relationships/image" Target="../media/image303.tiff"/><Relationship Id="rId2" Type="http://schemas.openxmlformats.org/officeDocument/2006/relationships/image" Target="../media/image302.tiff"/><Relationship Id="rId1" Type="http://schemas.openxmlformats.org/officeDocument/2006/relationships/slideLayout" Target="../slideLayouts/slideLayout4.xml"/><Relationship Id="rId5" Type="http://schemas.openxmlformats.org/officeDocument/2006/relationships/image" Target="../media/image305.tiff"/><Relationship Id="rId4" Type="http://schemas.openxmlformats.org/officeDocument/2006/relationships/image" Target="../media/image304.tiff"/></Relationships>
</file>

<file path=ppt/slides/_rels/slide208.xml.rels><?xml version="1.0" encoding="UTF-8" standalone="yes"?>
<Relationships xmlns="http://schemas.openxmlformats.org/package/2006/relationships"><Relationship Id="rId2" Type="http://schemas.openxmlformats.org/officeDocument/2006/relationships/image" Target="../media/image306.tif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08.tiff"/><Relationship Id="rId2" Type="http://schemas.openxmlformats.org/officeDocument/2006/relationships/image" Target="../media/image307.tiff"/><Relationship Id="rId1" Type="http://schemas.openxmlformats.org/officeDocument/2006/relationships/slideLayout" Target="../slideLayouts/slideLayout2.xml"/><Relationship Id="rId5" Type="http://schemas.openxmlformats.org/officeDocument/2006/relationships/image" Target="../media/image310.tiff"/><Relationship Id="rId4" Type="http://schemas.openxmlformats.org/officeDocument/2006/relationships/image" Target="../media/image309.tiff"/></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311.tif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31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google.com/url?q=https%3A%2F%2Farxiv.org%2Fabs%2F1902.10191&amp;sa=D&amp;sntz=1&amp;usg=AFQjCNEDvWaGaQkXRCQ-vGL8K7l9SWxq3A" TargetMode="External"/><Relationship Id="rId2" Type="http://schemas.openxmlformats.org/officeDocument/2006/relationships/hyperlink" Target="https://www.google.com/url?q=https%3A%2F%2Farxiv.org%2Fabs%2F1811.00210&amp;sa=D&amp;sntz=1&amp;usg=AFQjCNHP6e0q7hvQS84TggrBFWYQ1Fiomw"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314.tiff"/><Relationship Id="rId2" Type="http://schemas.openxmlformats.org/officeDocument/2006/relationships/image" Target="../media/image313.tiff"/><Relationship Id="rId1" Type="http://schemas.openxmlformats.org/officeDocument/2006/relationships/slideLayout" Target="../slideLayouts/slideLayout4.xml"/><Relationship Id="rId4" Type="http://schemas.openxmlformats.org/officeDocument/2006/relationships/image" Target="../media/image315.tif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18.jpg"/><Relationship Id="rId7" Type="http://schemas.openxmlformats.org/officeDocument/2006/relationships/image" Target="../media/image322.png"/><Relationship Id="rId2" Type="http://schemas.openxmlformats.org/officeDocument/2006/relationships/image" Target="../media/image317.jpg"/><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30.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2" Type="http://schemas.openxmlformats.org/officeDocument/2006/relationships/image" Target="../media/image338.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3.emf"/><Relationship Id="rId2" Type="http://schemas.openxmlformats.org/officeDocument/2006/relationships/image" Target="../media/image342.em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40.xml.rels><?xml version="1.0" encoding="UTF-8" standalone="yes"?>
<Relationships xmlns="http://schemas.openxmlformats.org/package/2006/relationships"><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346.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48.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49.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344.emf"/><Relationship Id="rId2" Type="http://schemas.openxmlformats.org/officeDocument/2006/relationships/image" Target="../media/image351.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52.emf"/><Relationship Id="rId2" Type="http://schemas.openxmlformats.org/officeDocument/2006/relationships/image" Target="../media/image344.e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image" Target="../media/image352.emf"/><Relationship Id="rId1" Type="http://schemas.openxmlformats.org/officeDocument/2006/relationships/slideLayout" Target="../slideLayouts/slideLayout2.xml"/><Relationship Id="rId4" Type="http://schemas.openxmlformats.org/officeDocument/2006/relationships/image" Target="../media/image354.png"/></Relationships>
</file>

<file path=ppt/slides/_rels/slide249.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50.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image" Target="../media/image359.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image" Target="../media/image35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34.emf"/></Relationships>
</file>

<file path=ppt/slides/_rels/slide260.xml.rels><?xml version="1.0" encoding="UTF-8" standalone="yes"?>
<Relationships xmlns="http://schemas.openxmlformats.org/package/2006/relationships"><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image" Target="../media/image361.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3.e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62.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364.e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64.emf"/><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hyperlink" Target="https://dlg2019.bitbucket.io/aaai20/" TargetMode="Externa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emf"/><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80.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image" Target="../media/image371.jp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372.emf"/><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image" Target="../media/image372.emf"/><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image" Target="../media/image372.emf"/><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0.xml.rels><?xml version="1.0" encoding="UTF-8" standalone="yes"?>
<Relationships xmlns="http://schemas.openxmlformats.org/package/2006/relationships"><Relationship Id="rId2" Type="http://schemas.openxmlformats.org/officeDocument/2006/relationships/image" Target="../media/image375.emf"/><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image" Target="../media/image375.emf"/><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image" Target="../media/image375.emf"/><Relationship Id="rId1" Type="http://schemas.openxmlformats.org/officeDocument/2006/relationships/slideLayout" Target="../slideLayouts/slideLayout6.xml"/><Relationship Id="rId4" Type="http://schemas.openxmlformats.org/officeDocument/2006/relationships/image" Target="../media/image377.emf"/></Relationships>
</file>

<file path=ppt/slides/_rels/slide293.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image" Target="../media/image375.emf"/><Relationship Id="rId1" Type="http://schemas.openxmlformats.org/officeDocument/2006/relationships/slideLayout" Target="../slideLayouts/slideLayout6.xml"/><Relationship Id="rId5" Type="http://schemas.openxmlformats.org/officeDocument/2006/relationships/image" Target="../media/image378.emf"/><Relationship Id="rId4" Type="http://schemas.openxmlformats.org/officeDocument/2006/relationships/image" Target="../media/image377.emf"/></Relationships>
</file>

<file path=ppt/slides/_rels/slide294.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image" Target="../media/image375.emf"/><Relationship Id="rId1" Type="http://schemas.openxmlformats.org/officeDocument/2006/relationships/slideLayout" Target="../slideLayouts/slideLayout6.xml"/><Relationship Id="rId6" Type="http://schemas.openxmlformats.org/officeDocument/2006/relationships/image" Target="../media/image379.emf"/><Relationship Id="rId5" Type="http://schemas.openxmlformats.org/officeDocument/2006/relationships/image" Target="../media/image378.emf"/><Relationship Id="rId4" Type="http://schemas.openxmlformats.org/officeDocument/2006/relationships/image" Target="../media/image377.emf"/></Relationships>
</file>

<file path=ppt/slides/_rels/slide295.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image" Target="../media/image38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37.emf"/><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39.emf"/><Relationship Id="rId7" Type="http://schemas.openxmlformats.org/officeDocument/2006/relationships/image" Target="../media/image39.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2.png"/><Relationship Id="rId5" Type="http://schemas.openxmlformats.org/officeDocument/2006/relationships/image" Target="../media/image65.png"/><Relationship Id="rId15" Type="http://schemas.openxmlformats.org/officeDocument/2006/relationships/image" Target="../media/image39.emf"/><Relationship Id="rId10" Type="http://schemas.openxmlformats.org/officeDocument/2006/relationships/image" Target="../media/image71.png"/><Relationship Id="rId9" Type="http://schemas.openxmlformats.org/officeDocument/2006/relationships/image" Target="../media/image70.png"/><Relationship Id="rId14" Type="http://schemas.openxmlformats.org/officeDocument/2006/relationships/image" Target="../media/image38.emf"/></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42.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6.png"/><Relationship Id="rId5" Type="http://schemas.openxmlformats.org/officeDocument/2006/relationships/image" Target="../media/image65.png"/><Relationship Id="rId15" Type="http://schemas.openxmlformats.org/officeDocument/2006/relationships/image" Target="../media/image39.emf"/><Relationship Id="rId10" Type="http://schemas.openxmlformats.org/officeDocument/2006/relationships/image" Target="../media/image75.png"/><Relationship Id="rId9" Type="http://schemas.openxmlformats.org/officeDocument/2006/relationships/image" Target="../media/image70.png"/><Relationship Id="rId14" Type="http://schemas.openxmlformats.org/officeDocument/2006/relationships/image" Target="../media/image38.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6.xml"/><Relationship Id="rId5" Type="http://schemas.openxmlformats.org/officeDocument/2006/relationships/image" Target="../media/image15.tiff"/><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4.png"/><Relationship Id="rId21" Type="http://schemas.openxmlformats.org/officeDocument/2006/relationships/image" Target="../media/image58.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5.png"/><Relationship Id="rId7" Type="http://schemas.openxmlformats.org/officeDocument/2006/relationships/image" Target="../media/image111.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10.png"/><Relationship Id="rId10"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18.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17.png"/><Relationship Id="rId17" Type="http://schemas.openxmlformats.org/officeDocument/2006/relationships/image" Target="../media/image67.png"/><Relationship Id="rId2" Type="http://schemas.openxmlformats.org/officeDocument/2006/relationships/image" Target="../media/image104.png"/><Relationship Id="rId16"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06.png"/><Relationship Id="rId10" Type="http://schemas.openxmlformats.org/officeDocument/2006/relationships/image" Target="../media/image115.png"/><Relationship Id="rId4" Type="http://schemas.openxmlformats.org/officeDocument/2006/relationships/image" Target="../media/image108.png"/><Relationship Id="rId9" Type="http://schemas.openxmlformats.org/officeDocument/2006/relationships/image" Target="../media/image114.png"/><Relationship Id="rId14"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114.png"/><Relationship Id="rId5" Type="http://schemas.openxmlformats.org/officeDocument/2006/relationships/image" Target="../media/image110.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67.png"/><Relationship Id="rId4" Type="http://schemas.openxmlformats.org/officeDocument/2006/relationships/image" Target="../media/image108.png"/><Relationship Id="rId9" Type="http://schemas.openxmlformats.org/officeDocument/2006/relationships/image" Target="../media/image111.png"/><Relationship Id="rId1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73.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6.png"/><Relationship Id="rId1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06.png"/><Relationship Id="rId2" Type="http://schemas.openxmlformats.org/officeDocument/2006/relationships/image" Target="../media/image104.png"/><Relationship Id="rId16" Type="http://schemas.openxmlformats.org/officeDocument/2006/relationships/image" Target="../media/image119.png"/><Relationship Id="rId20"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14.png"/><Relationship Id="rId5" Type="http://schemas.openxmlformats.org/officeDocument/2006/relationships/image" Target="../media/image123.png"/><Relationship Id="rId15" Type="http://schemas.openxmlformats.org/officeDocument/2006/relationships/image" Target="../media/image118.png"/><Relationship Id="rId10" Type="http://schemas.openxmlformats.org/officeDocument/2006/relationships/image" Target="../media/image69.png"/><Relationship Id="rId19" Type="http://schemas.openxmlformats.org/officeDocument/2006/relationships/image" Target="../media/image73.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17.png"/></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7.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73.png"/><Relationship Id="rId2"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07.png"/><Relationship Id="rId5" Type="http://schemas.openxmlformats.org/officeDocument/2006/relationships/image" Target="../media/image123.png"/><Relationship Id="rId15" Type="http://schemas.openxmlformats.org/officeDocument/2006/relationships/image" Target="../media/image129.png"/><Relationship Id="rId10" Type="http://schemas.openxmlformats.org/officeDocument/2006/relationships/image" Target="../media/image10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4.png"/><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38.pn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0.emf"/><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0.emf"/><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8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48.png"/></Relationships>
</file>

<file path=ppt/slides/_rels/slide8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01.emf"/><Relationship Id="rId5" Type="http://schemas.openxmlformats.org/officeDocument/2006/relationships/image" Target="../media/image102.png"/><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6.emf"/><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163.png"/><Relationship Id="rId16" Type="http://schemas.openxmlformats.org/officeDocument/2006/relationships/image" Target="../media/image177.png"/><Relationship Id="rId1" Type="http://schemas.openxmlformats.org/officeDocument/2006/relationships/slideLayout" Target="../slideLayouts/slideLayout6.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s>
</file>

<file path=ppt/slides/_rels/slide9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80.png"/><Relationship Id="rId21" Type="http://schemas.openxmlformats.org/officeDocument/2006/relationships/image" Target="../media/image182.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81.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0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Graph Neural Networks: Models and Applications</a:t>
            </a:r>
          </a:p>
        </p:txBody>
      </p:sp>
      <p:sp>
        <p:nvSpPr>
          <p:cNvPr id="3" name="Subtitle 2">
            <a:extLst>
              <a:ext uri="{FF2B5EF4-FFF2-40B4-BE49-F238E27FC236}">
                <a16:creationId xmlns:a16="http://schemas.microsoft.com/office/drawing/2014/main" id="{76C352DD-6FCB-5B4A-A8C8-C420A8AABE2E}"/>
              </a:ext>
            </a:extLst>
          </p:cNvPr>
          <p:cNvSpPr>
            <a:spLocks noGrp="1"/>
          </p:cNvSpPr>
          <p:nvPr>
            <p:ph type="subTitle" idx="1"/>
          </p:nvPr>
        </p:nvSpPr>
        <p:spPr>
          <a:xfrm>
            <a:off x="1524000" y="3727544"/>
            <a:ext cx="9144000" cy="1655762"/>
          </a:xfrm>
        </p:spPr>
        <p:txBody>
          <a:bodyPr>
            <a:normAutofit lnSpcReduction="10000"/>
          </a:bodyPr>
          <a:lstStyle/>
          <a:p>
            <a:r>
              <a:rPr lang="en-US" dirty="0"/>
              <a:t>Yao Ma, Wei </a:t>
            </a:r>
            <a:r>
              <a:rPr lang="en-US" dirty="0" err="1"/>
              <a:t>Jin</a:t>
            </a:r>
            <a:r>
              <a:rPr lang="en-US" dirty="0"/>
              <a:t>, and Jiliang Tang, Michigan State University</a:t>
            </a:r>
          </a:p>
          <a:p>
            <a:r>
              <a:rPr lang="en-US" dirty="0" err="1"/>
              <a:t>Lingfei</a:t>
            </a:r>
            <a:r>
              <a:rPr lang="en-US" dirty="0"/>
              <a:t> Wu and </a:t>
            </a:r>
            <a:r>
              <a:rPr lang="en-US" dirty="0" err="1"/>
              <a:t>Tengfei</a:t>
            </a:r>
            <a:r>
              <a:rPr lang="en-US" dirty="0"/>
              <a:t> Ma, IBM Research</a:t>
            </a:r>
          </a:p>
          <a:p>
            <a:endParaRPr lang="en-US" dirty="0"/>
          </a:p>
          <a:p>
            <a:r>
              <a:rPr lang="en-US" dirty="0"/>
              <a:t>Tutorial website: </a:t>
            </a:r>
            <a:r>
              <a:rPr lang="en-US" dirty="0">
                <a:hlinkClick r:id="rId2"/>
              </a:rPr>
              <a:t>http://cse.msu.edu/~mayao4/tutorials/aaai2020/</a:t>
            </a:r>
            <a:endParaRPr lang="en-US" dirty="0"/>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1</a:t>
            </a:fld>
            <a:endParaRPr lang="en-US" dirty="0"/>
          </a:p>
        </p:txBody>
      </p:sp>
    </p:spTree>
    <p:extLst>
      <p:ext uri="{BB962C8B-B14F-4D97-AF65-F5344CB8AC3E}">
        <p14:creationId xmlns:p14="http://schemas.microsoft.com/office/powerpoint/2010/main" val="304300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Book</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10</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E952B533-61BA-C64D-9553-91145F45C801}"/>
              </a:ext>
            </a:extLst>
          </p:cNvPr>
          <p:cNvSpPr txBox="1"/>
          <p:nvPr/>
        </p:nvSpPr>
        <p:spPr>
          <a:xfrm>
            <a:off x="1230988" y="5349421"/>
            <a:ext cx="2831160" cy="646331"/>
          </a:xfrm>
          <a:prstGeom prst="rect">
            <a:avLst/>
          </a:prstGeom>
          <a:noFill/>
        </p:spPr>
        <p:txBody>
          <a:bodyPr wrap="none" rtlCol="0">
            <a:spAutoFit/>
          </a:bodyPr>
          <a:lstStyle/>
          <a:p>
            <a:r>
              <a:rPr lang="en-US" dirty="0">
                <a:solidFill>
                  <a:srgbClr val="FF0000"/>
                </a:solidFill>
              </a:rPr>
              <a:t>Feature Selection on Graphs</a:t>
            </a:r>
          </a:p>
          <a:p>
            <a:r>
              <a:rPr lang="en-US" dirty="0">
                <a:solidFill>
                  <a:srgbClr val="FF0000"/>
                </a:solidFill>
              </a:rPr>
              <a:t>Graph Embedding</a:t>
            </a:r>
          </a:p>
        </p:txBody>
      </p:sp>
      <p:sp>
        <p:nvSpPr>
          <p:cNvPr id="30" name="TextBox 29">
            <a:extLst>
              <a:ext uri="{FF2B5EF4-FFF2-40B4-BE49-F238E27FC236}">
                <a16:creationId xmlns:a16="http://schemas.microsoft.com/office/drawing/2014/main" id="{0D684245-A3DC-784E-A1CB-4AAF79EAC97B}"/>
              </a:ext>
            </a:extLst>
          </p:cNvPr>
          <p:cNvSpPr txBox="1"/>
          <p:nvPr/>
        </p:nvSpPr>
        <p:spPr>
          <a:xfrm>
            <a:off x="4617312" y="5349420"/>
            <a:ext cx="3086294" cy="923330"/>
          </a:xfrm>
          <a:prstGeom prst="rect">
            <a:avLst/>
          </a:prstGeom>
          <a:noFill/>
        </p:spPr>
        <p:txBody>
          <a:bodyPr wrap="none" rtlCol="0">
            <a:spAutoFit/>
          </a:bodyPr>
          <a:lstStyle/>
          <a:p>
            <a:r>
              <a:rPr lang="en-US" dirty="0">
                <a:solidFill>
                  <a:srgbClr val="FF0000"/>
                </a:solidFill>
              </a:rPr>
              <a:t>More advances in Models</a:t>
            </a:r>
          </a:p>
          <a:p>
            <a:r>
              <a:rPr lang="en-US" dirty="0">
                <a:solidFill>
                  <a:srgbClr val="FF0000"/>
                </a:solidFill>
              </a:rPr>
              <a:t>Other Deep models on Graphs </a:t>
            </a:r>
          </a:p>
          <a:p>
            <a:r>
              <a:rPr lang="en-US" dirty="0">
                <a:solidFill>
                  <a:srgbClr val="FF0000"/>
                </a:solidFill>
              </a:rPr>
              <a:t>GNNs for Complex Graphs </a:t>
            </a:r>
          </a:p>
        </p:txBody>
      </p:sp>
      <p:sp>
        <p:nvSpPr>
          <p:cNvPr id="31" name="TextBox 30">
            <a:extLst>
              <a:ext uri="{FF2B5EF4-FFF2-40B4-BE49-F238E27FC236}">
                <a16:creationId xmlns:a16="http://schemas.microsoft.com/office/drawing/2014/main" id="{2DCD1C83-0786-164B-9A2C-96F6DC19833A}"/>
              </a:ext>
            </a:extLst>
          </p:cNvPr>
          <p:cNvSpPr txBox="1"/>
          <p:nvPr/>
        </p:nvSpPr>
        <p:spPr>
          <a:xfrm>
            <a:off x="8859873" y="5349420"/>
            <a:ext cx="3095463" cy="923330"/>
          </a:xfrm>
          <a:prstGeom prst="rect">
            <a:avLst/>
          </a:prstGeom>
          <a:noFill/>
        </p:spPr>
        <p:txBody>
          <a:bodyPr wrap="none" rtlCol="0">
            <a:spAutoFit/>
          </a:bodyPr>
          <a:lstStyle/>
          <a:p>
            <a:r>
              <a:rPr lang="en-US" dirty="0">
                <a:solidFill>
                  <a:srgbClr val="FF0000"/>
                </a:solidFill>
              </a:rPr>
              <a:t>Data Mining</a:t>
            </a:r>
          </a:p>
          <a:p>
            <a:r>
              <a:rPr lang="en-US" dirty="0">
                <a:solidFill>
                  <a:srgbClr val="FF0000"/>
                </a:solidFill>
              </a:rPr>
              <a:t>Computer Vision</a:t>
            </a:r>
          </a:p>
          <a:p>
            <a:r>
              <a:rPr lang="en-US" dirty="0">
                <a:solidFill>
                  <a:srgbClr val="FF0000"/>
                </a:solidFill>
              </a:rPr>
              <a:t>Biology, Chemistry and Physics </a:t>
            </a:r>
          </a:p>
        </p:txBody>
      </p:sp>
    </p:spTree>
    <p:extLst>
      <p:ext uri="{BB962C8B-B14F-4D97-AF65-F5344CB8AC3E}">
        <p14:creationId xmlns:p14="http://schemas.microsoft.com/office/powerpoint/2010/main" val="42054658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spTree>
    <p:extLst>
      <p:ext uri="{BB962C8B-B14F-4D97-AF65-F5344CB8AC3E}">
        <p14:creationId xmlns:p14="http://schemas.microsoft.com/office/powerpoint/2010/main" val="1926269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101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cxnSp>
        <p:nvCxnSpPr>
          <p:cNvPr id="43" name="Straight Connector 42">
            <a:extLst>
              <a:ext uri="{FF2B5EF4-FFF2-40B4-BE49-F238E27FC236}">
                <a16:creationId xmlns:a16="http://schemas.microsoft.com/office/drawing/2014/main" id="{3BC5ECAB-26C6-5E49-BA8F-DF05CDEF4DA3}"/>
              </a:ext>
            </a:extLst>
          </p:cNvPr>
          <p:cNvCxnSpPr>
            <a:cxnSpLocks/>
          </p:cNvCxnSpPr>
          <p:nvPr/>
        </p:nvCxnSpPr>
        <p:spPr>
          <a:xfrm>
            <a:off x="6046030" y="6101368"/>
            <a:ext cx="116565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09B88B8-BA0C-2D45-8206-5415047EEF09}"/>
              </a:ext>
            </a:extLst>
          </p:cNvPr>
          <p:cNvSpPr txBox="1"/>
          <p:nvPr/>
        </p:nvSpPr>
        <p:spPr>
          <a:xfrm>
            <a:off x="6271136" y="6084070"/>
            <a:ext cx="2609112" cy="400110"/>
          </a:xfrm>
          <a:prstGeom prst="rect">
            <a:avLst/>
          </a:prstGeom>
          <a:noFill/>
        </p:spPr>
        <p:txBody>
          <a:bodyPr wrap="none" rtlCol="0">
            <a:spAutoFit/>
          </a:bodyPr>
          <a:lstStyle/>
          <a:p>
            <a:r>
              <a:rPr lang="en-US" sz="2000" dirty="0">
                <a:solidFill>
                  <a:schemeClr val="accent6">
                    <a:lumMod val="50000"/>
                  </a:schemeClr>
                </a:solidFill>
              </a:rPr>
              <a:t>Feature transformation</a:t>
            </a:r>
            <a:endParaRPr lang="en-US" sz="1400" dirty="0">
              <a:solidFill>
                <a:schemeClr val="accent6">
                  <a:lumMod val="50000"/>
                </a:schemeClr>
              </a:solidFill>
            </a:endParaRPr>
          </a:p>
        </p:txBody>
      </p:sp>
      <p:cxnSp>
        <p:nvCxnSpPr>
          <p:cNvPr id="46" name="Straight Connector 45">
            <a:extLst>
              <a:ext uri="{FF2B5EF4-FFF2-40B4-BE49-F238E27FC236}">
                <a16:creationId xmlns:a16="http://schemas.microsoft.com/office/drawing/2014/main" id="{FA976F1F-BD2B-8042-AB1B-CAAB50E6CDB4}"/>
              </a:ext>
            </a:extLst>
          </p:cNvPr>
          <p:cNvCxnSpPr>
            <a:cxnSpLocks/>
          </p:cNvCxnSpPr>
          <p:nvPr/>
        </p:nvCxnSpPr>
        <p:spPr>
          <a:xfrm>
            <a:off x="4001570" y="6414795"/>
            <a:ext cx="136981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Down Arrow 46">
            <a:extLst>
              <a:ext uri="{FF2B5EF4-FFF2-40B4-BE49-F238E27FC236}">
                <a16:creationId xmlns:a16="http://schemas.microsoft.com/office/drawing/2014/main" id="{7CE3016F-3142-3C45-97BC-699D70D410D6}"/>
              </a:ext>
            </a:extLst>
          </p:cNvPr>
          <p:cNvSpPr/>
          <p:nvPr/>
        </p:nvSpPr>
        <p:spPr>
          <a:xfrm rot="19915119">
            <a:off x="8692268" y="358399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1287A216-9162-5544-9537-9CB65D73EA81}"/>
              </a:ext>
            </a:extLst>
          </p:cNvPr>
          <p:cNvSpPr/>
          <p:nvPr/>
        </p:nvSpPr>
        <p:spPr>
          <a:xfrm rot="12226562">
            <a:off x="8812550" y="4308821"/>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6850124C-921D-2F40-952C-255746362242}"/>
              </a:ext>
            </a:extLst>
          </p:cNvPr>
          <p:cNvSpPr/>
          <p:nvPr/>
        </p:nvSpPr>
        <p:spPr>
          <a:xfrm rot="6535974">
            <a:off x="9266510" y="4086403"/>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61B4851-A5B7-8B49-AAE7-F5D0A3A23F36}"/>
              </a:ext>
            </a:extLst>
          </p:cNvPr>
          <p:cNvSpPr txBox="1"/>
          <p:nvPr/>
        </p:nvSpPr>
        <p:spPr>
          <a:xfrm>
            <a:off x="3991787" y="6374319"/>
            <a:ext cx="1442896" cy="400110"/>
          </a:xfrm>
          <a:prstGeom prst="rect">
            <a:avLst/>
          </a:prstGeom>
          <a:noFill/>
        </p:spPr>
        <p:txBody>
          <a:bodyPr wrap="none" rtlCol="0">
            <a:spAutoFit/>
          </a:bodyPr>
          <a:lstStyle/>
          <a:p>
            <a:r>
              <a:rPr lang="en-US" sz="2000" dirty="0">
                <a:solidFill>
                  <a:schemeClr val="accent6">
                    <a:lumMod val="50000"/>
                  </a:schemeClr>
                </a:solidFill>
              </a:rPr>
              <a:t>Aggregation</a:t>
            </a:r>
            <a:endParaRPr lang="en-US" sz="1400" dirty="0">
              <a:solidFill>
                <a:schemeClr val="accent6">
                  <a:lumMod val="50000"/>
                </a:schemeClr>
              </a:solidFill>
            </a:endParaRPr>
          </a:p>
        </p:txBody>
      </p:sp>
    </p:spTree>
    <p:extLst>
      <p:ext uri="{BB962C8B-B14F-4D97-AF65-F5344CB8AC3E}">
        <p14:creationId xmlns:p14="http://schemas.microsoft.com/office/powerpoint/2010/main" val="1141744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102</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spTree>
    <p:extLst>
      <p:ext uri="{BB962C8B-B14F-4D97-AF65-F5344CB8AC3E}">
        <p14:creationId xmlns:p14="http://schemas.microsoft.com/office/powerpoint/2010/main" val="1619480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103</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778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90AA-870E-9C4D-BA68-4740504E0734}"/>
              </a:ext>
            </a:extLst>
          </p:cNvPr>
          <p:cNvSpPr>
            <a:spLocks noGrp="1"/>
          </p:cNvSpPr>
          <p:nvPr>
            <p:ph type="title"/>
          </p:nvPr>
        </p:nvSpPr>
        <p:spPr/>
        <p:txBody>
          <a:bodyPr/>
          <a:lstStyle/>
          <a:p>
            <a:r>
              <a:rPr lang="en-US" dirty="0"/>
              <a:t>Filter in GCN VS Filter in the First GNN</a:t>
            </a:r>
          </a:p>
        </p:txBody>
      </p:sp>
      <p:sp>
        <p:nvSpPr>
          <p:cNvPr id="3" name="Slide Number Placeholder 2">
            <a:extLst>
              <a:ext uri="{FF2B5EF4-FFF2-40B4-BE49-F238E27FC236}">
                <a16:creationId xmlns:a16="http://schemas.microsoft.com/office/drawing/2014/main" id="{FBCBECD0-97E2-C04B-9FFE-C983BFC14FA8}"/>
              </a:ext>
            </a:extLst>
          </p:cNvPr>
          <p:cNvSpPr>
            <a:spLocks noGrp="1"/>
          </p:cNvSpPr>
          <p:nvPr>
            <p:ph type="sldNum" sz="quarter" idx="12"/>
          </p:nvPr>
        </p:nvSpPr>
        <p:spPr/>
        <p:txBody>
          <a:bodyPr/>
          <a:lstStyle/>
          <a:p>
            <a:fld id="{4C15419E-54D6-8648-ABFB-BEF58E3E877E}" type="slidenum">
              <a:rPr lang="en-US" smtClean="0"/>
              <a:t>104</a:t>
            </a:fld>
            <a:endParaRPr lang="en-US" dirty="0"/>
          </a:p>
        </p:txBody>
      </p:sp>
      <p:sp>
        <p:nvSpPr>
          <p:cNvPr id="4" name="Freeform 3">
            <a:extLst>
              <a:ext uri="{FF2B5EF4-FFF2-40B4-BE49-F238E27FC236}">
                <a16:creationId xmlns:a16="http://schemas.microsoft.com/office/drawing/2014/main" id="{561D65A9-BE14-C843-89AB-00A449C99CB7}"/>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4E94A7-E71C-5B40-AAA7-CAE75050D722}"/>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ADA44F-B3AA-684B-AB1D-6A933A55F682}"/>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C3BD01-C340-BB46-9030-9FAF37A3FC9C}"/>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A043852-1402-4B45-BC51-EC87EC638979}"/>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DDC2F54-AD95-6A48-9509-6EEA13F12D88}"/>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9B393CD3-CF33-2644-B1E4-6A65149E936B}"/>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204CAF-EB8F-B742-A340-80BD4081DDFC}"/>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09D4B2D-0AE7-EB45-8074-7F28A29C0894}"/>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078B2E1-7A05-1943-9FC6-E9C51B8881E5}"/>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839DBD3-E109-CD49-9EF1-9D237FE72AF4}"/>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0A4184E-C305-894F-80D8-4F39843DAA2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F323E300-A2EF-A64F-9CBD-58F03EE87EB3}"/>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A0D86EFE-23EF-5D48-B1BC-F5F8F65638C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9E1748-6A56-8E4C-93C7-78CB8F6126D3}"/>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7CCD1ED-EB2B-984F-838A-24BD6D5BB18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72C7E9-BBF8-614B-863C-122CCE4BFB2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D172C7E9-BBF8-614B-863C-122CCE4BFB2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BB5634-5C3E-F34D-A66E-C431F2DB5360}"/>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65BB5634-5C3E-F34D-A66E-C431F2DB5360}"/>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939FCA-41A4-2845-8D8F-EFDBC3D6806B}"/>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54939FCA-41A4-2845-8D8F-EFDBC3D6806B}"/>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B91D012-EF70-D644-B8D1-C666EF8F616F}"/>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3B91D012-EF70-D644-B8D1-C666EF8F616F}"/>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4380CE-6D93-C642-8741-339C85EA255B}"/>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814380CE-6D93-C642-8741-339C85EA255B}"/>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1CB3F3E-9D2E-8042-BF11-DF6D2B3DC7AD}"/>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31CB3F3E-9D2E-8042-BF11-DF6D2B3DC7AD}"/>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340459-88D2-2B42-AF6A-02A2E511D119}"/>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B7340459-88D2-2B42-AF6A-02A2E511D119}"/>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08747C-6811-1143-83EF-1057D9144274}"/>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5308747C-6811-1143-83EF-1057D9144274}"/>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E6F98E-C98B-8C40-A838-016379FF1D7C}"/>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1DE6F98E-C98B-8C40-A838-016379FF1D7C}"/>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669796C-8068-C648-8484-17BAE4651F2E}"/>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9669796C-8068-C648-8484-17BAE4651F2E}"/>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5B0DD5-8242-8642-9256-4529802BEF39}"/>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05B0DD5-8242-8642-9256-4529802BEF39}"/>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94A5D0F-8B9F-704D-84CF-13939E2CBDD3}"/>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194A5D0F-8B9F-704D-84CF-13939E2CBDD3}"/>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709E8E-B81E-D34F-9B5A-310ABCBE8C02}"/>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EF709E8E-B81E-D34F-9B5A-310ABCBE8C02}"/>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67BE06-3BF8-ED44-BFB4-75EF6D138F3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F67BE06-3BF8-ED44-BFB4-75EF6D138F3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BA80B58-A3C9-774C-85F4-6B265420407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BA80B58-A3C9-774C-85F4-6B265420407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AE51B8-D633-DC4E-B1B6-74BAF0CE31A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58AE51B8-D633-DC4E-B1B6-74BAF0CE31A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142AC29A-6804-F445-86A8-ABE3F093F905}"/>
              </a:ext>
            </a:extLst>
          </p:cNvPr>
          <p:cNvSpPr/>
          <p:nvPr/>
        </p:nvSpPr>
        <p:spPr>
          <a:xfrm rot="19915119">
            <a:off x="2014249" y="3284402"/>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C3A6AC08-25BF-4443-A611-BCBDA73D2A28}"/>
              </a:ext>
            </a:extLst>
          </p:cNvPr>
          <p:cNvSpPr/>
          <p:nvPr/>
        </p:nvSpPr>
        <p:spPr>
          <a:xfrm rot="12226562">
            <a:off x="2134531" y="4009226"/>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40D4557C-FD16-8948-970D-BA7D7C160565}"/>
              </a:ext>
            </a:extLst>
          </p:cNvPr>
          <p:cNvSpPr/>
          <p:nvPr/>
        </p:nvSpPr>
        <p:spPr>
          <a:xfrm rot="6535974">
            <a:off x="2588491" y="3786808"/>
            <a:ext cx="142445" cy="393798"/>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D3E89AB6-3671-3A44-8C2A-B8FB5CAC732A}"/>
              </a:ext>
            </a:extLst>
          </p:cNvPr>
          <p:cNvPicPr>
            <a:picLocks noChangeAspect="1"/>
          </p:cNvPicPr>
          <p:nvPr/>
        </p:nvPicPr>
        <p:blipFill>
          <a:blip r:embed="rId18"/>
          <a:stretch>
            <a:fillRect/>
          </a:stretch>
        </p:blipFill>
        <p:spPr>
          <a:xfrm>
            <a:off x="6215388" y="2680572"/>
            <a:ext cx="5006076" cy="675483"/>
          </a:xfrm>
          <a:prstGeom prst="rect">
            <a:avLst/>
          </a:prstGeom>
        </p:spPr>
      </p:pic>
      <p:sp>
        <p:nvSpPr>
          <p:cNvPr id="41" name="TextBox 40">
            <a:extLst>
              <a:ext uri="{FF2B5EF4-FFF2-40B4-BE49-F238E27FC236}">
                <a16:creationId xmlns:a16="http://schemas.microsoft.com/office/drawing/2014/main" id="{34960CF7-5B47-E443-9548-9DEED0F77D13}"/>
              </a:ext>
            </a:extLst>
          </p:cNvPr>
          <p:cNvSpPr txBox="1"/>
          <p:nvPr/>
        </p:nvSpPr>
        <p:spPr>
          <a:xfrm>
            <a:off x="7712015" y="1771751"/>
            <a:ext cx="2370649" cy="523220"/>
          </a:xfrm>
          <a:prstGeom prst="rect">
            <a:avLst/>
          </a:prstGeom>
          <a:noFill/>
        </p:spPr>
        <p:txBody>
          <a:bodyPr wrap="none" rtlCol="0">
            <a:spAutoFit/>
          </a:bodyPr>
          <a:lstStyle/>
          <a:p>
            <a:r>
              <a:rPr lang="en-US" sz="2800" dirty="0">
                <a:solidFill>
                  <a:schemeClr val="accent5">
                    <a:lumMod val="75000"/>
                  </a:schemeClr>
                </a:solidFill>
              </a:rPr>
              <a:t>GCN: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pic>
        <p:nvPicPr>
          <p:cNvPr id="42" name="Picture 41">
            <a:extLst>
              <a:ext uri="{FF2B5EF4-FFF2-40B4-BE49-F238E27FC236}">
                <a16:creationId xmlns:a16="http://schemas.microsoft.com/office/drawing/2014/main" id="{AF9898E4-DF61-5046-AAFC-D8C6E939BB56}"/>
              </a:ext>
            </a:extLst>
          </p:cNvPr>
          <p:cNvPicPr>
            <a:picLocks noChangeAspect="1"/>
          </p:cNvPicPr>
          <p:nvPr/>
        </p:nvPicPr>
        <p:blipFill>
          <a:blip r:embed="rId19"/>
          <a:stretch>
            <a:fillRect/>
          </a:stretch>
        </p:blipFill>
        <p:spPr>
          <a:xfrm>
            <a:off x="6215388" y="4845378"/>
            <a:ext cx="4653895" cy="698084"/>
          </a:xfrm>
          <a:prstGeom prst="rect">
            <a:avLst/>
          </a:prstGeom>
        </p:spPr>
      </p:pic>
      <p:sp>
        <p:nvSpPr>
          <p:cNvPr id="43" name="TextBox 42">
            <a:extLst>
              <a:ext uri="{FF2B5EF4-FFF2-40B4-BE49-F238E27FC236}">
                <a16:creationId xmlns:a16="http://schemas.microsoft.com/office/drawing/2014/main" id="{554C3CAD-FF40-B347-AAF8-1B578D82CF58}"/>
              </a:ext>
            </a:extLst>
          </p:cNvPr>
          <p:cNvSpPr txBox="1"/>
          <p:nvPr/>
        </p:nvSpPr>
        <p:spPr>
          <a:xfrm>
            <a:off x="7151104" y="3905933"/>
            <a:ext cx="3684535" cy="523220"/>
          </a:xfrm>
          <a:prstGeom prst="rect">
            <a:avLst/>
          </a:prstGeom>
          <a:noFill/>
        </p:spPr>
        <p:txBody>
          <a:bodyPr wrap="none" rtlCol="0">
            <a:spAutoFit/>
          </a:bodyPr>
          <a:lstStyle/>
          <a:p>
            <a:r>
              <a:rPr lang="en-US" sz="2800" dirty="0">
                <a:solidFill>
                  <a:schemeClr val="accent5">
                    <a:lumMod val="75000"/>
                  </a:schemeClr>
                </a:solidFill>
              </a:rPr>
              <a:t>The first GNN: k-</a:t>
            </a:r>
            <a:r>
              <a:rPr lang="en-US" sz="2800" dirty="0" err="1">
                <a:solidFill>
                  <a:schemeClr val="accent5">
                    <a:lumMod val="75000"/>
                  </a:schemeClr>
                </a:solidFill>
              </a:rPr>
              <a:t>th</a:t>
            </a:r>
            <a:r>
              <a:rPr lang="en-US" sz="2800" dirty="0">
                <a:solidFill>
                  <a:schemeClr val="accent5">
                    <a:lumMod val="75000"/>
                  </a:schemeClr>
                </a:solidFill>
              </a:rPr>
              <a:t> layer</a:t>
            </a:r>
            <a:endParaRPr lang="en-US" sz="2800" dirty="0">
              <a:solidFill>
                <a:srgbClr val="FF0000"/>
              </a:solidFill>
            </a:endParaRPr>
          </a:p>
        </p:txBody>
      </p:sp>
      <p:cxnSp>
        <p:nvCxnSpPr>
          <p:cNvPr id="44" name="Straight Connector 43">
            <a:extLst>
              <a:ext uri="{FF2B5EF4-FFF2-40B4-BE49-F238E27FC236}">
                <a16:creationId xmlns:a16="http://schemas.microsoft.com/office/drawing/2014/main" id="{21A5221B-C2C6-7A47-B6C0-6F31EE8B01D7}"/>
              </a:ext>
            </a:extLst>
          </p:cNvPr>
          <p:cNvCxnSpPr>
            <a:cxnSpLocks/>
          </p:cNvCxnSpPr>
          <p:nvPr/>
        </p:nvCxnSpPr>
        <p:spPr>
          <a:xfrm>
            <a:off x="9551595" y="3110966"/>
            <a:ext cx="713838"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1968D1-A340-804D-A162-671FAF5BA96A}"/>
              </a:ext>
            </a:extLst>
          </p:cNvPr>
          <p:cNvCxnSpPr>
            <a:cxnSpLocks/>
          </p:cNvCxnSpPr>
          <p:nvPr/>
        </p:nvCxnSpPr>
        <p:spPr>
          <a:xfrm>
            <a:off x="8392780" y="5289831"/>
            <a:ext cx="1418329"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DC8C4B7-025D-B446-9527-36814B962919}"/>
              </a:ext>
            </a:extLst>
          </p:cNvPr>
          <p:cNvCxnSpPr>
            <a:cxnSpLocks/>
          </p:cNvCxnSpPr>
          <p:nvPr/>
        </p:nvCxnSpPr>
        <p:spPr>
          <a:xfrm>
            <a:off x="7320590" y="3413154"/>
            <a:ext cx="1432346"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45933F-02B8-184E-8AEE-985408FD744E}"/>
              </a:ext>
            </a:extLst>
          </p:cNvPr>
          <p:cNvCxnSpPr>
            <a:cxnSpLocks/>
          </p:cNvCxnSpPr>
          <p:nvPr/>
        </p:nvCxnSpPr>
        <p:spPr>
          <a:xfrm>
            <a:off x="7366598" y="5565428"/>
            <a:ext cx="909010"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234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105</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4" name="Rectangle 3">
            <a:extLst>
              <a:ext uri="{FF2B5EF4-FFF2-40B4-BE49-F238E27FC236}">
                <a16:creationId xmlns:a16="http://schemas.microsoft.com/office/drawing/2014/main" id="{D17A16B0-7862-9441-9110-7C43FAFB2831}"/>
              </a:ext>
            </a:extLst>
          </p:cNvPr>
          <p:cNvSpPr/>
          <p:nvPr/>
        </p:nvSpPr>
        <p:spPr>
          <a:xfrm>
            <a:off x="838200" y="6209298"/>
            <a:ext cx="6096000" cy="307777"/>
          </a:xfrm>
          <a:prstGeom prst="rect">
            <a:avLst/>
          </a:prstGeom>
        </p:spPr>
        <p:txBody>
          <a:bodyPr>
            <a:spAutoFit/>
          </a:bodyPr>
          <a:lstStyle/>
          <a:p>
            <a:r>
              <a:rPr lang="en-US" sz="1400" b="1" dirty="0">
                <a:solidFill>
                  <a:srgbClr val="24292E"/>
                </a:solidFill>
                <a:latin typeface="-apple-system"/>
              </a:rPr>
              <a:t>Inductive Representation Learning on Large Graphs.</a:t>
            </a:r>
            <a:r>
              <a:rPr lang="en-US" sz="1400" dirty="0">
                <a:solidFill>
                  <a:srgbClr val="24292E"/>
                </a:solidFill>
                <a:latin typeface="-apple-system"/>
              </a:rPr>
              <a:t> NIPS 2017.</a:t>
            </a:r>
            <a:endParaRPr lang="en-US" sz="1400" dirty="0"/>
          </a:p>
        </p:txBody>
      </p:sp>
    </p:spTree>
    <p:extLst>
      <p:ext uri="{BB962C8B-B14F-4D97-AF65-F5344CB8AC3E}">
        <p14:creationId xmlns:p14="http://schemas.microsoft.com/office/powerpoint/2010/main" val="379687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1F20-B5F4-4C41-A9D3-2907787D3890}"/>
              </a:ext>
            </a:extLst>
          </p:cNvPr>
          <p:cNvSpPr>
            <a:spLocks noGrp="1"/>
          </p:cNvSpPr>
          <p:nvPr>
            <p:ph type="title"/>
          </p:nvPr>
        </p:nvSpPr>
        <p:spPr/>
        <p:txBody>
          <a:bodyPr/>
          <a:lstStyle/>
          <a:p>
            <a:r>
              <a:rPr lang="en-US" dirty="0"/>
              <a:t>Filter in </a:t>
            </a:r>
            <a:r>
              <a:rPr lang="en-US" dirty="0" err="1"/>
              <a:t>GraphSage</a:t>
            </a:r>
            <a:endParaRPr lang="en-US" dirty="0"/>
          </a:p>
        </p:txBody>
      </p:sp>
      <p:sp>
        <p:nvSpPr>
          <p:cNvPr id="3" name="Slide Number Placeholder 2">
            <a:extLst>
              <a:ext uri="{FF2B5EF4-FFF2-40B4-BE49-F238E27FC236}">
                <a16:creationId xmlns:a16="http://schemas.microsoft.com/office/drawing/2014/main" id="{68191BD6-B3CE-F64C-9090-359566D74C0B}"/>
              </a:ext>
            </a:extLst>
          </p:cNvPr>
          <p:cNvSpPr>
            <a:spLocks noGrp="1"/>
          </p:cNvSpPr>
          <p:nvPr>
            <p:ph type="sldNum" sz="quarter" idx="12"/>
          </p:nvPr>
        </p:nvSpPr>
        <p:spPr/>
        <p:txBody>
          <a:bodyPr/>
          <a:lstStyle/>
          <a:p>
            <a:fld id="{4C15419E-54D6-8648-ABFB-BEF58E3E877E}" type="slidenum">
              <a:rPr lang="en-US" smtClean="0"/>
              <a:t>106</a:t>
            </a:fld>
            <a:endParaRPr lang="en-US" dirty="0"/>
          </a:p>
        </p:txBody>
      </p:sp>
      <p:sp>
        <p:nvSpPr>
          <p:cNvPr id="73" name="TextBox 72">
            <a:extLst>
              <a:ext uri="{FF2B5EF4-FFF2-40B4-BE49-F238E27FC236}">
                <a16:creationId xmlns:a16="http://schemas.microsoft.com/office/drawing/2014/main" id="{31F0CB79-328F-354D-BBC2-610D7C8534B4}"/>
              </a:ext>
            </a:extLst>
          </p:cNvPr>
          <p:cNvSpPr txBox="1"/>
          <p:nvPr/>
        </p:nvSpPr>
        <p:spPr>
          <a:xfrm>
            <a:off x="7042479" y="1836491"/>
            <a:ext cx="2953053" cy="523220"/>
          </a:xfrm>
          <a:prstGeom prst="rect">
            <a:avLst/>
          </a:prstGeom>
          <a:noFill/>
        </p:spPr>
        <p:txBody>
          <a:bodyPr wrap="none" rtlCol="0">
            <a:spAutoFit/>
          </a:bodyPr>
          <a:lstStyle/>
          <a:p>
            <a:r>
              <a:rPr lang="en-US" sz="2800" dirty="0">
                <a:solidFill>
                  <a:schemeClr val="accent5">
                    <a:lumMod val="75000"/>
                  </a:schemeClr>
                </a:solidFill>
              </a:rPr>
              <a:t>Neighbor Sampling</a:t>
            </a:r>
            <a:endParaRPr lang="en-US" sz="2800" dirty="0">
              <a:solidFill>
                <a:srgbClr val="FF0000"/>
              </a:solidFill>
            </a:endParaRPr>
          </a:p>
        </p:txBody>
      </p:sp>
      <p:sp>
        <p:nvSpPr>
          <p:cNvPr id="74" name="Freeform 73">
            <a:extLst>
              <a:ext uri="{FF2B5EF4-FFF2-40B4-BE49-F238E27FC236}">
                <a16:creationId xmlns:a16="http://schemas.microsoft.com/office/drawing/2014/main" id="{82961496-5B3F-4C45-BE0D-1428A8FAE619}"/>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B3BC39C-5796-294E-ABC4-ACC7150DDED7}"/>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91993E58-682E-8144-855C-D9CD34308FBE}"/>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8555135-A6A1-6042-A8BF-95BE5C9DB9B5}"/>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FB643904-84BA-0140-9854-206808008674}"/>
              </a:ext>
            </a:extLst>
          </p:cNvPr>
          <p:cNvCxnSpPr>
            <a:cxnSpLocks/>
            <a:stCxn id="75" idx="5"/>
            <a:endCxn id="7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F2AED6B-1CA0-A64F-A68C-744CE0B74A53}"/>
              </a:ext>
            </a:extLst>
          </p:cNvPr>
          <p:cNvCxnSpPr>
            <a:cxnSpLocks/>
            <a:stCxn id="75" idx="4"/>
            <a:endCxn id="7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21F1D64C-8D2F-CE47-8980-0C03785BE8DE}"/>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5CB048-A6F8-0B40-9AD0-E1D33F6A3160}"/>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B3CDB7BE-E5AC-E243-9F39-EE0D243099F8}"/>
              </a:ext>
            </a:extLst>
          </p:cNvPr>
          <p:cNvCxnSpPr>
            <a:cxnSpLocks/>
            <a:stCxn id="75" idx="1"/>
            <a:endCxn id="8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48E6A77-7DB3-0B4F-94E7-1E1BE1A03281}"/>
              </a:ext>
            </a:extLst>
          </p:cNvPr>
          <p:cNvCxnSpPr>
            <a:cxnSpLocks/>
            <a:stCxn id="76" idx="2"/>
            <a:endCxn id="8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7A8506F-0873-7D4E-B5AC-C91B137C4207}"/>
              </a:ext>
            </a:extLst>
          </p:cNvPr>
          <p:cNvCxnSpPr>
            <a:cxnSpLocks/>
            <a:stCxn id="80" idx="4"/>
            <a:endCxn id="7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344D02AF-D888-084C-BBB4-8690C212E7F7}"/>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673588F1-2E41-F846-A01D-D6E0D0A57CCF}"/>
              </a:ext>
            </a:extLst>
          </p:cNvPr>
          <p:cNvCxnSpPr>
            <a:cxnSpLocks/>
            <a:stCxn id="77" idx="4"/>
            <a:endCxn id="8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Oval 86">
            <a:extLst>
              <a:ext uri="{FF2B5EF4-FFF2-40B4-BE49-F238E27FC236}">
                <a16:creationId xmlns:a16="http://schemas.microsoft.com/office/drawing/2014/main" id="{D2588769-42E1-1545-B542-AB1F2EFCBEF6}"/>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1F3A65D4-0BCF-8541-8392-23561AD6E650}"/>
              </a:ext>
            </a:extLst>
          </p:cNvPr>
          <p:cNvCxnSpPr>
            <a:cxnSpLocks/>
            <a:stCxn id="89" idx="1"/>
            <a:endCxn id="7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9" name="Oval 88">
            <a:extLst>
              <a:ext uri="{FF2B5EF4-FFF2-40B4-BE49-F238E27FC236}">
                <a16:creationId xmlns:a16="http://schemas.microsoft.com/office/drawing/2014/main" id="{67F42CE4-365A-564B-9BFA-A136C76BF079}"/>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8017A22-AA90-1947-A34C-50508ABBBC79}"/>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90" name="TextBox 89">
                <a:extLst>
                  <a:ext uri="{FF2B5EF4-FFF2-40B4-BE49-F238E27FC236}">
                    <a16:creationId xmlns:a16="http://schemas.microsoft.com/office/drawing/2014/main" id="{98017A22-AA90-1947-A34C-50508ABBBC79}"/>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701C14D-8694-B448-B9B1-A1383DDC19EF}"/>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91" name="TextBox 90">
                <a:extLst>
                  <a:ext uri="{FF2B5EF4-FFF2-40B4-BE49-F238E27FC236}">
                    <a16:creationId xmlns:a16="http://schemas.microsoft.com/office/drawing/2014/main" id="{3701C14D-8694-B448-B9B1-A1383DDC19EF}"/>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A9AE273-B605-4948-B3CE-2528360B4B79}"/>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92" name="TextBox 91">
                <a:extLst>
                  <a:ext uri="{FF2B5EF4-FFF2-40B4-BE49-F238E27FC236}">
                    <a16:creationId xmlns:a16="http://schemas.microsoft.com/office/drawing/2014/main" id="{9A9AE273-B605-4948-B3CE-2528360B4B79}"/>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834EB25-86F0-CB45-ACB8-D84E3E1A5031}"/>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93" name="TextBox 92">
                <a:extLst>
                  <a:ext uri="{FF2B5EF4-FFF2-40B4-BE49-F238E27FC236}">
                    <a16:creationId xmlns:a16="http://schemas.microsoft.com/office/drawing/2014/main" id="{A834EB25-86F0-CB45-ACB8-D84E3E1A5031}"/>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BFE9F4C-217B-4C48-A570-4B3B13E78F4C}"/>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94" name="TextBox 93">
                <a:extLst>
                  <a:ext uri="{FF2B5EF4-FFF2-40B4-BE49-F238E27FC236}">
                    <a16:creationId xmlns:a16="http://schemas.microsoft.com/office/drawing/2014/main" id="{CBFE9F4C-217B-4C48-A570-4B3B13E78F4C}"/>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8C4FDB1-5726-9C47-BA08-052B4151E525}"/>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95" name="TextBox 94">
                <a:extLst>
                  <a:ext uri="{FF2B5EF4-FFF2-40B4-BE49-F238E27FC236}">
                    <a16:creationId xmlns:a16="http://schemas.microsoft.com/office/drawing/2014/main" id="{F8C4FDB1-5726-9C47-BA08-052B4151E525}"/>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5E41215-86DC-3E4A-B923-BD4696842B1E}"/>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96" name="TextBox 95">
                <a:extLst>
                  <a:ext uri="{FF2B5EF4-FFF2-40B4-BE49-F238E27FC236}">
                    <a16:creationId xmlns:a16="http://schemas.microsoft.com/office/drawing/2014/main" id="{85E41215-86DC-3E4A-B923-BD4696842B1E}"/>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75331A8-BF8F-D940-99B4-399A5B2FF1EF}"/>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97" name="TextBox 96">
                <a:extLst>
                  <a:ext uri="{FF2B5EF4-FFF2-40B4-BE49-F238E27FC236}">
                    <a16:creationId xmlns:a16="http://schemas.microsoft.com/office/drawing/2014/main" id="{F75331A8-BF8F-D940-99B4-399A5B2FF1EF}"/>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0A9FE6F-3D00-9B47-BB43-407E4C3A2648}"/>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98" name="TextBox 97">
                <a:extLst>
                  <a:ext uri="{FF2B5EF4-FFF2-40B4-BE49-F238E27FC236}">
                    <a16:creationId xmlns:a16="http://schemas.microsoft.com/office/drawing/2014/main" id="{20A9FE6F-3D00-9B47-BB43-407E4C3A2648}"/>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F453072-4104-324A-856D-3309A70217FA}"/>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9" name="TextBox 98">
                <a:extLst>
                  <a:ext uri="{FF2B5EF4-FFF2-40B4-BE49-F238E27FC236}">
                    <a16:creationId xmlns:a16="http://schemas.microsoft.com/office/drawing/2014/main" id="{5F453072-4104-324A-856D-3309A70217FA}"/>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09E9FB6-AC38-754D-9744-582EF407A21F}"/>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00" name="TextBox 99">
                <a:extLst>
                  <a:ext uri="{FF2B5EF4-FFF2-40B4-BE49-F238E27FC236}">
                    <a16:creationId xmlns:a16="http://schemas.microsoft.com/office/drawing/2014/main" id="{C09E9FB6-AC38-754D-9744-582EF407A21F}"/>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D0D5CDF-C5B8-A943-8718-FE175A220CAC}"/>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101" name="TextBox 100">
                <a:extLst>
                  <a:ext uri="{FF2B5EF4-FFF2-40B4-BE49-F238E27FC236}">
                    <a16:creationId xmlns:a16="http://schemas.microsoft.com/office/drawing/2014/main" id="{7D0D5CDF-C5B8-A943-8718-FE175A220CAC}"/>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EB2CEAB-8133-2B45-B872-BC3D9800CBE6}"/>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102" name="TextBox 101">
                <a:extLst>
                  <a:ext uri="{FF2B5EF4-FFF2-40B4-BE49-F238E27FC236}">
                    <a16:creationId xmlns:a16="http://schemas.microsoft.com/office/drawing/2014/main" id="{CEB2CEAB-8133-2B45-B872-BC3D9800CBE6}"/>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BEF12F4E-56BE-814F-9FAA-AA778FF7309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3" name="TextBox 102">
                <a:extLst>
                  <a:ext uri="{FF2B5EF4-FFF2-40B4-BE49-F238E27FC236}">
                    <a16:creationId xmlns:a16="http://schemas.microsoft.com/office/drawing/2014/main" id="{BEF12F4E-56BE-814F-9FAA-AA778FF7309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E1C426-3944-9C49-8D3C-DFD55BA8A71F}"/>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104" name="TextBox 103">
                <a:extLst>
                  <a:ext uri="{FF2B5EF4-FFF2-40B4-BE49-F238E27FC236}">
                    <a16:creationId xmlns:a16="http://schemas.microsoft.com/office/drawing/2014/main" id="{AAE1C426-3944-9C49-8D3C-DFD55BA8A71F}"/>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450D34-8152-544C-BF27-A11E911A5782}"/>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105" name="TextBox 104">
                <a:extLst>
                  <a:ext uri="{FF2B5EF4-FFF2-40B4-BE49-F238E27FC236}">
                    <a16:creationId xmlns:a16="http://schemas.microsoft.com/office/drawing/2014/main" id="{AE450D34-8152-544C-BF27-A11E911A5782}"/>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106" name="Down Arrow 105">
            <a:extLst>
              <a:ext uri="{FF2B5EF4-FFF2-40B4-BE49-F238E27FC236}">
                <a16:creationId xmlns:a16="http://schemas.microsoft.com/office/drawing/2014/main" id="{AF0ADE5E-80C1-F24C-89B3-C9F68B6F666F}"/>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a:extLst>
              <a:ext uri="{FF2B5EF4-FFF2-40B4-BE49-F238E27FC236}">
                <a16:creationId xmlns:a16="http://schemas.microsoft.com/office/drawing/2014/main" id="{8729833E-3C50-3047-9511-DA8CEB9AFD38}"/>
              </a:ext>
            </a:extLst>
          </p:cNvPr>
          <p:cNvSpPr/>
          <p:nvPr/>
        </p:nvSpPr>
        <p:spPr>
          <a:xfrm rot="12226562">
            <a:off x="2134531" y="4009226"/>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A8F596-D8B9-9F44-88D9-0AA630D625F2}"/>
              </a:ext>
            </a:extLst>
          </p:cNvPr>
          <p:cNvPicPr>
            <a:picLocks noChangeAspect="1"/>
          </p:cNvPicPr>
          <p:nvPr/>
        </p:nvPicPr>
        <p:blipFill>
          <a:blip r:embed="rId18"/>
          <a:stretch>
            <a:fillRect/>
          </a:stretch>
        </p:blipFill>
        <p:spPr>
          <a:xfrm>
            <a:off x="7306164" y="2704240"/>
            <a:ext cx="2437183" cy="373439"/>
          </a:xfrm>
          <a:prstGeom prst="rect">
            <a:avLst/>
          </a:prstGeom>
        </p:spPr>
      </p:pic>
      <p:sp>
        <p:nvSpPr>
          <p:cNvPr id="111" name="TextBox 110">
            <a:extLst>
              <a:ext uri="{FF2B5EF4-FFF2-40B4-BE49-F238E27FC236}">
                <a16:creationId xmlns:a16="http://schemas.microsoft.com/office/drawing/2014/main" id="{8541A32F-C021-7A44-BEDF-DE5000AF9366}"/>
              </a:ext>
            </a:extLst>
          </p:cNvPr>
          <p:cNvSpPr txBox="1"/>
          <p:nvPr/>
        </p:nvSpPr>
        <p:spPr>
          <a:xfrm>
            <a:off x="7548322" y="3457862"/>
            <a:ext cx="1941365" cy="523220"/>
          </a:xfrm>
          <a:prstGeom prst="rect">
            <a:avLst/>
          </a:prstGeom>
          <a:noFill/>
        </p:spPr>
        <p:txBody>
          <a:bodyPr wrap="none" rtlCol="0">
            <a:spAutoFit/>
          </a:bodyPr>
          <a:lstStyle/>
          <a:p>
            <a:r>
              <a:rPr lang="en-US" sz="2800" dirty="0">
                <a:solidFill>
                  <a:schemeClr val="accent5">
                    <a:lumMod val="75000"/>
                  </a:schemeClr>
                </a:solidFill>
              </a:rPr>
              <a:t>Aggregation</a:t>
            </a:r>
            <a:endParaRPr lang="en-US" sz="2800" dirty="0">
              <a:solidFill>
                <a:srgbClr val="FF0000"/>
              </a:solidFill>
            </a:endParaRPr>
          </a:p>
        </p:txBody>
      </p:sp>
      <p:pic>
        <p:nvPicPr>
          <p:cNvPr id="112" name="Picture 111">
            <a:extLst>
              <a:ext uri="{FF2B5EF4-FFF2-40B4-BE49-F238E27FC236}">
                <a16:creationId xmlns:a16="http://schemas.microsoft.com/office/drawing/2014/main" id="{46940836-6598-884C-A838-D28C1A116FD4}"/>
              </a:ext>
            </a:extLst>
          </p:cNvPr>
          <p:cNvPicPr>
            <a:picLocks noChangeAspect="1"/>
          </p:cNvPicPr>
          <p:nvPr/>
        </p:nvPicPr>
        <p:blipFill>
          <a:blip r:embed="rId19"/>
          <a:stretch>
            <a:fillRect/>
          </a:stretch>
        </p:blipFill>
        <p:spPr>
          <a:xfrm>
            <a:off x="5851845" y="4178361"/>
            <a:ext cx="5272615" cy="538600"/>
          </a:xfrm>
          <a:prstGeom prst="rect">
            <a:avLst/>
          </a:prstGeom>
        </p:spPr>
      </p:pic>
      <p:pic>
        <p:nvPicPr>
          <p:cNvPr id="113" name="Picture 112">
            <a:extLst>
              <a:ext uri="{FF2B5EF4-FFF2-40B4-BE49-F238E27FC236}">
                <a16:creationId xmlns:a16="http://schemas.microsoft.com/office/drawing/2014/main" id="{6F685629-6EEB-6B4A-88F1-70500734F64C}"/>
              </a:ext>
            </a:extLst>
          </p:cNvPr>
          <p:cNvPicPr>
            <a:picLocks noChangeAspect="1"/>
          </p:cNvPicPr>
          <p:nvPr/>
        </p:nvPicPr>
        <p:blipFill>
          <a:blip r:embed="rId20"/>
          <a:stretch>
            <a:fillRect/>
          </a:stretch>
        </p:blipFill>
        <p:spPr>
          <a:xfrm>
            <a:off x="5851845" y="5026234"/>
            <a:ext cx="3850547" cy="510421"/>
          </a:xfrm>
          <a:prstGeom prst="rect">
            <a:avLst/>
          </a:prstGeom>
        </p:spPr>
      </p:pic>
      <p:cxnSp>
        <p:nvCxnSpPr>
          <p:cNvPr id="114" name="Straight Connector 113">
            <a:extLst>
              <a:ext uri="{FF2B5EF4-FFF2-40B4-BE49-F238E27FC236}">
                <a16:creationId xmlns:a16="http://schemas.microsoft.com/office/drawing/2014/main" id="{2284D965-886A-8C48-A84A-3317607C7A9D}"/>
              </a:ext>
            </a:extLst>
          </p:cNvPr>
          <p:cNvCxnSpPr>
            <a:cxnSpLocks/>
          </p:cNvCxnSpPr>
          <p:nvPr/>
        </p:nvCxnSpPr>
        <p:spPr>
          <a:xfrm>
            <a:off x="7340670" y="4603663"/>
            <a:ext cx="785413"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134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107</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p:sp>
        <p:nvSpPr>
          <p:cNvPr id="41" name="Rectangle 40">
            <a:extLst>
              <a:ext uri="{FF2B5EF4-FFF2-40B4-BE49-F238E27FC236}">
                <a16:creationId xmlns:a16="http://schemas.microsoft.com/office/drawing/2014/main" id="{FBEE2796-AF60-3142-B5C5-DF614F179224}"/>
              </a:ext>
            </a:extLst>
          </p:cNvPr>
          <p:cNvSpPr/>
          <p:nvPr/>
        </p:nvSpPr>
        <p:spPr>
          <a:xfrm>
            <a:off x="930337" y="6158616"/>
            <a:ext cx="2999154" cy="307777"/>
          </a:xfrm>
          <a:prstGeom prst="rect">
            <a:avLst/>
          </a:prstGeom>
        </p:spPr>
        <p:txBody>
          <a:bodyPr wrap="none">
            <a:spAutoFit/>
          </a:bodyPr>
          <a:lstStyle/>
          <a:p>
            <a:r>
              <a:rPr lang="en-US" sz="1400" b="1" dirty="0">
                <a:solidFill>
                  <a:srgbClr val="24292E"/>
                </a:solidFill>
                <a:latin typeface="-apple-system"/>
              </a:rPr>
              <a:t>Graph Attention Networks.</a:t>
            </a:r>
            <a:r>
              <a:rPr lang="en-US" sz="1400" dirty="0">
                <a:solidFill>
                  <a:srgbClr val="24292E"/>
                </a:solidFill>
                <a:latin typeface="-apple-system"/>
              </a:rPr>
              <a:t> ICLR 2018.</a:t>
            </a:r>
            <a:endParaRPr lang="en-US" sz="1400" dirty="0"/>
          </a:p>
        </p:txBody>
      </p:sp>
    </p:spTree>
    <p:extLst>
      <p:ext uri="{BB962C8B-B14F-4D97-AF65-F5344CB8AC3E}">
        <p14:creationId xmlns:p14="http://schemas.microsoft.com/office/powerpoint/2010/main" val="1391807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47E0-6E3E-4B42-AA76-0587C987FF69}"/>
              </a:ext>
            </a:extLst>
          </p:cNvPr>
          <p:cNvSpPr>
            <a:spLocks noGrp="1"/>
          </p:cNvSpPr>
          <p:nvPr>
            <p:ph type="title"/>
          </p:nvPr>
        </p:nvSpPr>
        <p:spPr/>
        <p:txBody>
          <a:bodyPr/>
          <a:lstStyle/>
          <a:p>
            <a:r>
              <a:rPr lang="en-US" dirty="0"/>
              <a:t>Filter in GAT</a:t>
            </a:r>
          </a:p>
        </p:txBody>
      </p:sp>
      <p:sp>
        <p:nvSpPr>
          <p:cNvPr id="3" name="Slide Number Placeholder 2">
            <a:extLst>
              <a:ext uri="{FF2B5EF4-FFF2-40B4-BE49-F238E27FC236}">
                <a16:creationId xmlns:a16="http://schemas.microsoft.com/office/drawing/2014/main" id="{A8781290-358F-DE4D-AF63-1F1F48EE3201}"/>
              </a:ext>
            </a:extLst>
          </p:cNvPr>
          <p:cNvSpPr>
            <a:spLocks noGrp="1"/>
          </p:cNvSpPr>
          <p:nvPr>
            <p:ph type="sldNum" sz="quarter" idx="12"/>
          </p:nvPr>
        </p:nvSpPr>
        <p:spPr/>
        <p:txBody>
          <a:bodyPr/>
          <a:lstStyle/>
          <a:p>
            <a:fld id="{4C15419E-54D6-8648-ABFB-BEF58E3E877E}" type="slidenum">
              <a:rPr lang="en-US" smtClean="0"/>
              <a:t>108</a:t>
            </a:fld>
            <a:endParaRPr lang="en-US" dirty="0"/>
          </a:p>
        </p:txBody>
      </p:sp>
      <p:sp>
        <p:nvSpPr>
          <p:cNvPr id="4" name="Freeform 3">
            <a:extLst>
              <a:ext uri="{FF2B5EF4-FFF2-40B4-BE49-F238E27FC236}">
                <a16:creationId xmlns:a16="http://schemas.microsoft.com/office/drawing/2014/main" id="{2033EA71-0B9A-C746-AC97-EB4FA04D8CCB}"/>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056AB31-D8BB-1B4B-96F9-480F4D41D621}"/>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8E1446-1B62-934C-863F-9DBBA3A07003}"/>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98D2FD-F13D-EC47-A144-63A55EC231D1}"/>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0204EFC-76D1-E349-9EB0-B758DBA584BA}"/>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6B9B74D-5F66-8646-A1FD-A6982D6FFCEB}"/>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86789763-86F2-B14A-A2FF-A5D6499F8402}"/>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637899-5C00-BD45-B380-146FBF9FB39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FB17250-1A14-ED43-8ECC-3D59008BE8C6}"/>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4DC4CFC-89A4-C54E-A801-FE675E551CCA}"/>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EC33414-AAF2-BC44-948F-73D6B81ACEE6}"/>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1C35FFF-49CC-CD42-A375-FC10FDC5C800}"/>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551091B9-ADB1-3B49-89F0-74754129E29D}"/>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E7271687-EA25-0B4B-A79F-98AFC9567653}"/>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FD9EE08-1484-0445-86D8-C05488E336F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1804C46-83DB-034C-8756-1F9EF95F0247}"/>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928F6D-090D-FF41-AC51-1718DDEC1361}"/>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FD928F6D-090D-FF41-AC51-1718DDEC1361}"/>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82E5BE-770A-A143-B0D4-BCC63DF52C15}"/>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8882E5BE-770A-A143-B0D4-BCC63DF52C15}"/>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24A0AAF-9436-004B-97D6-1504BC044F32}"/>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C24A0AAF-9436-004B-97D6-1504BC044F32}"/>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B0C6BB-0D1C-1144-B953-393E6E306E74}"/>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1B0C6BB-0D1C-1144-B953-393E6E306E74}"/>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8D535F-323D-CA41-BF50-8AD2F4E92670}"/>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FF8D535F-323D-CA41-BF50-8AD2F4E92670}"/>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60531-416E-F64A-B5A4-7E214F43426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9FE60531-416E-F64A-B5A4-7E214F43426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F848366-D783-CB4C-A665-4DF2D9A8F13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5F848366-D783-CB4C-A665-4DF2D9A8F13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78B9A5-94B9-AE4B-A9DB-024D8680420C}"/>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0B78B9A5-94B9-AE4B-A9DB-024D8680420C}"/>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E1EBE31-56B5-A540-920A-8AAE54B8814A}"/>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EE1EBE31-56B5-A540-920A-8AAE54B8814A}"/>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70D573-ECE6-8246-823C-184B42CEE723}"/>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BD70D573-ECE6-8246-823C-184B42CEE723}"/>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84A738-E742-FF4A-8A6C-7802E52887D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884A738-E742-FF4A-8A6C-7802E52887D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7915C-4437-6A47-A237-D909803D96A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74F7915C-4437-6A47-A237-D909803D96A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DB3D55-F9D3-7046-8D2D-44378576E9E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A9DB3D55-F9D3-7046-8D2D-44378576E9E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57B559B-4A0A-FF42-8F57-1ED048FC5E69}"/>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857B559B-4A0A-FF42-8F57-1ED048FC5E69}"/>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E9A9AF-A14A-CC44-9067-7E901A044BB7}"/>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01E9A9AF-A14A-CC44-9067-7E901A044BB7}"/>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FF981-1AB1-0C43-A011-3264B71433FC}"/>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F3DFF981-1AB1-0C43-A011-3264B71433FC}"/>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6D5C2B6E-F16A-5B48-BC2D-D507CBDDB0FC}"/>
              </a:ext>
            </a:extLst>
          </p:cNvPr>
          <p:cNvSpPr/>
          <p:nvPr/>
        </p:nvSpPr>
        <p:spPr>
          <a:xfrm rot="19915119">
            <a:off x="2014249" y="3284402"/>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37" name="Down Arrow 36">
            <a:extLst>
              <a:ext uri="{FF2B5EF4-FFF2-40B4-BE49-F238E27FC236}">
                <a16:creationId xmlns:a16="http://schemas.microsoft.com/office/drawing/2014/main" id="{8E7D9A65-03D8-B043-A8EE-A8D83C239F43}"/>
              </a:ext>
            </a:extLst>
          </p:cNvPr>
          <p:cNvSpPr/>
          <p:nvPr/>
        </p:nvSpPr>
        <p:spPr>
          <a:xfrm rot="12226562">
            <a:off x="2151638" y="3962180"/>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D5FBF3F8-0883-9245-9A9F-1347CB3D51F0}"/>
              </a:ext>
            </a:extLst>
          </p:cNvPr>
          <p:cNvSpPr/>
          <p:nvPr/>
        </p:nvSpPr>
        <p:spPr>
          <a:xfrm rot="6297818">
            <a:off x="2664242" y="3769013"/>
            <a:ext cx="142445" cy="473086"/>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Content Placeholder 3">
            <a:extLst>
              <a:ext uri="{FF2B5EF4-FFF2-40B4-BE49-F238E27FC236}">
                <a16:creationId xmlns:a16="http://schemas.microsoft.com/office/drawing/2014/main" id="{22763618-9D93-554D-B42A-A0BD566F6EFA}"/>
              </a:ext>
            </a:extLst>
          </p:cNvPr>
          <p:cNvPicPr>
            <a:picLocks noChangeAspect="1"/>
          </p:cNvPicPr>
          <p:nvPr/>
        </p:nvPicPr>
        <p:blipFill rotWithShape="1">
          <a:blip r:embed="rId18">
            <a:clrChange>
              <a:clrFrom>
                <a:srgbClr val="FFFFFF"/>
              </a:clrFrom>
              <a:clrTo>
                <a:srgbClr val="FFFFFF">
                  <a:alpha val="0"/>
                </a:srgbClr>
              </a:clrTo>
            </a:clrChange>
          </a:blip>
          <a:srcRect r="56249"/>
          <a:stretch/>
        </p:blipFill>
        <p:spPr>
          <a:xfrm>
            <a:off x="6824656" y="1254662"/>
            <a:ext cx="2661489" cy="3049675"/>
          </a:xfrm>
          <a:prstGeom prst="rect">
            <a:avLst/>
          </a:prstGeom>
        </p:spPr>
      </p:pic>
      <p:pic>
        <p:nvPicPr>
          <p:cNvPr id="40" name="Picture 39">
            <a:extLst>
              <a:ext uri="{FF2B5EF4-FFF2-40B4-BE49-F238E27FC236}">
                <a16:creationId xmlns:a16="http://schemas.microsoft.com/office/drawing/2014/main" id="{C0F8E920-52A8-5D41-A5C4-B153550DD0CA}"/>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325356" y="4593591"/>
            <a:ext cx="3752850" cy="819413"/>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5099A3D-CF5C-A241-92A9-874C7798DA38}"/>
                  </a:ext>
                </a:extLst>
              </p:cNvPr>
              <p:cNvSpPr txBox="1"/>
              <p:nvPr/>
            </p:nvSpPr>
            <p:spPr>
              <a:xfrm>
                <a:off x="1682426" y="3353994"/>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13</m:t>
                          </m:r>
                        </m:sub>
                      </m:sSub>
                    </m:oMath>
                  </m:oMathPara>
                </a14:m>
                <a:endParaRPr lang="en-US" dirty="0"/>
              </a:p>
            </p:txBody>
          </p:sp>
        </mc:Choice>
        <mc:Fallback xmlns="">
          <p:sp>
            <p:nvSpPr>
              <p:cNvPr id="41" name="TextBox 40">
                <a:extLst>
                  <a:ext uri="{FF2B5EF4-FFF2-40B4-BE49-F238E27FC236}">
                    <a16:creationId xmlns:a16="http://schemas.microsoft.com/office/drawing/2014/main" id="{C5099A3D-CF5C-A241-92A9-874C7798DA38}"/>
                  </a:ext>
                </a:extLst>
              </p:cNvPr>
              <p:cNvSpPr txBox="1">
                <a:spLocks noRot="1" noChangeAspect="1" noMove="1" noResize="1" noEditPoints="1" noAdjustHandles="1" noChangeArrowheads="1" noChangeShapeType="1" noTextEdit="1"/>
              </p:cNvSpPr>
              <p:nvPr/>
            </p:nvSpPr>
            <p:spPr>
              <a:xfrm>
                <a:off x="1682426" y="3353994"/>
                <a:ext cx="390556" cy="276999"/>
              </a:xfrm>
              <a:prstGeom prst="rect">
                <a:avLst/>
              </a:prstGeom>
              <a:blipFill>
                <a:blip r:embed="rId20"/>
                <a:stretch>
                  <a:fillRect l="-6452" r="-322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3955A34-DC93-9440-95EF-7C463410EC13}"/>
                  </a:ext>
                </a:extLst>
              </p:cNvPr>
              <p:cNvSpPr txBox="1"/>
              <p:nvPr/>
            </p:nvSpPr>
            <p:spPr>
              <a:xfrm>
                <a:off x="1770228" y="3960990"/>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18</m:t>
                          </m:r>
                        </m:sub>
                      </m:sSub>
                    </m:oMath>
                  </m:oMathPara>
                </a14:m>
                <a:endParaRPr lang="en-US" dirty="0"/>
              </a:p>
            </p:txBody>
          </p:sp>
        </mc:Choice>
        <mc:Fallback xmlns="">
          <p:sp>
            <p:nvSpPr>
              <p:cNvPr id="42" name="TextBox 41">
                <a:extLst>
                  <a:ext uri="{FF2B5EF4-FFF2-40B4-BE49-F238E27FC236}">
                    <a16:creationId xmlns:a16="http://schemas.microsoft.com/office/drawing/2014/main" id="{B3955A34-DC93-9440-95EF-7C463410EC13}"/>
                  </a:ext>
                </a:extLst>
              </p:cNvPr>
              <p:cNvSpPr txBox="1">
                <a:spLocks noRot="1" noChangeAspect="1" noMove="1" noResize="1" noEditPoints="1" noAdjustHandles="1" noChangeArrowheads="1" noChangeShapeType="1" noTextEdit="1"/>
              </p:cNvSpPr>
              <p:nvPr/>
            </p:nvSpPr>
            <p:spPr>
              <a:xfrm>
                <a:off x="1770228" y="3960990"/>
                <a:ext cx="390556" cy="276999"/>
              </a:xfrm>
              <a:prstGeom prst="rect">
                <a:avLst/>
              </a:prstGeom>
              <a:blipFill>
                <a:blip r:embed="rId21"/>
                <a:stretch>
                  <a:fillRect l="-6250" r="-312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FAD237B-41CD-1D4B-ADDB-372C6AA37491}"/>
                  </a:ext>
                </a:extLst>
              </p:cNvPr>
              <p:cNvSpPr txBox="1"/>
              <p:nvPr/>
            </p:nvSpPr>
            <p:spPr>
              <a:xfrm>
                <a:off x="2592574" y="3682967"/>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𝛼</m:t>
                          </m:r>
                        </m:e>
                        <m:sub>
                          <m:r>
                            <a:rPr lang="en-US" b="0" i="1" smtClean="0">
                              <a:solidFill>
                                <a:srgbClr val="FF0000"/>
                              </a:solidFill>
                              <a:latin typeface="Cambria Math" panose="02040503050406030204" pitchFamily="18" charset="0"/>
                            </a:rPr>
                            <m:t>15</m:t>
                          </m:r>
                        </m:sub>
                      </m:sSub>
                    </m:oMath>
                  </m:oMathPara>
                </a14:m>
                <a:endParaRPr lang="en-US" dirty="0"/>
              </a:p>
            </p:txBody>
          </p:sp>
        </mc:Choice>
        <mc:Fallback xmlns="">
          <p:sp>
            <p:nvSpPr>
              <p:cNvPr id="43" name="TextBox 42">
                <a:extLst>
                  <a:ext uri="{FF2B5EF4-FFF2-40B4-BE49-F238E27FC236}">
                    <a16:creationId xmlns:a16="http://schemas.microsoft.com/office/drawing/2014/main" id="{DFAD237B-41CD-1D4B-ADDB-372C6AA37491}"/>
                  </a:ext>
                </a:extLst>
              </p:cNvPr>
              <p:cNvSpPr txBox="1">
                <a:spLocks noRot="1" noChangeAspect="1" noMove="1" noResize="1" noEditPoints="1" noAdjustHandles="1" noChangeArrowheads="1" noChangeShapeType="1" noTextEdit="1"/>
              </p:cNvSpPr>
              <p:nvPr/>
            </p:nvSpPr>
            <p:spPr>
              <a:xfrm>
                <a:off x="2592574" y="3682967"/>
                <a:ext cx="390556" cy="276999"/>
              </a:xfrm>
              <a:prstGeom prst="rect">
                <a:avLst/>
              </a:prstGeom>
              <a:blipFill>
                <a:blip r:embed="rId22"/>
                <a:stretch>
                  <a:fillRect l="-9677" r="-3226" b="-8696"/>
                </a:stretch>
              </a:blipFill>
            </p:spPr>
            <p:txBody>
              <a:bodyPr/>
              <a:lstStyle/>
              <a:p>
                <a:r>
                  <a:rPr lang="en-US">
                    <a:noFill/>
                  </a:rPr>
                  <a:t> </a:t>
                </a:r>
              </a:p>
            </p:txBody>
          </p:sp>
        </mc:Fallback>
      </mc:AlternateContent>
    </p:spTree>
    <p:extLst>
      <p:ext uri="{BB962C8B-B14F-4D97-AF65-F5344CB8AC3E}">
        <p14:creationId xmlns:p14="http://schemas.microsoft.com/office/powerpoint/2010/main" val="11394346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4A1C-475E-AC4C-B2B9-60B51B794321}"/>
              </a:ext>
            </a:extLst>
          </p:cNvPr>
          <p:cNvSpPr>
            <a:spLocks noGrp="1"/>
          </p:cNvSpPr>
          <p:nvPr>
            <p:ph type="title"/>
          </p:nvPr>
        </p:nvSpPr>
        <p:spPr/>
        <p:txBody>
          <a:bodyPr/>
          <a:lstStyle/>
          <a:p>
            <a:r>
              <a:rPr lang="en-US" dirty="0"/>
              <a:t>Filter in MPNN</a:t>
            </a:r>
          </a:p>
        </p:txBody>
      </p:sp>
      <p:sp>
        <p:nvSpPr>
          <p:cNvPr id="3" name="Slide Number Placeholder 2">
            <a:extLst>
              <a:ext uri="{FF2B5EF4-FFF2-40B4-BE49-F238E27FC236}">
                <a16:creationId xmlns:a16="http://schemas.microsoft.com/office/drawing/2014/main" id="{447D959D-0F7F-4D44-B542-09C4BD1708E7}"/>
              </a:ext>
            </a:extLst>
          </p:cNvPr>
          <p:cNvSpPr>
            <a:spLocks noGrp="1"/>
          </p:cNvSpPr>
          <p:nvPr>
            <p:ph type="sldNum" sz="quarter" idx="12"/>
          </p:nvPr>
        </p:nvSpPr>
        <p:spPr/>
        <p:txBody>
          <a:bodyPr/>
          <a:lstStyle/>
          <a:p>
            <a:fld id="{4C15419E-54D6-8648-ABFB-BEF58E3E877E}" type="slidenum">
              <a:rPr lang="en-US" smtClean="0"/>
              <a:t>109</a:t>
            </a:fld>
            <a:endParaRPr lang="en-US" dirty="0"/>
          </a:p>
        </p:txBody>
      </p:sp>
      <p:sp>
        <p:nvSpPr>
          <p:cNvPr id="4" name="Freeform 3">
            <a:extLst>
              <a:ext uri="{FF2B5EF4-FFF2-40B4-BE49-F238E27FC236}">
                <a16:creationId xmlns:a16="http://schemas.microsoft.com/office/drawing/2014/main" id="{8DDDA55F-06F6-9F41-A27D-23C788BEEE94}"/>
              </a:ext>
            </a:extLst>
          </p:cNvPr>
          <p:cNvSpPr/>
          <p:nvPr/>
        </p:nvSpPr>
        <p:spPr>
          <a:xfrm>
            <a:off x="1356361" y="2502005"/>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0D8F1BD-6CFD-E147-AE7A-FD74B59864D4}"/>
              </a:ext>
            </a:extLst>
          </p:cNvPr>
          <p:cNvSpPr/>
          <p:nvPr/>
        </p:nvSpPr>
        <p:spPr>
          <a:xfrm>
            <a:off x="2180129" y="366276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94721E1-C384-AA4B-BF47-D79B0D8C69C4}"/>
              </a:ext>
            </a:extLst>
          </p:cNvPr>
          <p:cNvSpPr/>
          <p:nvPr/>
        </p:nvSpPr>
        <p:spPr>
          <a:xfrm>
            <a:off x="1974292" y="439421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B0AE57-2B87-AC4E-862C-C868F99E7CEA}"/>
              </a:ext>
            </a:extLst>
          </p:cNvPr>
          <p:cNvSpPr/>
          <p:nvPr/>
        </p:nvSpPr>
        <p:spPr>
          <a:xfrm>
            <a:off x="3061788" y="406450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5CF3158-CCD4-6C44-B32E-33DCE512E423}"/>
              </a:ext>
            </a:extLst>
          </p:cNvPr>
          <p:cNvCxnSpPr>
            <a:cxnSpLocks/>
            <a:stCxn id="5" idx="5"/>
            <a:endCxn id="7" idx="1"/>
          </p:cNvCxnSpPr>
          <p:nvPr/>
        </p:nvCxnSpPr>
        <p:spPr>
          <a:xfrm>
            <a:off x="2423298" y="3905933"/>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5986F42-C20D-1947-ADF8-6B2B45E5C0C0}"/>
              </a:ext>
            </a:extLst>
          </p:cNvPr>
          <p:cNvCxnSpPr>
            <a:cxnSpLocks/>
            <a:stCxn id="5" idx="4"/>
            <a:endCxn id="6" idx="0"/>
          </p:cNvCxnSpPr>
          <p:nvPr/>
        </p:nvCxnSpPr>
        <p:spPr>
          <a:xfrm flipH="1">
            <a:off x="2116737" y="3947654"/>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6FEF1A7-A80B-B140-892D-F3EF0CE2B556}"/>
              </a:ext>
            </a:extLst>
          </p:cNvPr>
          <p:cNvSpPr/>
          <p:nvPr/>
        </p:nvSpPr>
        <p:spPr>
          <a:xfrm>
            <a:off x="3068989" y="313910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C9773E8-FA58-944E-9C6D-6AFDE01E8BBD}"/>
              </a:ext>
            </a:extLst>
          </p:cNvPr>
          <p:cNvSpPr/>
          <p:nvPr/>
        </p:nvSpPr>
        <p:spPr>
          <a:xfrm>
            <a:off x="1718603" y="30257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F37C239-0DD5-3140-9CE6-4133A9880A08}"/>
              </a:ext>
            </a:extLst>
          </p:cNvPr>
          <p:cNvCxnSpPr>
            <a:cxnSpLocks/>
            <a:stCxn id="5" idx="1"/>
            <a:endCxn id="11" idx="5"/>
          </p:cNvCxnSpPr>
          <p:nvPr/>
        </p:nvCxnSpPr>
        <p:spPr>
          <a:xfrm flipH="1" flipV="1">
            <a:off x="1961772" y="3268965"/>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1167D82-5813-8A40-86D3-3EAB21B946D4}"/>
              </a:ext>
            </a:extLst>
          </p:cNvPr>
          <p:cNvCxnSpPr>
            <a:cxnSpLocks/>
            <a:stCxn id="6" idx="2"/>
            <a:endCxn id="15" idx="6"/>
          </p:cNvCxnSpPr>
          <p:nvPr/>
        </p:nvCxnSpPr>
        <p:spPr>
          <a:xfrm flipH="1" flipV="1">
            <a:off x="1215227" y="4421005"/>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44D774A-9F80-8545-A8FB-3244F2EEEBC0}"/>
              </a:ext>
            </a:extLst>
          </p:cNvPr>
          <p:cNvCxnSpPr>
            <a:cxnSpLocks/>
            <a:stCxn id="10" idx="4"/>
            <a:endCxn id="7" idx="7"/>
          </p:cNvCxnSpPr>
          <p:nvPr/>
        </p:nvCxnSpPr>
        <p:spPr>
          <a:xfrm>
            <a:off x="3211434" y="3423998"/>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251FA8-0F80-1C4A-9B1E-86E3C774F70B}"/>
              </a:ext>
            </a:extLst>
          </p:cNvPr>
          <p:cNvSpPr/>
          <p:nvPr/>
        </p:nvSpPr>
        <p:spPr>
          <a:xfrm>
            <a:off x="930337" y="427856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220CA405-6EDF-A94F-B62F-F4F17417DFB0}"/>
              </a:ext>
            </a:extLst>
          </p:cNvPr>
          <p:cNvCxnSpPr>
            <a:cxnSpLocks/>
            <a:stCxn id="7" idx="4"/>
            <a:endCxn id="17" idx="7"/>
          </p:cNvCxnSpPr>
          <p:nvPr/>
        </p:nvCxnSpPr>
        <p:spPr>
          <a:xfrm flipH="1">
            <a:off x="2857893" y="4349391"/>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9ABC259-D025-A34A-893C-7501410B61A9}"/>
              </a:ext>
            </a:extLst>
          </p:cNvPr>
          <p:cNvSpPr/>
          <p:nvPr/>
        </p:nvSpPr>
        <p:spPr>
          <a:xfrm>
            <a:off x="2614724" y="478317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4C79FEB-3B4C-6449-8270-964957DBDB20}"/>
              </a:ext>
            </a:extLst>
          </p:cNvPr>
          <p:cNvCxnSpPr>
            <a:cxnSpLocks/>
            <a:stCxn id="19" idx="1"/>
            <a:endCxn id="7" idx="6"/>
          </p:cNvCxnSpPr>
          <p:nvPr/>
        </p:nvCxnSpPr>
        <p:spPr>
          <a:xfrm flipH="1" flipV="1">
            <a:off x="3346678" y="4206946"/>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27D72DC9-1275-FE4B-88E2-EE03AE89A858}"/>
              </a:ext>
            </a:extLst>
          </p:cNvPr>
          <p:cNvSpPr/>
          <p:nvPr/>
        </p:nvSpPr>
        <p:spPr>
          <a:xfrm>
            <a:off x="3871821" y="456048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36CB3A2-468B-0549-8292-A0A56141847A}"/>
                  </a:ext>
                </a:extLst>
              </p:cNvPr>
              <p:cNvSpPr txBox="1"/>
              <p:nvPr/>
            </p:nvSpPr>
            <p:spPr>
              <a:xfrm>
                <a:off x="1067540" y="394765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136CB3A2-468B-0549-8292-A0A56141847A}"/>
                  </a:ext>
                </a:extLst>
              </p:cNvPr>
              <p:cNvSpPr txBox="1">
                <a:spLocks noRot="1" noChangeAspect="1" noMove="1" noResize="1" noEditPoints="1" noAdjustHandles="1" noChangeArrowheads="1" noChangeShapeType="1" noTextEdit="1"/>
              </p:cNvSpPr>
              <p:nvPr/>
            </p:nvSpPr>
            <p:spPr>
              <a:xfrm>
                <a:off x="1067540" y="3947653"/>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5FE4F8-7DD9-F340-9222-43222EB0041B}"/>
                  </a:ext>
                </a:extLst>
              </p:cNvPr>
              <p:cNvSpPr txBox="1"/>
              <p:nvPr/>
            </p:nvSpPr>
            <p:spPr>
              <a:xfrm>
                <a:off x="2224076" y="3344044"/>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105FE4F8-7DD9-F340-9222-43222EB0041B}"/>
                  </a:ext>
                </a:extLst>
              </p:cNvPr>
              <p:cNvSpPr txBox="1">
                <a:spLocks noRot="1" noChangeAspect="1" noMove="1" noResize="1" noEditPoints="1" noAdjustHandles="1" noChangeArrowheads="1" noChangeShapeType="1" noTextEdit="1"/>
              </p:cNvSpPr>
              <p:nvPr/>
            </p:nvSpPr>
            <p:spPr>
              <a:xfrm>
                <a:off x="2224076" y="3344044"/>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92B5C6-EC4A-5B40-9B10-7B56A839FF18}"/>
                  </a:ext>
                </a:extLst>
              </p:cNvPr>
              <p:cNvSpPr txBox="1"/>
              <p:nvPr/>
            </p:nvSpPr>
            <p:spPr>
              <a:xfrm>
                <a:off x="1861048" y="272200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F92B5C6-EC4A-5B40-9B10-7B56A839FF18}"/>
                  </a:ext>
                </a:extLst>
              </p:cNvPr>
              <p:cNvSpPr txBox="1">
                <a:spLocks noRot="1" noChangeAspect="1" noMove="1" noResize="1" noEditPoints="1" noAdjustHandles="1" noChangeArrowheads="1" noChangeShapeType="1" noTextEdit="1"/>
              </p:cNvSpPr>
              <p:nvPr/>
            </p:nvSpPr>
            <p:spPr>
              <a:xfrm>
                <a:off x="1861048" y="2722004"/>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6F73E8-B89F-1C46-9A5E-673040148648}"/>
                  </a:ext>
                </a:extLst>
              </p:cNvPr>
              <p:cNvSpPr txBox="1"/>
              <p:nvPr/>
            </p:nvSpPr>
            <p:spPr>
              <a:xfrm>
                <a:off x="3371418" y="3053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406F73E8-B89F-1C46-9A5E-673040148648}"/>
                  </a:ext>
                </a:extLst>
              </p:cNvPr>
              <p:cNvSpPr txBox="1">
                <a:spLocks noRot="1" noChangeAspect="1" noMove="1" noResize="1" noEditPoints="1" noAdjustHandles="1" noChangeArrowheads="1" noChangeShapeType="1" noTextEdit="1"/>
              </p:cNvSpPr>
              <p:nvPr/>
            </p:nvSpPr>
            <p:spPr>
              <a:xfrm>
                <a:off x="3371418" y="3053768"/>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715737-AE76-F449-B40F-67DABB21136D}"/>
                  </a:ext>
                </a:extLst>
              </p:cNvPr>
              <p:cNvSpPr txBox="1"/>
              <p:nvPr/>
            </p:nvSpPr>
            <p:spPr>
              <a:xfrm>
                <a:off x="3441913" y="385872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E6715737-AE76-F449-B40F-67DABB21136D}"/>
                  </a:ext>
                </a:extLst>
              </p:cNvPr>
              <p:cNvSpPr txBox="1">
                <a:spLocks noRot="1" noChangeAspect="1" noMove="1" noResize="1" noEditPoints="1" noAdjustHandles="1" noChangeArrowheads="1" noChangeShapeType="1" noTextEdit="1"/>
              </p:cNvSpPr>
              <p:nvPr/>
            </p:nvSpPr>
            <p:spPr>
              <a:xfrm>
                <a:off x="3441913" y="3858724"/>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2355D3F-1C8A-BB40-A741-12F317395AA2}"/>
                  </a:ext>
                </a:extLst>
              </p:cNvPr>
              <p:cNvSpPr txBox="1"/>
              <p:nvPr/>
            </p:nvSpPr>
            <p:spPr>
              <a:xfrm>
                <a:off x="4055987" y="424521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B2355D3F-1C8A-BB40-A741-12F317395AA2}"/>
                  </a:ext>
                </a:extLst>
              </p:cNvPr>
              <p:cNvSpPr txBox="1">
                <a:spLocks noRot="1" noChangeAspect="1" noMove="1" noResize="1" noEditPoints="1" noAdjustHandles="1" noChangeArrowheads="1" noChangeShapeType="1" noTextEdit="1"/>
              </p:cNvSpPr>
              <p:nvPr/>
            </p:nvSpPr>
            <p:spPr>
              <a:xfrm>
                <a:off x="4055987" y="4245218"/>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22C829-53CC-6B45-87EE-AB31913214E5}"/>
                  </a:ext>
                </a:extLst>
              </p:cNvPr>
              <p:cNvSpPr txBox="1"/>
              <p:nvPr/>
            </p:nvSpPr>
            <p:spPr>
              <a:xfrm>
                <a:off x="2899614" y="4951275"/>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C22C829-53CC-6B45-87EE-AB31913214E5}"/>
                  </a:ext>
                </a:extLst>
              </p:cNvPr>
              <p:cNvSpPr txBox="1">
                <a:spLocks noRot="1" noChangeAspect="1" noMove="1" noResize="1" noEditPoints="1" noAdjustHandles="1" noChangeArrowheads="1" noChangeShapeType="1" noTextEdit="1"/>
              </p:cNvSpPr>
              <p:nvPr/>
            </p:nvSpPr>
            <p:spPr>
              <a:xfrm>
                <a:off x="2899614" y="4951275"/>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A8881D-67BF-0445-AEA6-0D20447D2B10}"/>
                  </a:ext>
                </a:extLst>
              </p:cNvPr>
              <p:cNvSpPr txBox="1"/>
              <p:nvPr/>
            </p:nvSpPr>
            <p:spPr>
              <a:xfrm>
                <a:off x="932652" y="424521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6CA8881D-67BF-0445-AEA6-0D20447D2B10}"/>
                  </a:ext>
                </a:extLst>
              </p:cNvPr>
              <p:cNvSpPr txBox="1">
                <a:spLocks noRot="1" noChangeAspect="1" noMove="1" noResize="1" noEditPoints="1" noAdjustHandles="1" noChangeArrowheads="1" noChangeShapeType="1" noTextEdit="1"/>
              </p:cNvSpPr>
              <p:nvPr/>
            </p:nvSpPr>
            <p:spPr>
              <a:xfrm>
                <a:off x="932652" y="4245217"/>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8006CE-DD56-7C42-A267-E666EB012465}"/>
                  </a:ext>
                </a:extLst>
              </p:cNvPr>
              <p:cNvSpPr txBox="1"/>
              <p:nvPr/>
            </p:nvSpPr>
            <p:spPr>
              <a:xfrm>
                <a:off x="1987161" y="43568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7C8006CE-DD56-7C42-A267-E666EB012465}"/>
                  </a:ext>
                </a:extLst>
              </p:cNvPr>
              <p:cNvSpPr txBox="1">
                <a:spLocks noRot="1" noChangeAspect="1" noMove="1" noResize="1" noEditPoints="1" noAdjustHandles="1" noChangeArrowheads="1" noChangeShapeType="1" noTextEdit="1"/>
              </p:cNvSpPr>
              <p:nvPr/>
            </p:nvSpPr>
            <p:spPr>
              <a:xfrm>
                <a:off x="1987161" y="4356856"/>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85B7B82-38F4-C447-8DF7-16344E8607C9}"/>
                  </a:ext>
                </a:extLst>
              </p:cNvPr>
              <p:cNvSpPr txBox="1"/>
              <p:nvPr/>
            </p:nvSpPr>
            <p:spPr>
              <a:xfrm>
                <a:off x="2196468" y="364252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F85B7B82-38F4-C447-8DF7-16344E8607C9}"/>
                  </a:ext>
                </a:extLst>
              </p:cNvPr>
              <p:cNvSpPr txBox="1">
                <a:spLocks noRot="1" noChangeAspect="1" noMove="1" noResize="1" noEditPoints="1" noAdjustHandles="1" noChangeArrowheads="1" noChangeShapeType="1" noTextEdit="1"/>
              </p:cNvSpPr>
              <p:nvPr/>
            </p:nvSpPr>
            <p:spPr>
              <a:xfrm>
                <a:off x="2196468" y="3642525"/>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A1E4B2F-B0DF-1041-9D5C-C111E0257377}"/>
                  </a:ext>
                </a:extLst>
              </p:cNvPr>
              <p:cNvSpPr txBox="1"/>
              <p:nvPr/>
            </p:nvSpPr>
            <p:spPr>
              <a:xfrm>
                <a:off x="1713924" y="300983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1A1E4B2F-B0DF-1041-9D5C-C111E0257377}"/>
                  </a:ext>
                </a:extLst>
              </p:cNvPr>
              <p:cNvSpPr txBox="1">
                <a:spLocks noRot="1" noChangeAspect="1" noMove="1" noResize="1" noEditPoints="1" noAdjustHandles="1" noChangeArrowheads="1" noChangeShapeType="1" noTextEdit="1"/>
              </p:cNvSpPr>
              <p:nvPr/>
            </p:nvSpPr>
            <p:spPr>
              <a:xfrm>
                <a:off x="1713924" y="3009830"/>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3D2F22-6423-F14A-89AB-F0410B11CF47}"/>
                  </a:ext>
                </a:extLst>
              </p:cNvPr>
              <p:cNvSpPr txBox="1"/>
              <p:nvPr/>
            </p:nvSpPr>
            <p:spPr>
              <a:xfrm>
                <a:off x="3065381" y="3110966"/>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F33D2F22-6423-F14A-89AB-F0410B11CF47}"/>
                  </a:ext>
                </a:extLst>
              </p:cNvPr>
              <p:cNvSpPr txBox="1">
                <a:spLocks noRot="1" noChangeAspect="1" noMove="1" noResize="1" noEditPoints="1" noAdjustHandles="1" noChangeArrowheads="1" noChangeShapeType="1" noTextEdit="1"/>
              </p:cNvSpPr>
              <p:nvPr/>
            </p:nvSpPr>
            <p:spPr>
              <a:xfrm>
                <a:off x="3065381" y="3110966"/>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5C7FFCE-5CB9-A74A-9072-C1C1A3E9E12A}"/>
                  </a:ext>
                </a:extLst>
              </p:cNvPr>
              <p:cNvSpPr txBox="1"/>
              <p:nvPr/>
            </p:nvSpPr>
            <p:spPr>
              <a:xfrm>
                <a:off x="3077970" y="402733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C5C7FFCE-5CB9-A74A-9072-C1C1A3E9E12A}"/>
                  </a:ext>
                </a:extLst>
              </p:cNvPr>
              <p:cNvSpPr txBox="1">
                <a:spLocks noRot="1" noChangeAspect="1" noMove="1" noResize="1" noEditPoints="1" noAdjustHandles="1" noChangeArrowheads="1" noChangeShapeType="1" noTextEdit="1"/>
              </p:cNvSpPr>
              <p:nvPr/>
            </p:nvSpPr>
            <p:spPr>
              <a:xfrm>
                <a:off x="3077970" y="4027338"/>
                <a:ext cx="294247" cy="276999"/>
              </a:xfrm>
              <a:prstGeom prst="rect">
                <a:avLst/>
              </a:prstGeom>
              <a:blipFill>
                <a:blip r:embed="rId14"/>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69BE53-CD9E-BD4B-8995-BABF45929CCB}"/>
                  </a:ext>
                </a:extLst>
              </p:cNvPr>
              <p:cNvSpPr txBox="1"/>
              <p:nvPr/>
            </p:nvSpPr>
            <p:spPr>
              <a:xfrm>
                <a:off x="3871821" y="4525180"/>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1369BE53-CD9E-BD4B-8995-BABF45929CCB}"/>
                  </a:ext>
                </a:extLst>
              </p:cNvPr>
              <p:cNvSpPr txBox="1">
                <a:spLocks noRot="1" noChangeAspect="1" noMove="1" noResize="1" noEditPoints="1" noAdjustHandles="1" noChangeArrowheads="1" noChangeShapeType="1" noTextEdit="1"/>
              </p:cNvSpPr>
              <p:nvPr/>
            </p:nvSpPr>
            <p:spPr>
              <a:xfrm>
                <a:off x="3871821" y="4525180"/>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0DB466-7D16-9548-803D-DBFE069F2C38}"/>
                  </a:ext>
                </a:extLst>
              </p:cNvPr>
              <p:cNvSpPr txBox="1"/>
              <p:nvPr/>
            </p:nvSpPr>
            <p:spPr>
              <a:xfrm>
                <a:off x="2610215" y="475191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D80DB466-7D16-9548-803D-DBFE069F2C38}"/>
                  </a:ext>
                </a:extLst>
              </p:cNvPr>
              <p:cNvSpPr txBox="1">
                <a:spLocks noRot="1" noChangeAspect="1" noMove="1" noResize="1" noEditPoints="1" noAdjustHandles="1" noChangeArrowheads="1" noChangeShapeType="1" noTextEdit="1"/>
              </p:cNvSpPr>
              <p:nvPr/>
            </p:nvSpPr>
            <p:spPr>
              <a:xfrm>
                <a:off x="2610215" y="4751911"/>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89CCDB2-DB9D-CE47-8C2C-C6844C565199}"/>
                  </a:ext>
                </a:extLst>
              </p:cNvPr>
              <p:cNvSpPr txBox="1"/>
              <p:nvPr/>
            </p:nvSpPr>
            <p:spPr>
              <a:xfrm>
                <a:off x="2266202" y="4245217"/>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D89CCDB2-DB9D-CE47-8C2C-C6844C565199}"/>
                  </a:ext>
                </a:extLst>
              </p:cNvPr>
              <p:cNvSpPr txBox="1">
                <a:spLocks noRot="1" noChangeAspect="1" noMove="1" noResize="1" noEditPoints="1" noAdjustHandles="1" noChangeArrowheads="1" noChangeShapeType="1" noTextEdit="1"/>
              </p:cNvSpPr>
              <p:nvPr/>
            </p:nvSpPr>
            <p:spPr>
              <a:xfrm>
                <a:off x="2266202" y="4245217"/>
                <a:ext cx="565732" cy="276999"/>
              </a:xfrm>
              <a:prstGeom prst="rect">
                <a:avLst/>
              </a:prstGeom>
              <a:blipFill>
                <a:blip r:embed="rId17"/>
                <a:stretch>
                  <a:fillRect l="-6522" b="-1304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6485728-ACA8-D64A-9401-60A78C64208D}"/>
              </a:ext>
            </a:extLst>
          </p:cNvPr>
          <p:cNvSpPr txBox="1"/>
          <p:nvPr/>
        </p:nvSpPr>
        <p:spPr>
          <a:xfrm>
            <a:off x="7240438" y="1789004"/>
            <a:ext cx="2620204" cy="523220"/>
          </a:xfrm>
          <a:prstGeom prst="rect">
            <a:avLst/>
          </a:prstGeom>
          <a:noFill/>
        </p:spPr>
        <p:txBody>
          <a:bodyPr wrap="none" rtlCol="0">
            <a:spAutoFit/>
          </a:bodyPr>
          <a:lstStyle/>
          <a:p>
            <a:r>
              <a:rPr lang="en-US" sz="2800" dirty="0">
                <a:solidFill>
                  <a:schemeClr val="accent5">
                    <a:lumMod val="75000"/>
                  </a:schemeClr>
                </a:solidFill>
              </a:rPr>
              <a:t>Message Passing</a:t>
            </a:r>
            <a:endParaRPr lang="en-US" sz="2800" dirty="0">
              <a:solidFill>
                <a:srgbClr val="FF0000"/>
              </a:solidFill>
            </a:endParaRPr>
          </a:p>
        </p:txBody>
      </p:sp>
      <p:pic>
        <p:nvPicPr>
          <p:cNvPr id="43" name="Picture 42">
            <a:extLst>
              <a:ext uri="{FF2B5EF4-FFF2-40B4-BE49-F238E27FC236}">
                <a16:creationId xmlns:a16="http://schemas.microsoft.com/office/drawing/2014/main" id="{3C437D2F-D059-C84A-9E0A-4E57620DF503}"/>
              </a:ext>
            </a:extLst>
          </p:cNvPr>
          <p:cNvPicPr>
            <a:picLocks noChangeAspect="1"/>
          </p:cNvPicPr>
          <p:nvPr/>
        </p:nvPicPr>
        <p:blipFill>
          <a:blip r:embed="rId18"/>
          <a:stretch>
            <a:fillRect/>
          </a:stretch>
        </p:blipFill>
        <p:spPr>
          <a:xfrm>
            <a:off x="5792997" y="2583544"/>
            <a:ext cx="5197056" cy="852571"/>
          </a:xfrm>
          <a:prstGeom prst="rect">
            <a:avLst/>
          </a:prstGeom>
        </p:spPr>
      </p:pic>
      <p:sp>
        <p:nvSpPr>
          <p:cNvPr id="44" name="TextBox 43">
            <a:extLst>
              <a:ext uri="{FF2B5EF4-FFF2-40B4-BE49-F238E27FC236}">
                <a16:creationId xmlns:a16="http://schemas.microsoft.com/office/drawing/2014/main" id="{BD442CE2-443A-EC49-AF07-3FE676793CF3}"/>
              </a:ext>
            </a:extLst>
          </p:cNvPr>
          <p:cNvSpPr txBox="1"/>
          <p:nvPr/>
        </p:nvSpPr>
        <p:spPr>
          <a:xfrm>
            <a:off x="7240438" y="3761909"/>
            <a:ext cx="2716769" cy="523220"/>
          </a:xfrm>
          <a:prstGeom prst="rect">
            <a:avLst/>
          </a:prstGeom>
          <a:noFill/>
        </p:spPr>
        <p:txBody>
          <a:bodyPr wrap="none" rtlCol="0">
            <a:spAutoFit/>
          </a:bodyPr>
          <a:lstStyle/>
          <a:p>
            <a:r>
              <a:rPr lang="en-US" sz="2800" dirty="0">
                <a:solidFill>
                  <a:schemeClr val="accent5">
                    <a:lumMod val="75000"/>
                  </a:schemeClr>
                </a:solidFill>
              </a:rPr>
              <a:t>Feature Updating</a:t>
            </a:r>
            <a:endParaRPr lang="en-US" sz="2800" dirty="0">
              <a:solidFill>
                <a:srgbClr val="FF0000"/>
              </a:solidFill>
            </a:endParaRPr>
          </a:p>
        </p:txBody>
      </p:sp>
      <p:pic>
        <p:nvPicPr>
          <p:cNvPr id="45" name="Picture 44">
            <a:extLst>
              <a:ext uri="{FF2B5EF4-FFF2-40B4-BE49-F238E27FC236}">
                <a16:creationId xmlns:a16="http://schemas.microsoft.com/office/drawing/2014/main" id="{3CCD5730-B452-E44F-B0B6-B41B250046D9}"/>
              </a:ext>
            </a:extLst>
          </p:cNvPr>
          <p:cNvPicPr>
            <a:picLocks noChangeAspect="1"/>
          </p:cNvPicPr>
          <p:nvPr/>
        </p:nvPicPr>
        <p:blipFill>
          <a:blip r:embed="rId19"/>
          <a:stretch>
            <a:fillRect/>
          </a:stretch>
        </p:blipFill>
        <p:spPr>
          <a:xfrm>
            <a:off x="6584106" y="4687143"/>
            <a:ext cx="3932867" cy="628497"/>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759A07-A20F-2947-9BA0-EDB33832D874}"/>
                  </a:ext>
                </a:extLst>
              </p:cNvPr>
              <p:cNvSpPr txBox="1"/>
              <p:nvPr/>
            </p:nvSpPr>
            <p:spPr>
              <a:xfrm>
                <a:off x="2704164" y="5867787"/>
                <a:ext cx="6672211"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𝑀</m:t>
                        </m:r>
                      </m:e>
                      <m:sub>
                        <m:r>
                          <a:rPr lang="en-US" sz="2800" b="0" i="1" smtClean="0">
                            <a:solidFill>
                              <a:schemeClr val="accent1"/>
                            </a:solidFill>
                            <a:latin typeface="Cambria Math" panose="02040503050406030204" pitchFamily="18" charset="0"/>
                          </a:rPr>
                          <m:t>𝑘</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and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𝑈</m:t>
                        </m:r>
                      </m:e>
                      <m:sub>
                        <m:r>
                          <a:rPr lang="en-US" sz="2800" i="1">
                            <a:solidFill>
                              <a:schemeClr val="accent1"/>
                            </a:solidFill>
                            <a:latin typeface="Cambria Math" panose="02040503050406030204" pitchFamily="18" charset="0"/>
                          </a:rPr>
                          <m:t>𝑘</m:t>
                        </m:r>
                      </m:sub>
                    </m:sSub>
                    <m:r>
                      <a:rPr lang="en-US" sz="2800" i="1">
                        <a:solidFill>
                          <a:schemeClr val="accent1"/>
                        </a:solidFill>
                        <a:latin typeface="Cambria Math" panose="02040503050406030204" pitchFamily="18" charset="0"/>
                      </a:rPr>
                      <m:t>()</m:t>
                    </m:r>
                  </m:oMath>
                </a14:m>
                <a:r>
                  <a:rPr lang="en-US" sz="2800" dirty="0">
                    <a:solidFill>
                      <a:schemeClr val="accent1"/>
                    </a:solidFill>
                  </a:rPr>
                  <a:t> are functions to be designed </a:t>
                </a:r>
                <a:endParaRPr lang="en-US" sz="2800" dirty="0">
                  <a:solidFill>
                    <a:srgbClr val="FF0000"/>
                  </a:solidFill>
                </a:endParaRPr>
              </a:p>
            </p:txBody>
          </p:sp>
        </mc:Choice>
        <mc:Fallback xmlns="">
          <p:sp>
            <p:nvSpPr>
              <p:cNvPr id="46" name="TextBox 45">
                <a:extLst>
                  <a:ext uri="{FF2B5EF4-FFF2-40B4-BE49-F238E27FC236}">
                    <a16:creationId xmlns:a16="http://schemas.microsoft.com/office/drawing/2014/main" id="{65759A07-A20F-2947-9BA0-EDB33832D874}"/>
                  </a:ext>
                </a:extLst>
              </p:cNvPr>
              <p:cNvSpPr txBox="1">
                <a:spLocks noRot="1" noChangeAspect="1" noMove="1" noResize="1" noEditPoints="1" noAdjustHandles="1" noChangeArrowheads="1" noChangeShapeType="1" noTextEdit="1"/>
              </p:cNvSpPr>
              <p:nvPr/>
            </p:nvSpPr>
            <p:spPr>
              <a:xfrm>
                <a:off x="2704164" y="5867787"/>
                <a:ext cx="6672211" cy="523220"/>
              </a:xfrm>
              <a:prstGeom prst="rect">
                <a:avLst/>
              </a:prstGeom>
              <a:blipFill>
                <a:blip r:embed="rId20"/>
                <a:stretch>
                  <a:fillRect l="-380" t="-11905" r="-951" b="-30952"/>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0202F892-01CD-D144-8C20-18810FE98FF0}"/>
              </a:ext>
            </a:extLst>
          </p:cNvPr>
          <p:cNvSpPr/>
          <p:nvPr/>
        </p:nvSpPr>
        <p:spPr>
          <a:xfrm>
            <a:off x="313400" y="6389178"/>
            <a:ext cx="4698402" cy="307777"/>
          </a:xfrm>
          <a:prstGeom prst="rect">
            <a:avLst/>
          </a:prstGeom>
        </p:spPr>
        <p:txBody>
          <a:bodyPr wrap="none">
            <a:spAutoFit/>
          </a:bodyPr>
          <a:lstStyle/>
          <a:p>
            <a:r>
              <a:rPr lang="en-US" sz="1400" b="1" dirty="0">
                <a:solidFill>
                  <a:srgbClr val="24292E"/>
                </a:solidFill>
                <a:latin typeface="-apple-system"/>
              </a:rPr>
              <a:t>Neural Message Passing for Quantum Chemistry.</a:t>
            </a:r>
            <a:r>
              <a:rPr lang="en-US" sz="1400" dirty="0">
                <a:solidFill>
                  <a:srgbClr val="24292E"/>
                </a:solidFill>
                <a:latin typeface="-apple-system"/>
              </a:rPr>
              <a:t> ICML 2017. </a:t>
            </a:r>
            <a:endParaRPr lang="en-US" sz="1400" dirty="0"/>
          </a:p>
        </p:txBody>
      </p:sp>
    </p:spTree>
    <p:extLst>
      <p:ext uri="{BB962C8B-B14F-4D97-AF65-F5344CB8AC3E}">
        <p14:creationId xmlns:p14="http://schemas.microsoft.com/office/powerpoint/2010/main" val="184605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11</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1311417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1385-8D46-2749-B51B-11D5057F5DA1}"/>
              </a:ext>
            </a:extLst>
          </p:cNvPr>
          <p:cNvSpPr>
            <a:spLocks noGrp="1"/>
          </p:cNvSpPr>
          <p:nvPr>
            <p:ph type="title"/>
          </p:nvPr>
        </p:nvSpPr>
        <p:spPr/>
        <p:txBody>
          <a:bodyPr/>
          <a:lstStyle/>
          <a:p>
            <a:r>
              <a:rPr lang="en-US" dirty="0"/>
              <a:t>Graph Pooling Operation</a:t>
            </a:r>
          </a:p>
        </p:txBody>
      </p:sp>
      <p:sp>
        <p:nvSpPr>
          <p:cNvPr id="3" name="Slide Number Placeholder 2">
            <a:extLst>
              <a:ext uri="{FF2B5EF4-FFF2-40B4-BE49-F238E27FC236}">
                <a16:creationId xmlns:a16="http://schemas.microsoft.com/office/drawing/2014/main" id="{CFA5250D-BE4F-2742-99E2-226123EBBD9A}"/>
              </a:ext>
            </a:extLst>
          </p:cNvPr>
          <p:cNvSpPr>
            <a:spLocks noGrp="1"/>
          </p:cNvSpPr>
          <p:nvPr>
            <p:ph type="sldNum" sz="quarter" idx="12"/>
          </p:nvPr>
        </p:nvSpPr>
        <p:spPr/>
        <p:txBody>
          <a:bodyPr/>
          <a:lstStyle/>
          <a:p>
            <a:fld id="{4C15419E-54D6-8648-ABFB-BEF58E3E877E}" type="slidenum">
              <a:rPr lang="en-US" smtClean="0"/>
              <a:t>110</a:t>
            </a:fld>
            <a:endParaRPr lang="en-US" dirty="0"/>
          </a:p>
        </p:txBody>
      </p:sp>
      <p:grpSp>
        <p:nvGrpSpPr>
          <p:cNvPr id="4" name="Group 3">
            <a:extLst>
              <a:ext uri="{FF2B5EF4-FFF2-40B4-BE49-F238E27FC236}">
                <a16:creationId xmlns:a16="http://schemas.microsoft.com/office/drawing/2014/main" id="{ACCF377E-599C-5542-9E52-831749F73D30}"/>
              </a:ext>
            </a:extLst>
          </p:cNvPr>
          <p:cNvGrpSpPr/>
          <p:nvPr/>
        </p:nvGrpSpPr>
        <p:grpSpPr>
          <a:xfrm>
            <a:off x="1588780" y="2291479"/>
            <a:ext cx="3079914" cy="2532140"/>
            <a:chOff x="2834964" y="1932007"/>
            <a:chExt cx="3586772" cy="2948851"/>
          </a:xfrm>
        </p:grpSpPr>
        <p:sp>
          <p:nvSpPr>
            <p:cNvPr id="5" name="Parallelogram 4">
              <a:extLst>
                <a:ext uri="{FF2B5EF4-FFF2-40B4-BE49-F238E27FC236}">
                  <a16:creationId xmlns:a16="http://schemas.microsoft.com/office/drawing/2014/main" id="{1300E11E-C638-1B40-BF07-54440DAE2EA9}"/>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92CB3CE-4742-6C4C-AED5-24D57132225B}"/>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E5B5DB-5B56-9341-ACA2-4DE1CF89F13E}"/>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D38F62F-42F7-7347-BD83-08FDF5432914}"/>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7A4B91A-A0D9-8145-BCE9-2BABFD0AF2A3}"/>
                </a:ext>
              </a:extLst>
            </p:cNvPr>
            <p:cNvCxnSpPr>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E12E3E-56C8-7046-ADF6-7F503F467C2D}"/>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0B034-0DC2-4645-9B89-2AA10B6FD6CC}"/>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0E024A-00C8-3C4D-AA72-67B04C3910FD}"/>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A1D1B6-D623-384E-A416-17CF30F38B68}"/>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5B2C74-0D58-5941-861B-1536130EC5D5}"/>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302D86-37B0-8345-85E1-002AD95B8EB9}"/>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0098163-CEC6-BE42-8266-CA6A7C037615}"/>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4D12E09-5D47-7D4F-9F76-4B991AB4FCA0}"/>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32B834C-2C4C-0F43-ACCE-901D47BCA464}"/>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4054F0-4D1F-E94C-A5D6-A61F0EA71B62}"/>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96EC2EE-02BB-6849-ADA5-E6697D78C5F2}"/>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32E902B-6E8C-584D-AAAB-76D4F3CA6932}"/>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328488D-6779-AF4D-93FE-7C5DD18F2072}"/>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C9C4F620-2911-0F45-AD23-095469AC07DE}"/>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B87BCB-5C57-BF43-9CAF-D6E7076255AA}"/>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0188D-D22E-6D41-BC34-B6552BF7C50E}"/>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C52A-83D2-3847-8973-14F42ED2E55D}"/>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D057BF-76AB-EE48-BB00-5CCED23295D1}"/>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39F1AC-B86C-1A43-A1A3-CEC8AE12AF52}"/>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DA30877-3861-694F-AF26-E1191D7F0D7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BD35263-558C-5C40-866B-FD9321BDF392}"/>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88306815-9971-EC40-86D1-448124AD8F21}"/>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81C90D8-0C57-6348-A12B-C6688953AE9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8094286-4019-9E46-B7F1-73A80A5A7BA8}"/>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E8C7754E-8AC7-4743-B6FE-DF0CBCC0B830}"/>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78821A-0D78-7942-BFC3-D79BA62342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09DDFC4-63C2-C74C-BEB1-56BE03D0F3EF}"/>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303956D-DFCB-814F-95EA-B661F75018C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325F43-5371-564F-BD63-503A886C9EE9}"/>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0B23FB8-2C17-2E4F-85E4-B6004C189774}"/>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3127CB9-8FA8-7C4A-90E0-80DBDF997C75}"/>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D16557-F1EE-404B-86AD-D96B46B10546}"/>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4D4988-B336-9A4A-A000-7182A984BC00}"/>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4E62AA-C62E-7C43-90DC-B1DDFED4EE52}"/>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52B101-F303-1748-B20D-0EF899105565}"/>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A75EF8-D4F7-E544-950B-EA473AFD9D2B}"/>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CFC509-7ADB-564E-BE66-850AF0215B3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7793E80-7DAD-4C4C-AD1B-3F95C1B66CAA}"/>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9CF999F8-18BF-F04D-AD74-E9105EDBDAD7}"/>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E1AF0A6-A3BC-0A42-8FD2-D5928929FDF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E63CC8B-51BF-AD44-A3ED-C8F9EFD20D8D}"/>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6269F9-665B-D444-8BB2-03DAC2FDC39A}"/>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724184-7A09-D34D-99BB-76FC17C6D19B}"/>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6C6F1-80BC-C742-99C3-F0FC62B47185}"/>
              </a:ext>
            </a:extLst>
          </p:cNvPr>
          <p:cNvGrpSpPr/>
          <p:nvPr/>
        </p:nvGrpSpPr>
        <p:grpSpPr>
          <a:xfrm>
            <a:off x="8214716" y="2659808"/>
            <a:ext cx="2236122" cy="1435302"/>
            <a:chOff x="2541830" y="4658175"/>
            <a:chExt cx="1461086" cy="937829"/>
          </a:xfrm>
        </p:grpSpPr>
        <p:sp>
          <p:nvSpPr>
            <p:cNvPr id="54" name="Parallelogram 53">
              <a:extLst>
                <a:ext uri="{FF2B5EF4-FFF2-40B4-BE49-F238E27FC236}">
                  <a16:creationId xmlns:a16="http://schemas.microsoft.com/office/drawing/2014/main" id="{B0C787AD-0445-654C-A85E-3A0EAAB8683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9607EF4-F5F6-004E-ADAB-B8E70FC710D1}"/>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773DFA1-1FFC-8748-B14D-B0D8D4C4F9FF}"/>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62CCD8E-3401-5845-A206-D16727BF53CE}"/>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A4EBD71D-E529-0948-B94B-7913FB837A34}"/>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C5D4A81-457C-BA40-841B-398D5FB8C372}"/>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8D716755-0283-D54F-8AA7-D55B66B7635E}"/>
                </a:ext>
              </a:extLst>
            </p:cNvPr>
            <p:cNvCxnSpPr>
              <a:cxnSpLocks/>
              <a:stCxn id="56" idx="7"/>
              <a:endCxn id="55"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6C64D9-C563-C24F-8BD7-DC9AEED8CB5F}"/>
                </a:ext>
              </a:extLst>
            </p:cNvPr>
            <p:cNvCxnSpPr>
              <a:cxnSpLocks/>
              <a:stCxn id="57" idx="7"/>
              <a:endCxn id="55"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76CBBD-C7F0-6C4A-AD86-8C22754D47C3}"/>
                </a:ext>
              </a:extLst>
            </p:cNvPr>
            <p:cNvCxnSpPr>
              <a:cxnSpLocks/>
              <a:stCxn id="58"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EE162FF-0B45-2D41-B6BD-370D2548E439}"/>
                </a:ext>
              </a:extLst>
            </p:cNvPr>
            <p:cNvCxnSpPr>
              <a:cxnSpLocks/>
              <a:stCxn id="57" idx="2"/>
              <a:endCxn id="56"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EA0501-ADA2-6348-BBD2-7FA88603FBAF}"/>
                </a:ext>
              </a:extLst>
            </p:cNvPr>
            <p:cNvCxnSpPr>
              <a:cxnSpLocks/>
              <a:stCxn id="58" idx="6"/>
              <a:endCxn id="59"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965DA3A9-DC0D-E342-9B7A-89964D323644}"/>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6" name="TextBox 65">
            <a:extLst>
              <a:ext uri="{FF2B5EF4-FFF2-40B4-BE49-F238E27FC236}">
                <a16:creationId xmlns:a16="http://schemas.microsoft.com/office/drawing/2014/main" id="{DB414EFD-EFD2-0549-B643-F2A3D639F541}"/>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7" name="Right Arrow 66">
            <a:extLst>
              <a:ext uri="{FF2B5EF4-FFF2-40B4-BE49-F238E27FC236}">
                <a16:creationId xmlns:a16="http://schemas.microsoft.com/office/drawing/2014/main" id="{7D0401AA-30C4-404F-80A5-1B53FA42B36B}"/>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600B0DD7-4926-E044-B6CD-C6C31251DECF}"/>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763C6B25-DFC7-464F-9D28-36E8759A1AF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2" name="Picture 71">
            <a:extLst>
              <a:ext uri="{FF2B5EF4-FFF2-40B4-BE49-F238E27FC236}">
                <a16:creationId xmlns:a16="http://schemas.microsoft.com/office/drawing/2014/main" id="{9AF29B6A-45AE-944C-A6A5-C4AEC12160D1}"/>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3788453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111</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A3BF94-00FC-894E-B83E-5120F8932FB2}"/>
              </a:ext>
            </a:extLst>
          </p:cNvPr>
          <p:cNvSpPr/>
          <p:nvPr/>
        </p:nvSpPr>
        <p:spPr>
          <a:xfrm>
            <a:off x="8189860" y="6202461"/>
            <a:ext cx="2141548" cy="307777"/>
          </a:xfrm>
          <a:prstGeom prst="rect">
            <a:avLst/>
          </a:prstGeom>
        </p:spPr>
        <p:txBody>
          <a:bodyPr wrap="none">
            <a:spAutoFit/>
          </a:bodyPr>
          <a:lstStyle/>
          <a:p>
            <a:r>
              <a:rPr lang="en-US" sz="1400" b="1" dirty="0">
                <a:solidFill>
                  <a:srgbClr val="24292E"/>
                </a:solidFill>
                <a:latin typeface="-apple-system"/>
              </a:rPr>
              <a:t>Graph U-Nets.</a:t>
            </a:r>
            <a:r>
              <a:rPr lang="en-US" sz="1400" dirty="0">
                <a:solidFill>
                  <a:srgbClr val="24292E"/>
                </a:solidFill>
                <a:latin typeface="-apple-system"/>
              </a:rPr>
              <a:t> ICML 2019. </a:t>
            </a:r>
            <a:endParaRPr lang="en-US" sz="1400" dirty="0"/>
          </a:p>
        </p:txBody>
      </p:sp>
    </p:spTree>
    <p:extLst>
      <p:ext uri="{BB962C8B-B14F-4D97-AF65-F5344CB8AC3E}">
        <p14:creationId xmlns:p14="http://schemas.microsoft.com/office/powerpoint/2010/main" val="5965795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112</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Tree>
    <p:extLst>
      <p:ext uri="{BB962C8B-B14F-4D97-AF65-F5344CB8AC3E}">
        <p14:creationId xmlns:p14="http://schemas.microsoft.com/office/powerpoint/2010/main" val="1177422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113</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p:spTree>
    <p:extLst>
      <p:ext uri="{BB962C8B-B14F-4D97-AF65-F5344CB8AC3E}">
        <p14:creationId xmlns:p14="http://schemas.microsoft.com/office/powerpoint/2010/main" val="2053315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114</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p:spTree>
    <p:extLst>
      <p:ext uri="{BB962C8B-B14F-4D97-AF65-F5344CB8AC3E}">
        <p14:creationId xmlns:p14="http://schemas.microsoft.com/office/powerpoint/2010/main" val="3655460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0CAF-F16E-2447-84EA-32AAB8D80B30}"/>
              </a:ext>
            </a:extLst>
          </p:cNvPr>
          <p:cNvSpPr>
            <a:spLocks noGrp="1"/>
          </p:cNvSpPr>
          <p:nvPr>
            <p:ph type="title"/>
          </p:nvPr>
        </p:nvSpPr>
        <p:spPr/>
        <p:txBody>
          <a:bodyPr/>
          <a:lstStyle/>
          <a:p>
            <a:r>
              <a:rPr lang="en-US" dirty="0" err="1"/>
              <a:t>gPool</a:t>
            </a:r>
            <a:endParaRPr lang="en-US" dirty="0"/>
          </a:p>
        </p:txBody>
      </p:sp>
      <p:sp>
        <p:nvSpPr>
          <p:cNvPr id="3" name="Slide Number Placeholder 2">
            <a:extLst>
              <a:ext uri="{FF2B5EF4-FFF2-40B4-BE49-F238E27FC236}">
                <a16:creationId xmlns:a16="http://schemas.microsoft.com/office/drawing/2014/main" id="{5CB038BB-3692-F34B-B695-2F261495D136}"/>
              </a:ext>
            </a:extLst>
          </p:cNvPr>
          <p:cNvSpPr>
            <a:spLocks noGrp="1"/>
          </p:cNvSpPr>
          <p:nvPr>
            <p:ph type="sldNum" sz="quarter" idx="12"/>
          </p:nvPr>
        </p:nvSpPr>
        <p:spPr/>
        <p:txBody>
          <a:bodyPr/>
          <a:lstStyle/>
          <a:p>
            <a:fld id="{4C15419E-54D6-8648-ABFB-BEF58E3E877E}" type="slidenum">
              <a:rPr lang="en-US" smtClean="0"/>
              <a:t>115</a:t>
            </a:fld>
            <a:endParaRPr lang="en-US" dirty="0"/>
          </a:p>
        </p:txBody>
      </p:sp>
      <p:sp>
        <p:nvSpPr>
          <p:cNvPr id="4" name="TextBox 3">
            <a:extLst>
              <a:ext uri="{FF2B5EF4-FFF2-40B4-BE49-F238E27FC236}">
                <a16:creationId xmlns:a16="http://schemas.microsoft.com/office/drawing/2014/main" id="{1B14ACEF-6C76-AD4C-BC94-9A3764D28361}"/>
              </a:ext>
            </a:extLst>
          </p:cNvPr>
          <p:cNvSpPr txBox="1"/>
          <p:nvPr/>
        </p:nvSpPr>
        <p:spPr>
          <a:xfrm>
            <a:off x="838200" y="1588168"/>
            <a:ext cx="800379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selecting the most importance nodes</a:t>
            </a:r>
            <a:endParaRPr lang="en-US" sz="2800" dirty="0">
              <a:solidFill>
                <a:schemeClr val="accent1"/>
              </a:solidFill>
            </a:endParaRPr>
          </a:p>
        </p:txBody>
      </p:sp>
      <p:sp>
        <p:nvSpPr>
          <p:cNvPr id="6" name="Oval 5">
            <a:extLst>
              <a:ext uri="{FF2B5EF4-FFF2-40B4-BE49-F238E27FC236}">
                <a16:creationId xmlns:a16="http://schemas.microsoft.com/office/drawing/2014/main" id="{20A70B2F-2926-D74C-9671-F18624378B9E}"/>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98D86C-DD30-044E-932F-CFC0464DEB97}"/>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FD0D93-E92B-7347-9C16-969599AB3DB7}"/>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203972-FB80-4D40-A508-79C7A907B145}"/>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969766E-13C8-F842-9893-02855ED78287}"/>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AA39C3C-D5E3-504E-BCEE-CFF7D58453D0}"/>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B645731-64C8-6C41-AB64-AF95D55E1B9E}"/>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0AE15E0-A568-974C-81E3-734882B86DB5}"/>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5334D05-E5DB-AC4E-9BB8-70E99C402F16}"/>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C3FE1-0D40-ED46-89A0-D9EA616295B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B4CFA7D1-B123-9043-9A3B-A72CA795AA4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5E0BD5F6-AB0E-CA4A-BD1B-BE56F2CE7BB2}"/>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DE95B1C-B628-274E-9425-6D276BA1C0CA}"/>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BA7FC6-FA65-C745-A80A-E42709B63370}"/>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2CD752FF-01EC-514D-BD8D-0143F49AF63E}"/>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C1A975-6D17-F64E-A639-24C53D94A9EE}"/>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21C1A975-6D17-F64E-A639-24C53D94A9EE}"/>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1BFC24-3472-F043-92F0-01417711222E}"/>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051BFC24-3472-F043-92F0-01417711222E}"/>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B1F36EB-D564-3F4E-AD0F-869266EAECF1}"/>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EB1F36EB-D564-3F4E-AD0F-869266EAECF1}"/>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AC9985-EAD7-A04F-9334-7DD738213674}"/>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E9AC9985-EAD7-A04F-9334-7DD738213674}"/>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A58AAE-C96F-214C-BFFC-2FB4447FEFDE}"/>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3CA58AAE-C96F-214C-BFFC-2FB4447FEFDE}"/>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580F4-A9E1-5545-BAA7-BA4FCBFF9520}"/>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E67580F4-A9E1-5545-BAA7-BA4FCBFF9520}"/>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07B3A38-5ADF-1144-A980-798C56608669}"/>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807B3A38-5ADF-1144-A980-798C56608669}"/>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D109D39-B783-4F4B-B849-2643D95CB97F}"/>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4D109D39-B783-4F4B-B849-2643D95CB97F}"/>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A8774E-46A3-9C47-B678-B8613872A700}"/>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9DA8774E-46A3-9C47-B678-B8613872A700}"/>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4ECD33-9955-324D-BBFB-F0171EDE0FD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AD4ECD33-9955-324D-BBFB-F0171EDE0FD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557C76-AFF6-5E44-BE27-27AB8942030E}"/>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68557C76-AFF6-5E44-BE27-27AB8942030E}"/>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CAE90-1FAD-DA4F-8268-9A1B8D71D35F}"/>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BAACAE90-1FAD-DA4F-8268-9A1B8D71D35F}"/>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9C8DC5F-D59A-7145-9DA1-325047AB8288}"/>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79C8DC5F-D59A-7145-9DA1-325047AB8288}"/>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40545F-FA56-344F-81EF-7C34D2E4AE8E}"/>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C240545F-FA56-344F-81EF-7C34D2E4AE8E}"/>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20A214D-0899-7640-A824-19267CB7826A}"/>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320A214D-0899-7640-A824-19267CB7826A}"/>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6CDBCE0-7A89-4B41-B000-56CDC5311832}"/>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26CDBCE0-7A89-4B41-B000-56CDC5311832}"/>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67BB6B77-68C4-F64E-B544-E8E5A84EBF26}"/>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E2178C8D-8619-374F-9AEB-71165E18B529}"/>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35E7A689-AC70-8048-9C1F-6EC5CCE59F1D}"/>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C236396-202A-A245-A329-0C47225F8C3F}"/>
              </a:ext>
            </a:extLst>
          </p:cNvPr>
          <p:cNvSpPr txBox="1"/>
          <p:nvPr/>
        </p:nvSpPr>
        <p:spPr>
          <a:xfrm>
            <a:off x="7954970" y="2088091"/>
            <a:ext cx="2371034" cy="400110"/>
          </a:xfrm>
          <a:prstGeom prst="rect">
            <a:avLst/>
          </a:prstGeom>
          <a:noFill/>
        </p:spPr>
        <p:txBody>
          <a:bodyPr wrap="none" rtlCol="0">
            <a:spAutoFit/>
          </a:bodyPr>
          <a:lstStyle/>
          <a:p>
            <a:r>
              <a:rPr lang="en-US" sz="2000" dirty="0">
                <a:solidFill>
                  <a:schemeClr val="accent5">
                    <a:lumMod val="75000"/>
                  </a:schemeClr>
                </a:solidFill>
              </a:rPr>
              <a:t>Importance Measure</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C593B32-583B-6540-B9EC-F749139AA80D}"/>
                  </a:ext>
                </a:extLst>
              </p:cNvPr>
              <p:cNvSpPr txBox="1"/>
              <p:nvPr/>
            </p:nvSpPr>
            <p:spPr>
              <a:xfrm>
                <a:off x="8034629" y="2677675"/>
                <a:ext cx="7812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m:oMathPara>
                </a14:m>
                <a:endParaRPr lang="en-US" dirty="0"/>
              </a:p>
            </p:txBody>
          </p:sp>
        </mc:Choice>
        <mc:Fallback xmlns="">
          <p:sp>
            <p:nvSpPr>
              <p:cNvPr id="42" name="TextBox 41">
                <a:extLst>
                  <a:ext uri="{FF2B5EF4-FFF2-40B4-BE49-F238E27FC236}">
                    <a16:creationId xmlns:a16="http://schemas.microsoft.com/office/drawing/2014/main" id="{3C593B32-583B-6540-B9EC-F749139AA80D}"/>
                  </a:ext>
                </a:extLst>
              </p:cNvPr>
              <p:cNvSpPr txBox="1">
                <a:spLocks noRot="1" noChangeAspect="1" noMove="1" noResize="1" noEditPoints="1" noAdjustHandles="1" noChangeArrowheads="1" noChangeShapeType="1" noTextEdit="1"/>
              </p:cNvSpPr>
              <p:nvPr/>
            </p:nvSpPr>
            <p:spPr>
              <a:xfrm>
                <a:off x="8034629" y="2677675"/>
                <a:ext cx="781240" cy="276999"/>
              </a:xfrm>
              <a:prstGeom prst="rect">
                <a:avLst/>
              </a:prstGeom>
              <a:blipFill>
                <a:blip r:embed="rId20"/>
                <a:stretch>
                  <a:fillRect l="-3226" r="-1613"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F84B572-A802-4A42-9EB3-B3914A12C1CF}"/>
                  </a:ext>
                </a:extLst>
              </p:cNvPr>
              <p:cNvSpPr txBox="1"/>
              <p:nvPr/>
            </p:nvSpPr>
            <p:spPr>
              <a:xfrm>
                <a:off x="9109998" y="2482116"/>
                <a:ext cx="988989" cy="611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𝑝</m:t>
                          </m:r>
                        </m:num>
                        <m:den>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43" name="TextBox 42">
                <a:extLst>
                  <a:ext uri="{FF2B5EF4-FFF2-40B4-BE49-F238E27FC236}">
                    <a16:creationId xmlns:a16="http://schemas.microsoft.com/office/drawing/2014/main" id="{8F84B572-A802-4A42-9EB3-B3914A12C1CF}"/>
                  </a:ext>
                </a:extLst>
              </p:cNvPr>
              <p:cNvSpPr txBox="1">
                <a:spLocks noRot="1" noChangeAspect="1" noMove="1" noResize="1" noEditPoints="1" noAdjustHandles="1" noChangeArrowheads="1" noChangeShapeType="1" noTextEdit="1"/>
              </p:cNvSpPr>
              <p:nvPr/>
            </p:nvSpPr>
            <p:spPr>
              <a:xfrm>
                <a:off x="9109998" y="2482116"/>
                <a:ext cx="988989" cy="611834"/>
              </a:xfrm>
              <a:prstGeom prst="rect">
                <a:avLst/>
              </a:prstGeom>
              <a:blipFill>
                <a:blip r:embed="rId21"/>
                <a:stretch>
                  <a:fillRect l="-3797" r="-7595" b="-16000"/>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6DBB89A8-3A7D-A74F-85F0-1212E718EB4A}"/>
              </a:ext>
            </a:extLst>
          </p:cNvPr>
          <p:cNvSpPr/>
          <p:nvPr/>
        </p:nvSpPr>
        <p:spPr>
          <a:xfrm>
            <a:off x="2092869" y="3263343"/>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B96EB12-2231-4A43-8586-02E5144993ED}"/>
              </a:ext>
            </a:extLst>
          </p:cNvPr>
          <p:cNvSpPr/>
          <p:nvPr/>
        </p:nvSpPr>
        <p:spPr>
          <a:xfrm>
            <a:off x="1891938" y="4004871"/>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93C760-64DC-B14D-B58E-93C4E482DF63}"/>
              </a:ext>
            </a:extLst>
          </p:cNvPr>
          <p:cNvSpPr/>
          <p:nvPr/>
        </p:nvSpPr>
        <p:spPr>
          <a:xfrm>
            <a:off x="2977557" y="3667234"/>
            <a:ext cx="443776" cy="44377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31C11EE-9D9F-124A-8724-C1A08D37BA3E}"/>
                  </a:ext>
                </a:extLst>
              </p:cNvPr>
              <p:cNvSpPr txBox="1"/>
              <p:nvPr/>
            </p:nvSpPr>
            <p:spPr>
              <a:xfrm>
                <a:off x="7675514" y="3213668"/>
                <a:ext cx="2660537" cy="423770"/>
              </a:xfrm>
              <a:prstGeom prst="rect">
                <a:avLst/>
              </a:prstGeom>
              <a:noFill/>
            </p:spPr>
            <p:txBody>
              <a:bodyPr wrap="none" rtlCol="0">
                <a:spAutoFit/>
              </a:bodyPr>
              <a:lstStyle/>
              <a:p>
                <a:r>
                  <a:rPr lang="en-US" sz="2000" dirty="0">
                    <a:solidFill>
                      <a:schemeClr val="accent5">
                        <a:lumMod val="75000"/>
                      </a:schemeClr>
                    </a:solidFill>
                  </a:rPr>
                  <a:t>Select top the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𝑛</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rgbClr val="FF0000"/>
                    </a:solidFill>
                  </a:rPr>
                  <a:t> </a:t>
                </a:r>
                <a:r>
                  <a:rPr lang="en-US" sz="2000" dirty="0">
                    <a:solidFill>
                      <a:schemeClr val="accent1"/>
                    </a:solidFill>
                  </a:rPr>
                  <a:t>nodes</a:t>
                </a:r>
              </a:p>
            </p:txBody>
          </p:sp>
        </mc:Choice>
        <mc:Fallback xmlns="">
          <p:sp>
            <p:nvSpPr>
              <p:cNvPr id="47" name="TextBox 46">
                <a:extLst>
                  <a:ext uri="{FF2B5EF4-FFF2-40B4-BE49-F238E27FC236}">
                    <a16:creationId xmlns:a16="http://schemas.microsoft.com/office/drawing/2014/main" id="{431C11EE-9D9F-124A-8724-C1A08D37BA3E}"/>
                  </a:ext>
                </a:extLst>
              </p:cNvPr>
              <p:cNvSpPr txBox="1">
                <a:spLocks noRot="1" noChangeAspect="1" noMove="1" noResize="1" noEditPoints="1" noAdjustHandles="1" noChangeArrowheads="1" noChangeShapeType="1" noTextEdit="1"/>
              </p:cNvSpPr>
              <p:nvPr/>
            </p:nvSpPr>
            <p:spPr>
              <a:xfrm>
                <a:off x="7675514" y="3213668"/>
                <a:ext cx="2660537" cy="423770"/>
              </a:xfrm>
              <a:prstGeom prst="rect">
                <a:avLst/>
              </a:prstGeom>
              <a:blipFill>
                <a:blip r:embed="rId22"/>
                <a:stretch>
                  <a:fillRect l="-1896" t="-5882" r="-9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A97F66B-9DE0-B849-A669-3D6CF97C76FC}"/>
                  </a:ext>
                </a:extLst>
              </p:cNvPr>
              <p:cNvSpPr txBox="1"/>
              <p:nvPr/>
            </p:nvSpPr>
            <p:spPr>
              <a:xfrm>
                <a:off x="8184357" y="3668797"/>
                <a:ext cx="1869551"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𝑟𝑎𝑛𝑘</m:t>
                      </m:r>
                      <m:r>
                        <a:rPr lang="en-US" b="0" i="1" smtClean="0">
                          <a:latin typeface="Cambria Math" panose="02040503050406030204" pitchFamily="18" charset="0"/>
                        </a:rPr>
                        <m:t>(</m:t>
                      </m:r>
                      <m:r>
                        <a:rPr lang="en-US" b="1" i="1" smtClean="0">
                          <a:latin typeface="Cambria Math" panose="02040503050406030204" pitchFamily="18" charset="0"/>
                        </a:rPr>
                        <m:t>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8" name="TextBox 47">
                <a:extLst>
                  <a:ext uri="{FF2B5EF4-FFF2-40B4-BE49-F238E27FC236}">
                    <a16:creationId xmlns:a16="http://schemas.microsoft.com/office/drawing/2014/main" id="{5A97F66B-9DE0-B849-A669-3D6CF97C76FC}"/>
                  </a:ext>
                </a:extLst>
              </p:cNvPr>
              <p:cNvSpPr txBox="1">
                <a:spLocks noRot="1" noChangeAspect="1" noMove="1" noResize="1" noEditPoints="1" noAdjustHandles="1" noChangeArrowheads="1" noChangeShapeType="1" noTextEdit="1"/>
              </p:cNvSpPr>
              <p:nvPr/>
            </p:nvSpPr>
            <p:spPr>
              <a:xfrm>
                <a:off x="8184357" y="3668797"/>
                <a:ext cx="1869551" cy="298415"/>
              </a:xfrm>
              <a:prstGeom prst="rect">
                <a:avLst/>
              </a:prstGeom>
              <a:blipFill>
                <a:blip r:embed="rId23"/>
                <a:stretch>
                  <a:fillRect l="-2013" r="-335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57C0F6-9F8F-6F40-B1E4-5C7AAD51ACE4}"/>
                  </a:ext>
                </a:extLst>
              </p:cNvPr>
              <p:cNvSpPr txBox="1"/>
              <p:nvPr/>
            </p:nvSpPr>
            <p:spPr>
              <a:xfrm>
                <a:off x="7088203" y="4017635"/>
                <a:ext cx="4083490"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r>
                  <a:rPr lang="en-US" sz="2000" dirty="0">
                    <a:solidFill>
                      <a:schemeClr val="accent1"/>
                    </a:solidFill>
                  </a:rPr>
                  <a:t> and intermediate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𝐻</m:t>
                        </m:r>
                      </m:e>
                      <m:sub>
                        <m:r>
                          <a:rPr lang="en-US" sz="2000" b="0" i="1" smtClean="0">
                            <a:solidFill>
                              <a:schemeClr val="accent1"/>
                            </a:solidFill>
                            <a:latin typeface="Cambria Math" panose="02040503050406030204" pitchFamily="18" charset="0"/>
                          </a:rPr>
                          <m:t>𝑖𝑛𝑡𝑒𝑟</m:t>
                        </m:r>
                      </m:sub>
                    </m:sSub>
                  </m:oMath>
                </a14:m>
                <a:endParaRPr lang="en-US" sz="2000" dirty="0">
                  <a:solidFill>
                    <a:schemeClr val="accent1"/>
                  </a:solidFill>
                </a:endParaRPr>
              </a:p>
            </p:txBody>
          </p:sp>
        </mc:Choice>
        <mc:Fallback xmlns="">
          <p:sp>
            <p:nvSpPr>
              <p:cNvPr id="49" name="TextBox 48">
                <a:extLst>
                  <a:ext uri="{FF2B5EF4-FFF2-40B4-BE49-F238E27FC236}">
                    <a16:creationId xmlns:a16="http://schemas.microsoft.com/office/drawing/2014/main" id="{9657C0F6-9F8F-6F40-B1E4-5C7AAD51ACE4}"/>
                  </a:ext>
                </a:extLst>
              </p:cNvPr>
              <p:cNvSpPr txBox="1">
                <a:spLocks noRot="1" noChangeAspect="1" noMove="1" noResize="1" noEditPoints="1" noAdjustHandles="1" noChangeArrowheads="1" noChangeShapeType="1" noTextEdit="1"/>
              </p:cNvSpPr>
              <p:nvPr/>
            </p:nvSpPr>
            <p:spPr>
              <a:xfrm>
                <a:off x="7088203" y="4017635"/>
                <a:ext cx="4083490" cy="423770"/>
              </a:xfrm>
              <a:prstGeom prst="rect">
                <a:avLst/>
              </a:prstGeom>
              <a:blipFill>
                <a:blip r:embed="rId24"/>
                <a:stretch>
                  <a:fillRect l="-1548"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FD57D59-E0DC-C540-B5AC-EE3C5B8693D2}"/>
                  </a:ext>
                </a:extLst>
              </p:cNvPr>
              <p:cNvSpPr txBox="1"/>
              <p:nvPr/>
            </p:nvSpPr>
            <p:spPr>
              <a:xfrm>
                <a:off x="8239564" y="4543772"/>
                <a:ext cx="1698157"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BFD57D59-E0DC-C540-B5AC-EE3C5B8693D2}"/>
                  </a:ext>
                </a:extLst>
              </p:cNvPr>
              <p:cNvSpPr txBox="1">
                <a:spLocks noRot="1" noChangeAspect="1" noMove="1" noResize="1" noEditPoints="1" noAdjustHandles="1" noChangeArrowheads="1" noChangeShapeType="1" noTextEdit="1"/>
              </p:cNvSpPr>
              <p:nvPr/>
            </p:nvSpPr>
            <p:spPr>
              <a:xfrm>
                <a:off x="8239564" y="4543772"/>
                <a:ext cx="1698157" cy="298415"/>
              </a:xfrm>
              <a:prstGeom prst="rect">
                <a:avLst/>
              </a:prstGeom>
              <a:blipFill>
                <a:blip r:embed="rId25"/>
                <a:stretch>
                  <a:fillRect l="-2239" r="-44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0F42AA-DF72-F945-A456-E4853F530930}"/>
                  </a:ext>
                </a:extLst>
              </p:cNvPr>
              <p:cNvSpPr txBox="1"/>
              <p:nvPr/>
            </p:nvSpPr>
            <p:spPr>
              <a:xfrm>
                <a:off x="8180221" y="5044912"/>
                <a:ext cx="1816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𝑖𝑑𝑥</m:t>
                      </m:r>
                      <m:r>
                        <a:rPr lang="en-US" b="0" i="1"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F80F42AA-DF72-F945-A456-E4853F530930}"/>
                  </a:ext>
                </a:extLst>
              </p:cNvPr>
              <p:cNvSpPr txBox="1">
                <a:spLocks noRot="1" noChangeAspect="1" noMove="1" noResize="1" noEditPoints="1" noAdjustHandles="1" noChangeArrowheads="1" noChangeShapeType="1" noTextEdit="1"/>
              </p:cNvSpPr>
              <p:nvPr/>
            </p:nvSpPr>
            <p:spPr>
              <a:xfrm>
                <a:off x="8180221" y="5044912"/>
                <a:ext cx="1816844" cy="276999"/>
              </a:xfrm>
              <a:prstGeom prst="rect">
                <a:avLst/>
              </a:prstGeom>
              <a:blipFill>
                <a:blip r:embed="rId26"/>
                <a:stretch>
                  <a:fillRect l="-2083" r="-347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03FCB78-E02A-EE47-81EC-9C0B61F3940A}"/>
                  </a:ext>
                </a:extLst>
              </p:cNvPr>
              <p:cNvSpPr txBox="1"/>
              <p:nvPr/>
            </p:nvSpPr>
            <p:spPr>
              <a:xfrm>
                <a:off x="8226655" y="5402021"/>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i="1">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i="1">
                            <a:solidFill>
                              <a:schemeClr val="accent5">
                                <a:lumMod val="75000"/>
                              </a:schemeClr>
                            </a:solidFill>
                            <a:latin typeface="Cambria Math" panose="02040503050406030204" pitchFamily="18" charset="0"/>
                          </a:rPr>
                          <m:t>𝑝</m:t>
                        </m:r>
                      </m:sub>
                    </m:sSub>
                  </m:oMath>
                </a14:m>
                <a:endParaRPr lang="en-US" sz="2000" dirty="0">
                  <a:solidFill>
                    <a:schemeClr val="accent1"/>
                  </a:solidFill>
                </a:endParaRPr>
              </a:p>
            </p:txBody>
          </p:sp>
        </mc:Choice>
        <mc:Fallback xmlns="">
          <p:sp>
            <p:nvSpPr>
              <p:cNvPr id="52" name="TextBox 51">
                <a:extLst>
                  <a:ext uri="{FF2B5EF4-FFF2-40B4-BE49-F238E27FC236}">
                    <a16:creationId xmlns:a16="http://schemas.microsoft.com/office/drawing/2014/main" id="{603FCB78-E02A-EE47-81EC-9C0B61F3940A}"/>
                  </a:ext>
                </a:extLst>
              </p:cNvPr>
              <p:cNvSpPr txBox="1">
                <a:spLocks noRot="1" noChangeAspect="1" noMove="1" noResize="1" noEditPoints="1" noAdjustHandles="1" noChangeArrowheads="1" noChangeShapeType="1" noTextEdit="1"/>
              </p:cNvSpPr>
              <p:nvPr/>
            </p:nvSpPr>
            <p:spPr>
              <a:xfrm>
                <a:off x="8226655" y="5402021"/>
                <a:ext cx="1515543" cy="423770"/>
              </a:xfrm>
              <a:prstGeom prst="rect">
                <a:avLst/>
              </a:prstGeom>
              <a:blipFill>
                <a:blip r:embed="rId27"/>
                <a:stretch>
                  <a:fillRect l="-5042" t="-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A2B0BEC-623C-D143-BA98-2BA4DCEFC9A5}"/>
                  </a:ext>
                </a:extLst>
              </p:cNvPr>
              <p:cNvSpPr txBox="1"/>
              <p:nvPr/>
            </p:nvSpPr>
            <p:spPr>
              <a:xfrm>
                <a:off x="8163341" y="6149333"/>
                <a:ext cx="1696170"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𝑖𝑛𝑡𝑒𝑟</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xmlns="">
          <p:sp>
            <p:nvSpPr>
              <p:cNvPr id="53" name="TextBox 52">
                <a:extLst>
                  <a:ext uri="{FF2B5EF4-FFF2-40B4-BE49-F238E27FC236}">
                    <a16:creationId xmlns:a16="http://schemas.microsoft.com/office/drawing/2014/main" id="{0A2B0BEC-623C-D143-BA98-2BA4DCEFC9A5}"/>
                  </a:ext>
                </a:extLst>
              </p:cNvPr>
              <p:cNvSpPr txBox="1">
                <a:spLocks noRot="1" noChangeAspect="1" noMove="1" noResize="1" noEditPoints="1" noAdjustHandles="1" noChangeArrowheads="1" noChangeShapeType="1" noTextEdit="1"/>
              </p:cNvSpPr>
              <p:nvPr/>
            </p:nvSpPr>
            <p:spPr>
              <a:xfrm>
                <a:off x="8163341" y="6149333"/>
                <a:ext cx="1696170" cy="298415"/>
              </a:xfrm>
              <a:prstGeom prst="rect">
                <a:avLst/>
              </a:prstGeom>
              <a:blipFill>
                <a:blip r:embed="rId28"/>
                <a:stretch>
                  <a:fillRect l="-2239" r="-223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8CE09E1-B419-9F4C-8823-6FAA888A1EF1}"/>
                  </a:ext>
                </a:extLst>
              </p:cNvPr>
              <p:cNvSpPr txBox="1"/>
              <p:nvPr/>
            </p:nvSpPr>
            <p:spPr>
              <a:xfrm>
                <a:off x="8013274" y="5809723"/>
                <a:ext cx="2177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𝑖𝑑𝑥</m:t>
                          </m:r>
                        </m:e>
                      </m:d>
                      <m:r>
                        <a:rPr lang="en-US" b="0" i="1" smtClean="0">
                          <a:latin typeface="Cambria Math" panose="02040503050406030204" pitchFamily="18" charset="0"/>
                        </a:rPr>
                        <m:t>)</m:t>
                      </m:r>
                    </m:oMath>
                  </m:oMathPara>
                </a14:m>
                <a:endParaRPr lang="en-US" dirty="0"/>
              </a:p>
            </p:txBody>
          </p:sp>
        </mc:Choice>
        <mc:Fallback xmlns="">
          <p:sp>
            <p:nvSpPr>
              <p:cNvPr id="54" name="TextBox 53">
                <a:extLst>
                  <a:ext uri="{FF2B5EF4-FFF2-40B4-BE49-F238E27FC236}">
                    <a16:creationId xmlns:a16="http://schemas.microsoft.com/office/drawing/2014/main" id="{98CE09E1-B419-9F4C-8823-6FAA888A1EF1}"/>
                  </a:ext>
                </a:extLst>
              </p:cNvPr>
              <p:cNvSpPr txBox="1">
                <a:spLocks noRot="1" noChangeAspect="1" noMove="1" noResize="1" noEditPoints="1" noAdjustHandles="1" noChangeArrowheads="1" noChangeShapeType="1" noTextEdit="1"/>
              </p:cNvSpPr>
              <p:nvPr/>
            </p:nvSpPr>
            <p:spPr>
              <a:xfrm>
                <a:off x="8013274" y="5809723"/>
                <a:ext cx="2177969" cy="276999"/>
              </a:xfrm>
              <a:prstGeom prst="rect">
                <a:avLst/>
              </a:prstGeom>
              <a:blipFill>
                <a:blip r:embed="rId29"/>
                <a:stretch>
                  <a:fillRect l="-1744" r="-2907" b="-34783"/>
                </a:stretch>
              </a:blipFill>
            </p:spPr>
            <p:txBody>
              <a:bodyPr/>
              <a:lstStyle/>
              <a:p>
                <a:r>
                  <a:rPr lang="en-US">
                    <a:noFill/>
                  </a:rPr>
                  <a:t> </a:t>
                </a:r>
              </a:p>
            </p:txBody>
          </p:sp>
        </mc:Fallback>
      </mc:AlternateContent>
    </p:spTree>
    <p:extLst>
      <p:ext uri="{BB962C8B-B14F-4D97-AF65-F5344CB8AC3E}">
        <p14:creationId xmlns:p14="http://schemas.microsoft.com/office/powerpoint/2010/main" val="18531104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116</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1F3963-A89F-4A4C-B467-DF6F9D7F3B12}"/>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CD1F3963-A89F-4A4C-B467-DF6F9D7F3B12}"/>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C3D5A6-9941-9048-908E-D02E2D036C8B}"/>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88C3D5A6-9941-9048-908E-D02E2D036C8B}"/>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C5A897-7C7B-294A-9A83-68B78431800F}"/>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3" name="TextBox 22">
                <a:extLst>
                  <a:ext uri="{FF2B5EF4-FFF2-40B4-BE49-F238E27FC236}">
                    <a16:creationId xmlns:a16="http://schemas.microsoft.com/office/drawing/2014/main" id="{08C5A897-7C7B-294A-9A83-68B78431800F}"/>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6F1CFD-5274-7845-8371-EBFEC3442ACB}"/>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4" name="TextBox 23">
                <a:extLst>
                  <a:ext uri="{FF2B5EF4-FFF2-40B4-BE49-F238E27FC236}">
                    <a16:creationId xmlns:a16="http://schemas.microsoft.com/office/drawing/2014/main" id="{F36F1CFD-5274-7845-8371-EBFEC3442ACB}"/>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AD1C23-1841-AC4F-8C9C-D4D8D0BB90BC}"/>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5" name="TextBox 24">
                <a:extLst>
                  <a:ext uri="{FF2B5EF4-FFF2-40B4-BE49-F238E27FC236}">
                    <a16:creationId xmlns:a16="http://schemas.microsoft.com/office/drawing/2014/main" id="{44AD1C23-1841-AC4F-8C9C-D4D8D0BB90BC}"/>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58C384-FA24-C24F-B23C-79155E913777}"/>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6" name="TextBox 25">
                <a:extLst>
                  <a:ext uri="{FF2B5EF4-FFF2-40B4-BE49-F238E27FC236}">
                    <a16:creationId xmlns:a16="http://schemas.microsoft.com/office/drawing/2014/main" id="{D658C384-FA24-C24F-B23C-79155E913777}"/>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5ACB18-2301-8042-AB80-79EB02C463A0}"/>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7" name="TextBox 26">
                <a:extLst>
                  <a:ext uri="{FF2B5EF4-FFF2-40B4-BE49-F238E27FC236}">
                    <a16:creationId xmlns:a16="http://schemas.microsoft.com/office/drawing/2014/main" id="{D95ACB18-2301-8042-AB80-79EB02C463A0}"/>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E87AC7-B147-1E46-BBCD-9C874C9E4670}"/>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6" name="TextBox 35">
                <a:extLst>
                  <a:ext uri="{FF2B5EF4-FFF2-40B4-BE49-F238E27FC236}">
                    <a16:creationId xmlns:a16="http://schemas.microsoft.com/office/drawing/2014/main" id="{43E87AC7-B147-1E46-BBCD-9C874C9E4670}"/>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8A5C9B-35BA-1E47-A9E3-57FDC952F2A1}"/>
              </a:ext>
            </a:extLst>
          </p:cNvPr>
          <p:cNvSpPr/>
          <p:nvPr/>
        </p:nvSpPr>
        <p:spPr>
          <a:xfrm>
            <a:off x="5122607" y="6492875"/>
            <a:ext cx="6096000" cy="276999"/>
          </a:xfrm>
          <a:prstGeom prst="rect">
            <a:avLst/>
          </a:prstGeom>
        </p:spPr>
        <p:txBody>
          <a:bodyPr>
            <a:spAutoFit/>
          </a:bodyPr>
          <a:lstStyle/>
          <a:p>
            <a:r>
              <a:rPr lang="en-US" sz="1200" b="1" dirty="0">
                <a:solidFill>
                  <a:srgbClr val="24292E"/>
                </a:solidFill>
                <a:latin typeface="-apple-system"/>
              </a:rPr>
              <a:t>Hierarchical Graph Representation Learning with Differentiable Pooling.</a:t>
            </a:r>
            <a:r>
              <a:rPr lang="en-US" sz="1200" dirty="0">
                <a:solidFill>
                  <a:srgbClr val="24292E"/>
                </a:solidFill>
                <a:latin typeface="-apple-system"/>
              </a:rPr>
              <a:t> </a:t>
            </a:r>
            <a:r>
              <a:rPr lang="en-US" sz="1200" dirty="0" err="1">
                <a:solidFill>
                  <a:srgbClr val="24292E"/>
                </a:solidFill>
                <a:latin typeface="-apple-system"/>
              </a:rPr>
              <a:t>NeurIPS</a:t>
            </a:r>
            <a:r>
              <a:rPr lang="en-US" sz="1200" dirty="0">
                <a:solidFill>
                  <a:srgbClr val="24292E"/>
                </a:solidFill>
                <a:latin typeface="-apple-system"/>
              </a:rPr>
              <a:t> 2018.</a:t>
            </a:r>
            <a:endParaRPr lang="en-US" sz="1200" dirty="0"/>
          </a:p>
        </p:txBody>
      </p:sp>
    </p:spTree>
    <p:extLst>
      <p:ext uri="{BB962C8B-B14F-4D97-AF65-F5344CB8AC3E}">
        <p14:creationId xmlns:p14="http://schemas.microsoft.com/office/powerpoint/2010/main" val="20813963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117</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917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118</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C66978FC-E08C-7F44-880B-FAACE5433828}"/>
              </a:ext>
            </a:extLst>
          </p:cNvPr>
          <p:cNvSpPr txBox="1"/>
          <p:nvPr/>
        </p:nvSpPr>
        <p:spPr>
          <a:xfrm>
            <a:off x="9542863" y="2188386"/>
            <a:ext cx="967829" cy="400110"/>
          </a:xfrm>
          <a:prstGeom prst="rect">
            <a:avLst/>
          </a:prstGeom>
          <a:noFill/>
        </p:spPr>
        <p:txBody>
          <a:bodyPr wrap="none" rtlCol="0">
            <a:spAutoFit/>
          </a:bodyPr>
          <a:lstStyle/>
          <a:p>
            <a:r>
              <a:rPr lang="en-US" sz="2000" dirty="0">
                <a:solidFill>
                  <a:schemeClr val="accent5">
                    <a:lumMod val="75000"/>
                  </a:schemeClr>
                </a:solidFill>
              </a:rPr>
              <a:t>2 filters</a:t>
            </a:r>
            <a:endParaRPr lang="en-US" sz="2000" dirty="0">
              <a:solidFill>
                <a:srgbClr val="FF0000"/>
              </a:solidFill>
            </a:endParaRPr>
          </a:p>
        </p:txBody>
      </p:sp>
      <p:sp>
        <p:nvSpPr>
          <p:cNvPr id="57" name="TextBox 56">
            <a:extLst>
              <a:ext uri="{FF2B5EF4-FFF2-40B4-BE49-F238E27FC236}">
                <a16:creationId xmlns:a16="http://schemas.microsoft.com/office/drawing/2014/main" id="{26FBC0FE-A794-B94D-A684-A448EB58E452}"/>
              </a:ext>
            </a:extLst>
          </p:cNvPr>
          <p:cNvSpPr txBox="1"/>
          <p:nvPr/>
        </p:nvSpPr>
        <p:spPr>
          <a:xfrm>
            <a:off x="6212036" y="4979362"/>
            <a:ext cx="922497" cy="400110"/>
          </a:xfrm>
          <a:prstGeom prst="rect">
            <a:avLst/>
          </a:prstGeom>
          <a:noFill/>
        </p:spPr>
        <p:txBody>
          <a:bodyPr wrap="none" rtlCol="0">
            <a:spAutoFit/>
          </a:bodyPr>
          <a:lstStyle/>
          <a:p>
            <a:r>
              <a:rPr lang="en-US" sz="2000" dirty="0">
                <a:solidFill>
                  <a:schemeClr val="accent5">
                    <a:lumMod val="75000"/>
                  </a:schemeClr>
                </a:solidFill>
              </a:rPr>
              <a:t>Filter2:</a:t>
            </a:r>
          </a:p>
        </p:txBody>
      </p:sp>
      <p:sp>
        <p:nvSpPr>
          <p:cNvPr id="58" name="TextBox 57">
            <a:extLst>
              <a:ext uri="{FF2B5EF4-FFF2-40B4-BE49-F238E27FC236}">
                <a16:creationId xmlns:a16="http://schemas.microsoft.com/office/drawing/2014/main" id="{745B3173-5F57-5645-AC8E-EF9F19017BF7}"/>
              </a:ext>
            </a:extLst>
          </p:cNvPr>
          <p:cNvSpPr txBox="1"/>
          <p:nvPr/>
        </p:nvSpPr>
        <p:spPr>
          <a:xfrm>
            <a:off x="5386619" y="5325924"/>
            <a:ext cx="2573333" cy="400110"/>
          </a:xfrm>
          <a:prstGeom prst="rect">
            <a:avLst/>
          </a:prstGeom>
          <a:noFill/>
        </p:spPr>
        <p:txBody>
          <a:bodyPr wrap="none" rtlCol="0">
            <a:spAutoFit/>
          </a:bodyPr>
          <a:lstStyle/>
          <a:p>
            <a:r>
              <a:rPr lang="en-US" sz="2000" dirty="0">
                <a:solidFill>
                  <a:schemeClr val="accent5">
                    <a:lumMod val="75000"/>
                  </a:schemeClr>
                </a:solidFill>
              </a:rPr>
              <a:t>Generate new features</a:t>
            </a:r>
          </a:p>
        </p:txBody>
      </p:sp>
      <p:sp>
        <p:nvSpPr>
          <p:cNvPr id="60" name="Down Arrow 59">
            <a:extLst>
              <a:ext uri="{FF2B5EF4-FFF2-40B4-BE49-F238E27FC236}">
                <a16:creationId xmlns:a16="http://schemas.microsoft.com/office/drawing/2014/main" id="{EA33FC76-E4E9-6546-BA25-F7D5B49B47B3}"/>
              </a:ext>
            </a:extLst>
          </p:cNvPr>
          <p:cNvSpPr/>
          <p:nvPr/>
        </p:nvSpPr>
        <p:spPr>
          <a:xfrm>
            <a:off x="9885787" y="5016250"/>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ABD91525-2385-4045-9F1E-F3C2AD7562B1}"/>
              </a:ext>
            </a:extLst>
          </p:cNvPr>
          <p:cNvSpPr txBox="1"/>
          <p:nvPr/>
        </p:nvSpPr>
        <p:spPr>
          <a:xfrm>
            <a:off x="6212036" y="3053665"/>
            <a:ext cx="922497" cy="400110"/>
          </a:xfrm>
          <a:prstGeom prst="rect">
            <a:avLst/>
          </a:prstGeom>
          <a:noFill/>
        </p:spPr>
        <p:txBody>
          <a:bodyPr wrap="none" rtlCol="0">
            <a:spAutoFit/>
          </a:bodyPr>
          <a:lstStyle/>
          <a:p>
            <a:r>
              <a:rPr lang="en-US" sz="2000" dirty="0">
                <a:solidFill>
                  <a:schemeClr val="accent5">
                    <a:lumMod val="75000"/>
                  </a:schemeClr>
                </a:solidFill>
              </a:rPr>
              <a:t>Filter1:</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055597" y="3407506"/>
            <a:ext cx="3235373" cy="400110"/>
          </a:xfrm>
          <a:prstGeom prst="rect">
            <a:avLst/>
          </a:prstGeom>
          <a:noFill/>
        </p:spPr>
        <p:txBody>
          <a:bodyPr wrap="none" rtlCol="0">
            <a:spAutoFit/>
          </a:bodyPr>
          <a:lstStyle/>
          <a:p>
            <a:r>
              <a:rPr lang="en-US" sz="2000" dirty="0">
                <a:solidFill>
                  <a:schemeClr val="accent5">
                    <a:lumMod val="75000"/>
                  </a:schemeClr>
                </a:solidFill>
              </a:rPr>
              <a:t>Generate a soft-assign matrix</a:t>
            </a:r>
          </a:p>
        </p:txBody>
      </p:sp>
      <p:sp>
        <p:nvSpPr>
          <p:cNvPr id="64" name="Down Arrow 63">
            <a:extLst>
              <a:ext uri="{FF2B5EF4-FFF2-40B4-BE49-F238E27FC236}">
                <a16:creationId xmlns:a16="http://schemas.microsoft.com/office/drawing/2014/main" id="{50C64B2B-566B-3849-9C22-735EEF62D08B}"/>
              </a:ext>
            </a:extLst>
          </p:cNvPr>
          <p:cNvSpPr/>
          <p:nvPr/>
        </p:nvSpPr>
        <p:spPr>
          <a:xfrm>
            <a:off x="9838821" y="3168008"/>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83776CE-87E0-6949-9042-FCFAFC0530A0}"/>
              </a:ext>
            </a:extLst>
          </p:cNvPr>
          <p:cNvPicPr>
            <a:picLocks noChangeAspect="1"/>
          </p:cNvPicPr>
          <p:nvPr/>
        </p:nvPicPr>
        <p:blipFill>
          <a:blip r:embed="rId20"/>
          <a:stretch>
            <a:fillRect/>
          </a:stretch>
        </p:blipFill>
        <p:spPr>
          <a:xfrm>
            <a:off x="8600054" y="3700192"/>
            <a:ext cx="2764291" cy="246003"/>
          </a:xfrm>
          <a:prstGeom prst="rect">
            <a:avLst/>
          </a:prstGeom>
        </p:spPr>
      </p:pic>
      <p:pic>
        <p:nvPicPr>
          <p:cNvPr id="66" name="Picture 65">
            <a:extLst>
              <a:ext uri="{FF2B5EF4-FFF2-40B4-BE49-F238E27FC236}">
                <a16:creationId xmlns:a16="http://schemas.microsoft.com/office/drawing/2014/main" id="{E228DBC1-BA16-5242-BC6C-C39FFB2CE70C}"/>
              </a:ext>
            </a:extLst>
          </p:cNvPr>
          <p:cNvPicPr>
            <a:picLocks noChangeAspect="1"/>
          </p:cNvPicPr>
          <p:nvPr/>
        </p:nvPicPr>
        <p:blipFill>
          <a:blip r:embed="rId21"/>
          <a:stretch>
            <a:fillRect/>
          </a:stretch>
        </p:blipFill>
        <p:spPr>
          <a:xfrm>
            <a:off x="8549525" y="2849034"/>
            <a:ext cx="2672524" cy="284889"/>
          </a:xfrm>
          <a:prstGeom prst="rect">
            <a:avLst/>
          </a:prstGeom>
        </p:spPr>
      </p:pic>
      <p:pic>
        <p:nvPicPr>
          <p:cNvPr id="67" name="Picture 66">
            <a:extLst>
              <a:ext uri="{FF2B5EF4-FFF2-40B4-BE49-F238E27FC236}">
                <a16:creationId xmlns:a16="http://schemas.microsoft.com/office/drawing/2014/main" id="{4E45BD03-1356-2147-9677-2ED6316AB0B5}"/>
              </a:ext>
            </a:extLst>
          </p:cNvPr>
          <p:cNvPicPr>
            <a:picLocks noChangeAspect="1"/>
          </p:cNvPicPr>
          <p:nvPr/>
        </p:nvPicPr>
        <p:blipFill>
          <a:blip r:embed="rId21"/>
          <a:stretch>
            <a:fillRect/>
          </a:stretch>
        </p:blipFill>
        <p:spPr>
          <a:xfrm>
            <a:off x="8549525" y="4663182"/>
            <a:ext cx="2672524" cy="284889"/>
          </a:xfrm>
          <a:prstGeom prst="rect">
            <a:avLst/>
          </a:prstGeom>
        </p:spPr>
      </p:pic>
      <p:pic>
        <p:nvPicPr>
          <p:cNvPr id="68" name="Picture 67">
            <a:extLst>
              <a:ext uri="{FF2B5EF4-FFF2-40B4-BE49-F238E27FC236}">
                <a16:creationId xmlns:a16="http://schemas.microsoft.com/office/drawing/2014/main" id="{37E0C8B9-1231-D045-B130-8FD353BE03BE}"/>
              </a:ext>
            </a:extLst>
          </p:cNvPr>
          <p:cNvPicPr>
            <a:picLocks noChangeAspect="1"/>
          </p:cNvPicPr>
          <p:nvPr/>
        </p:nvPicPr>
        <p:blipFill>
          <a:blip r:embed="rId22"/>
          <a:stretch>
            <a:fillRect/>
          </a:stretch>
        </p:blipFill>
        <p:spPr>
          <a:xfrm>
            <a:off x="8427457" y="5577562"/>
            <a:ext cx="3012326" cy="290027"/>
          </a:xfrm>
          <a:prstGeom prst="rect">
            <a:avLst/>
          </a:prstGeom>
        </p:spPr>
      </p:pic>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382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119</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p:spTree>
    <p:extLst>
      <p:ext uri="{BB962C8B-B14F-4D97-AF65-F5344CB8AC3E}">
        <p14:creationId xmlns:p14="http://schemas.microsoft.com/office/powerpoint/2010/main" val="76295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12</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solidFill>
            <a:schemeClr val="accent1">
              <a:alpha val="23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27921804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120</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p:spTree>
    <p:extLst>
      <p:ext uri="{BB962C8B-B14F-4D97-AF65-F5344CB8AC3E}">
        <p14:creationId xmlns:p14="http://schemas.microsoft.com/office/powerpoint/2010/main" val="1992105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F7-E473-6045-A16B-AFE770C130CE}"/>
              </a:ext>
            </a:extLst>
          </p:cNvPr>
          <p:cNvSpPr>
            <a:spLocks noGrp="1"/>
          </p:cNvSpPr>
          <p:nvPr>
            <p:ph type="title"/>
          </p:nvPr>
        </p:nvSpPr>
        <p:spPr/>
        <p:txBody>
          <a:bodyPr/>
          <a:lstStyle/>
          <a:p>
            <a:r>
              <a:rPr lang="en-US" dirty="0" err="1"/>
              <a:t>DiffPool</a:t>
            </a:r>
            <a:endParaRPr lang="en-US" dirty="0"/>
          </a:p>
        </p:txBody>
      </p:sp>
      <p:sp>
        <p:nvSpPr>
          <p:cNvPr id="3" name="Slide Number Placeholder 2">
            <a:extLst>
              <a:ext uri="{FF2B5EF4-FFF2-40B4-BE49-F238E27FC236}">
                <a16:creationId xmlns:a16="http://schemas.microsoft.com/office/drawing/2014/main" id="{4FA54882-79E9-AE41-8C65-B2857B9FAF58}"/>
              </a:ext>
            </a:extLst>
          </p:cNvPr>
          <p:cNvSpPr>
            <a:spLocks noGrp="1"/>
          </p:cNvSpPr>
          <p:nvPr>
            <p:ph type="sldNum" sz="quarter" idx="12"/>
          </p:nvPr>
        </p:nvSpPr>
        <p:spPr/>
        <p:txBody>
          <a:bodyPr/>
          <a:lstStyle/>
          <a:p>
            <a:fld id="{4C15419E-54D6-8648-ABFB-BEF58E3E877E}" type="slidenum">
              <a:rPr lang="en-US" smtClean="0"/>
              <a:t>121</a:t>
            </a:fld>
            <a:endParaRPr lang="en-US" dirty="0"/>
          </a:p>
        </p:txBody>
      </p:sp>
      <p:sp>
        <p:nvSpPr>
          <p:cNvPr id="5" name="TextBox 4">
            <a:extLst>
              <a:ext uri="{FF2B5EF4-FFF2-40B4-BE49-F238E27FC236}">
                <a16:creationId xmlns:a16="http://schemas.microsoft.com/office/drawing/2014/main" id="{7C407F59-0D6B-654A-A013-7C2D9818A068}"/>
              </a:ext>
            </a:extLst>
          </p:cNvPr>
          <p:cNvSpPr txBox="1"/>
          <p:nvPr/>
        </p:nvSpPr>
        <p:spPr>
          <a:xfrm>
            <a:off x="838200" y="1588168"/>
            <a:ext cx="7180364" cy="523220"/>
          </a:xfrm>
          <a:prstGeom prst="rect">
            <a:avLst/>
          </a:prstGeom>
          <a:noFill/>
        </p:spPr>
        <p:txBody>
          <a:bodyPr wrap="none" rtlCol="0">
            <a:spAutoFit/>
          </a:bodyPr>
          <a:lstStyle/>
          <a:p>
            <a:r>
              <a:rPr lang="en-US" sz="2800" dirty="0" err="1">
                <a:solidFill>
                  <a:schemeClr val="accent5">
                    <a:lumMod val="75000"/>
                  </a:schemeClr>
                </a:solidFill>
              </a:rPr>
              <a:t>Downsample</a:t>
            </a:r>
            <a:r>
              <a:rPr lang="en-US" sz="2800" dirty="0">
                <a:solidFill>
                  <a:schemeClr val="accent5">
                    <a:lumMod val="75000"/>
                  </a:schemeClr>
                </a:solidFill>
              </a:rPr>
              <a:t> by clustering the nodes using GNN</a:t>
            </a:r>
            <a:endParaRPr lang="en-US" sz="2800" dirty="0">
              <a:solidFill>
                <a:schemeClr val="accent1"/>
              </a:solidFill>
            </a:endParaRPr>
          </a:p>
        </p:txBody>
      </p:sp>
      <p:sp>
        <p:nvSpPr>
          <p:cNvPr id="6" name="Oval 5">
            <a:extLst>
              <a:ext uri="{FF2B5EF4-FFF2-40B4-BE49-F238E27FC236}">
                <a16:creationId xmlns:a16="http://schemas.microsoft.com/office/drawing/2014/main" id="{79EC967D-2C8C-B742-896E-316BC6937356}"/>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99CEB-E67F-6C41-9447-2F1D7E20151B}"/>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4C5278-BDC9-DE49-8A59-487752719E2A}"/>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44D4C8-3F18-4643-B469-DAC3D6FFE01E}"/>
              </a:ext>
            </a:extLst>
          </p:cNvPr>
          <p:cNvCxnSpPr>
            <a:cxnSpLocks/>
            <a:stCxn id="6" idx="5"/>
            <a:endCxn id="8"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301F883-6B43-0D47-964D-32387B9708F5}"/>
              </a:ext>
            </a:extLst>
          </p:cNvPr>
          <p:cNvCxnSpPr>
            <a:cxnSpLocks/>
            <a:stCxn id="6" idx="4"/>
            <a:endCxn id="7"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A84F8D67-2A73-574E-ADCC-DC242447FC69}"/>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131672-DE4C-084A-915A-25D76CB0A06A}"/>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2A28190-2B06-7F43-B43F-AFAEDFB5241C}"/>
              </a:ext>
            </a:extLst>
          </p:cNvPr>
          <p:cNvCxnSpPr>
            <a:cxnSpLocks/>
            <a:stCxn id="6" idx="1"/>
            <a:endCxn id="12"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007F4F6-1E7F-B443-9B6B-DBB76A65B938}"/>
              </a:ext>
            </a:extLst>
          </p:cNvPr>
          <p:cNvCxnSpPr>
            <a:cxnSpLocks/>
            <a:stCxn id="7" idx="2"/>
            <a:endCxn id="16"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4673A86-291A-2144-BFDF-B8261AD4BF90}"/>
              </a:ext>
            </a:extLst>
          </p:cNvPr>
          <p:cNvCxnSpPr>
            <a:cxnSpLocks/>
            <a:stCxn id="11" idx="4"/>
            <a:endCxn id="8"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5C916F8E-76A4-AF4C-975B-7C8166B1427A}"/>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B593FDE-B841-1E4A-98C4-BEE53C5F7A61}"/>
              </a:ext>
            </a:extLst>
          </p:cNvPr>
          <p:cNvCxnSpPr>
            <a:cxnSpLocks/>
            <a:stCxn id="8" idx="4"/>
            <a:endCxn id="18"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88A6FB1D-66AD-8341-B33F-F43FE07B789E}"/>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ADAA208-335C-A746-A7B1-E3CFC3CE2621}"/>
              </a:ext>
            </a:extLst>
          </p:cNvPr>
          <p:cNvCxnSpPr>
            <a:cxnSpLocks/>
            <a:stCxn id="20" idx="1"/>
            <a:endCxn id="8"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3ED5FF14-82BB-4D45-8FE4-C1CB052BF425}"/>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88C262-1E57-CD46-B59C-71D6E857C29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8" name="TextBox 27">
                <a:extLst>
                  <a:ext uri="{FF2B5EF4-FFF2-40B4-BE49-F238E27FC236}">
                    <a16:creationId xmlns:a16="http://schemas.microsoft.com/office/drawing/2014/main" id="{5488C262-1E57-CD46-B59C-71D6E857C29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2"/>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6C2CEC-DFDE-544D-B071-5A695DC2D802}"/>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9" name="TextBox 28">
                <a:extLst>
                  <a:ext uri="{FF2B5EF4-FFF2-40B4-BE49-F238E27FC236}">
                    <a16:creationId xmlns:a16="http://schemas.microsoft.com/office/drawing/2014/main" id="{F46C2CEC-DFDE-544D-B071-5A695DC2D802}"/>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3"/>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0E0C47-7899-7F49-B435-A62D7709495A}"/>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E40E0C47-7899-7F49-B435-A62D7709495A}"/>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EECFC-38DC-9341-95F5-BF2CD2331EAA}"/>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1" name="TextBox 30">
                <a:extLst>
                  <a:ext uri="{FF2B5EF4-FFF2-40B4-BE49-F238E27FC236}">
                    <a16:creationId xmlns:a16="http://schemas.microsoft.com/office/drawing/2014/main" id="{43BEECFC-38DC-9341-95F5-BF2CD2331EAA}"/>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7E812F-061B-654D-910F-53272718604E}"/>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2" name="TextBox 31">
                <a:extLst>
                  <a:ext uri="{FF2B5EF4-FFF2-40B4-BE49-F238E27FC236}">
                    <a16:creationId xmlns:a16="http://schemas.microsoft.com/office/drawing/2014/main" id="{A07E812F-061B-654D-910F-53272718604E}"/>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BAA0C5-AA03-FD49-BC65-B1367696662C}"/>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3" name="TextBox 32">
                <a:extLst>
                  <a:ext uri="{FF2B5EF4-FFF2-40B4-BE49-F238E27FC236}">
                    <a16:creationId xmlns:a16="http://schemas.microsoft.com/office/drawing/2014/main" id="{6FBAA0C5-AA03-FD49-BC65-B1367696662C}"/>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7"/>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DF56055-5251-FB46-AE16-B4155E5F50D5}"/>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4" name="TextBox 33">
                <a:extLst>
                  <a:ext uri="{FF2B5EF4-FFF2-40B4-BE49-F238E27FC236}">
                    <a16:creationId xmlns:a16="http://schemas.microsoft.com/office/drawing/2014/main" id="{7DF56055-5251-FB46-AE16-B4155E5F50D5}"/>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BDBC0A-DFED-DD42-8099-DE969FA7D135}"/>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5" name="TextBox 34">
                <a:extLst>
                  <a:ext uri="{FF2B5EF4-FFF2-40B4-BE49-F238E27FC236}">
                    <a16:creationId xmlns:a16="http://schemas.microsoft.com/office/drawing/2014/main" id="{8CBDBC0A-DFED-DD42-8099-DE969FA7D135}"/>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9"/>
                <a:stretch>
                  <a:fillRect l="-8333" b="-8696"/>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E322096-8F84-E142-AEC7-44AC87E004AD}"/>
              </a:ext>
            </a:extLst>
          </p:cNvPr>
          <p:cNvPicPr>
            <a:picLocks noChangeAspect="1"/>
          </p:cNvPicPr>
          <p:nvPr/>
        </p:nvPicPr>
        <p:blipFill>
          <a:blip r:embed="rId10"/>
          <a:stretch>
            <a:fillRect/>
          </a:stretch>
        </p:blipFill>
        <p:spPr>
          <a:xfrm>
            <a:off x="1481377" y="5462146"/>
            <a:ext cx="2390444" cy="254819"/>
          </a:xfrm>
          <a:prstGeom prst="rect">
            <a:avLst/>
          </a:prstGeom>
        </p:spPr>
      </p:pic>
      <p:pic>
        <p:nvPicPr>
          <p:cNvPr id="38" name="Picture 37">
            <a:extLst>
              <a:ext uri="{FF2B5EF4-FFF2-40B4-BE49-F238E27FC236}">
                <a16:creationId xmlns:a16="http://schemas.microsoft.com/office/drawing/2014/main" id="{B7554E85-D76F-7545-881E-3FC8BE62FB2F}"/>
              </a:ext>
            </a:extLst>
          </p:cNvPr>
          <p:cNvPicPr>
            <a:picLocks noChangeAspect="1"/>
          </p:cNvPicPr>
          <p:nvPr/>
        </p:nvPicPr>
        <p:blipFill>
          <a:blip r:embed="rId11"/>
          <a:stretch>
            <a:fillRect/>
          </a:stretch>
        </p:blipFill>
        <p:spPr>
          <a:xfrm>
            <a:off x="802388" y="6201254"/>
            <a:ext cx="3707670" cy="252535"/>
          </a:xfrm>
          <a:prstGeom prst="rect">
            <a:avLst/>
          </a:prstGeom>
        </p:spPr>
      </p:pic>
      <p:sp>
        <p:nvSpPr>
          <p:cNvPr id="39" name="Down Arrow 38">
            <a:extLst>
              <a:ext uri="{FF2B5EF4-FFF2-40B4-BE49-F238E27FC236}">
                <a16:creationId xmlns:a16="http://schemas.microsoft.com/office/drawing/2014/main" id="{4119D564-38C7-2B45-BB3A-34E8A7B4D281}"/>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92B555-4DE7-3D47-976D-71FB2668049A}"/>
                  </a:ext>
                </a:extLst>
              </p:cNvPr>
              <p:cNvSpPr txBox="1"/>
              <p:nvPr/>
            </p:nvSpPr>
            <p:spPr>
              <a:xfrm>
                <a:off x="1068339" y="3639942"/>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2</m:t>
                          </m:r>
                        </m:sub>
                      </m:sSub>
                    </m:oMath>
                  </m:oMathPara>
                </a14:m>
                <a:endParaRPr lang="en-US" dirty="0"/>
              </a:p>
            </p:txBody>
          </p:sp>
        </mc:Choice>
        <mc:Fallback xmlns="">
          <p:sp>
            <p:nvSpPr>
              <p:cNvPr id="48" name="TextBox 47">
                <a:extLst>
                  <a:ext uri="{FF2B5EF4-FFF2-40B4-BE49-F238E27FC236}">
                    <a16:creationId xmlns:a16="http://schemas.microsoft.com/office/drawing/2014/main" id="{6B92B555-4DE7-3D47-976D-71FB2668049A}"/>
                  </a:ext>
                </a:extLst>
              </p:cNvPr>
              <p:cNvSpPr txBox="1">
                <a:spLocks noRot="1" noChangeAspect="1" noMove="1" noResize="1" noEditPoints="1" noAdjustHandles="1" noChangeArrowheads="1" noChangeShapeType="1" noTextEdit="1"/>
              </p:cNvSpPr>
              <p:nvPr/>
            </p:nvSpPr>
            <p:spPr>
              <a:xfrm>
                <a:off x="1068339" y="3639942"/>
                <a:ext cx="407932" cy="304058"/>
              </a:xfrm>
              <a:prstGeom prst="rect">
                <a:avLst/>
              </a:prstGeom>
              <a:blipFill>
                <a:blip r:embed="rId12"/>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0BC9971-703D-DB4E-B681-B6FA18DEFFB4}"/>
                  </a:ext>
                </a:extLst>
              </p:cNvPr>
              <p:cNvSpPr txBox="1"/>
              <p:nvPr/>
            </p:nvSpPr>
            <p:spPr>
              <a:xfrm>
                <a:off x="2224875" y="3036333"/>
                <a:ext cx="40261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1</m:t>
                          </m:r>
                        </m:sub>
                      </m:sSub>
                    </m:oMath>
                  </m:oMathPara>
                </a14:m>
                <a:endParaRPr lang="en-US" dirty="0"/>
              </a:p>
            </p:txBody>
          </p:sp>
        </mc:Choice>
        <mc:Fallback xmlns="">
          <p:sp>
            <p:nvSpPr>
              <p:cNvPr id="49" name="TextBox 48">
                <a:extLst>
                  <a:ext uri="{FF2B5EF4-FFF2-40B4-BE49-F238E27FC236}">
                    <a16:creationId xmlns:a16="http://schemas.microsoft.com/office/drawing/2014/main" id="{A0BC9971-703D-DB4E-B681-B6FA18DEFFB4}"/>
                  </a:ext>
                </a:extLst>
              </p:cNvPr>
              <p:cNvSpPr txBox="1">
                <a:spLocks noRot="1" noChangeAspect="1" noMove="1" noResize="1" noEditPoints="1" noAdjustHandles="1" noChangeArrowheads="1" noChangeShapeType="1" noTextEdit="1"/>
              </p:cNvSpPr>
              <p:nvPr/>
            </p:nvSpPr>
            <p:spPr>
              <a:xfrm>
                <a:off x="2224875" y="3036333"/>
                <a:ext cx="402611" cy="304058"/>
              </a:xfrm>
              <a:prstGeom prst="rect">
                <a:avLst/>
              </a:prstGeom>
              <a:blipFill>
                <a:blip r:embed="rId13"/>
                <a:stretch>
                  <a:fillRect l="-12121" r="-303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0A4F1FF-7FA9-7E43-88CF-716ECD2BEE63}"/>
                  </a:ext>
                </a:extLst>
              </p:cNvPr>
              <p:cNvSpPr txBox="1"/>
              <p:nvPr/>
            </p:nvSpPr>
            <p:spPr>
              <a:xfrm>
                <a:off x="1861847" y="2414293"/>
                <a:ext cx="407932" cy="30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3</m:t>
                          </m:r>
                        </m:sub>
                      </m:sSub>
                    </m:oMath>
                  </m:oMathPara>
                </a14:m>
                <a:endParaRPr lang="en-US" dirty="0"/>
              </a:p>
            </p:txBody>
          </p:sp>
        </mc:Choice>
        <mc:Fallback xmlns="">
          <p:sp>
            <p:nvSpPr>
              <p:cNvPr id="50" name="TextBox 49">
                <a:extLst>
                  <a:ext uri="{FF2B5EF4-FFF2-40B4-BE49-F238E27FC236}">
                    <a16:creationId xmlns:a16="http://schemas.microsoft.com/office/drawing/2014/main" id="{10A4F1FF-7FA9-7E43-88CF-716ECD2BEE63}"/>
                  </a:ext>
                </a:extLst>
              </p:cNvPr>
              <p:cNvSpPr txBox="1">
                <a:spLocks noRot="1" noChangeAspect="1" noMove="1" noResize="1" noEditPoints="1" noAdjustHandles="1" noChangeArrowheads="1" noChangeShapeType="1" noTextEdit="1"/>
              </p:cNvSpPr>
              <p:nvPr/>
            </p:nvSpPr>
            <p:spPr>
              <a:xfrm>
                <a:off x="1861847" y="2414293"/>
                <a:ext cx="407932" cy="305468"/>
              </a:xfrm>
              <a:prstGeom prst="rect">
                <a:avLst/>
              </a:prstGeom>
              <a:blipFill>
                <a:blip r:embed="rId14"/>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7BE707-144B-254B-8A89-F18C48EAC08E}"/>
                  </a:ext>
                </a:extLst>
              </p:cNvPr>
              <p:cNvSpPr txBox="1"/>
              <p:nvPr/>
            </p:nvSpPr>
            <p:spPr>
              <a:xfrm>
                <a:off x="3372217" y="2746057"/>
                <a:ext cx="407932"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4</m:t>
                          </m:r>
                        </m:sub>
                      </m:sSub>
                    </m:oMath>
                  </m:oMathPara>
                </a14:m>
                <a:endParaRPr lang="en-US" dirty="0"/>
              </a:p>
            </p:txBody>
          </p:sp>
        </mc:Choice>
        <mc:Fallback xmlns="">
          <p:sp>
            <p:nvSpPr>
              <p:cNvPr id="51" name="TextBox 50">
                <a:extLst>
                  <a:ext uri="{FF2B5EF4-FFF2-40B4-BE49-F238E27FC236}">
                    <a16:creationId xmlns:a16="http://schemas.microsoft.com/office/drawing/2014/main" id="{F87BE707-144B-254B-8A89-F18C48EAC08E}"/>
                  </a:ext>
                </a:extLst>
              </p:cNvPr>
              <p:cNvSpPr txBox="1">
                <a:spLocks noRot="1" noChangeAspect="1" noMove="1" noResize="1" noEditPoints="1" noAdjustHandles="1" noChangeArrowheads="1" noChangeShapeType="1" noTextEdit="1"/>
              </p:cNvSpPr>
              <p:nvPr/>
            </p:nvSpPr>
            <p:spPr>
              <a:xfrm>
                <a:off x="3372217" y="2746057"/>
                <a:ext cx="407932" cy="304058"/>
              </a:xfrm>
              <a:prstGeom prst="rect">
                <a:avLst/>
              </a:prstGeom>
              <a:blipFill>
                <a:blip r:embed="rId15"/>
                <a:stretch>
                  <a:fillRect l="-12121" r="-3030"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0318312-E1A4-E74D-B1F2-CE32242F9FD4}"/>
                  </a:ext>
                </a:extLst>
              </p:cNvPr>
              <p:cNvSpPr txBox="1"/>
              <p:nvPr/>
            </p:nvSpPr>
            <p:spPr>
              <a:xfrm>
                <a:off x="3442712" y="3551013"/>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5</m:t>
                          </m:r>
                        </m:sub>
                      </m:sSub>
                    </m:oMath>
                  </m:oMathPara>
                </a14:m>
                <a:endParaRPr lang="en-US" dirty="0"/>
              </a:p>
            </p:txBody>
          </p:sp>
        </mc:Choice>
        <mc:Fallback xmlns="">
          <p:sp>
            <p:nvSpPr>
              <p:cNvPr id="52" name="TextBox 51">
                <a:extLst>
                  <a:ext uri="{FF2B5EF4-FFF2-40B4-BE49-F238E27FC236}">
                    <a16:creationId xmlns:a16="http://schemas.microsoft.com/office/drawing/2014/main" id="{30318312-E1A4-E74D-B1F2-CE32242F9FD4}"/>
                  </a:ext>
                </a:extLst>
              </p:cNvPr>
              <p:cNvSpPr txBox="1">
                <a:spLocks noRot="1" noChangeAspect="1" noMove="1" noResize="1" noEditPoints="1" noAdjustHandles="1" noChangeArrowheads="1" noChangeShapeType="1" noTextEdit="1"/>
              </p:cNvSpPr>
              <p:nvPr/>
            </p:nvSpPr>
            <p:spPr>
              <a:xfrm>
                <a:off x="3442712" y="3551013"/>
                <a:ext cx="407932" cy="305789"/>
              </a:xfrm>
              <a:prstGeom prst="rect">
                <a:avLst/>
              </a:prstGeom>
              <a:blipFill>
                <a:blip r:embed="rId16"/>
                <a:stretch>
                  <a:fillRect l="-12121" r="-303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2906577-C22C-5E4B-8FE3-CC61F9634AF4}"/>
                  </a:ext>
                </a:extLst>
              </p:cNvPr>
              <p:cNvSpPr txBox="1"/>
              <p:nvPr/>
            </p:nvSpPr>
            <p:spPr>
              <a:xfrm>
                <a:off x="4056786" y="3937507"/>
                <a:ext cx="407932" cy="305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6</m:t>
                          </m:r>
                        </m:sub>
                      </m:sSub>
                    </m:oMath>
                  </m:oMathPara>
                </a14:m>
                <a:endParaRPr lang="en-US" dirty="0"/>
              </a:p>
            </p:txBody>
          </p:sp>
        </mc:Choice>
        <mc:Fallback xmlns="">
          <p:sp>
            <p:nvSpPr>
              <p:cNvPr id="53" name="TextBox 52">
                <a:extLst>
                  <a:ext uri="{FF2B5EF4-FFF2-40B4-BE49-F238E27FC236}">
                    <a16:creationId xmlns:a16="http://schemas.microsoft.com/office/drawing/2014/main" id="{A2906577-C22C-5E4B-8FE3-CC61F9634AF4}"/>
                  </a:ext>
                </a:extLst>
              </p:cNvPr>
              <p:cNvSpPr txBox="1">
                <a:spLocks noRot="1" noChangeAspect="1" noMove="1" noResize="1" noEditPoints="1" noAdjustHandles="1" noChangeArrowheads="1" noChangeShapeType="1" noTextEdit="1"/>
              </p:cNvSpPr>
              <p:nvPr/>
            </p:nvSpPr>
            <p:spPr>
              <a:xfrm>
                <a:off x="4056786" y="3937507"/>
                <a:ext cx="407932" cy="305789"/>
              </a:xfrm>
              <a:prstGeom prst="rect">
                <a:avLst/>
              </a:prstGeom>
              <a:blipFill>
                <a:blip r:embed="rId17"/>
                <a:stretch>
                  <a:fillRect l="-11765"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ED1772-F6EB-6241-A216-D73E4A319AD6}"/>
                  </a:ext>
                </a:extLst>
              </p:cNvPr>
              <p:cNvSpPr txBox="1"/>
              <p:nvPr/>
            </p:nvSpPr>
            <p:spPr>
              <a:xfrm>
                <a:off x="2900413" y="4643564"/>
                <a:ext cx="407932" cy="304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7</m:t>
                          </m:r>
                        </m:sub>
                      </m:sSub>
                    </m:oMath>
                  </m:oMathPara>
                </a14:m>
                <a:endParaRPr lang="en-US" dirty="0"/>
              </a:p>
            </p:txBody>
          </p:sp>
        </mc:Choice>
        <mc:Fallback xmlns="">
          <p:sp>
            <p:nvSpPr>
              <p:cNvPr id="54" name="TextBox 53">
                <a:extLst>
                  <a:ext uri="{FF2B5EF4-FFF2-40B4-BE49-F238E27FC236}">
                    <a16:creationId xmlns:a16="http://schemas.microsoft.com/office/drawing/2014/main" id="{2CED1772-F6EB-6241-A216-D73E4A319AD6}"/>
                  </a:ext>
                </a:extLst>
              </p:cNvPr>
              <p:cNvSpPr txBox="1">
                <a:spLocks noRot="1" noChangeAspect="1" noMove="1" noResize="1" noEditPoints="1" noAdjustHandles="1" noChangeArrowheads="1" noChangeShapeType="1" noTextEdit="1"/>
              </p:cNvSpPr>
              <p:nvPr/>
            </p:nvSpPr>
            <p:spPr>
              <a:xfrm>
                <a:off x="2900413" y="4643564"/>
                <a:ext cx="407932" cy="304507"/>
              </a:xfrm>
              <a:prstGeom prst="rect">
                <a:avLst/>
              </a:prstGeom>
              <a:blipFill>
                <a:blip r:embed="rId18"/>
                <a:stretch>
                  <a:fillRect l="-15625" r="-312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E0B9DFC-CB64-5A43-92C3-4AC556850314}"/>
                  </a:ext>
                </a:extLst>
              </p:cNvPr>
              <p:cNvSpPr txBox="1"/>
              <p:nvPr/>
            </p:nvSpPr>
            <p:spPr>
              <a:xfrm>
                <a:off x="2267001" y="3937506"/>
                <a:ext cx="459228" cy="305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𝑎</m:t>
                              </m:r>
                            </m:sub>
                          </m:sSub>
                        </m:e>
                        <m:sub>
                          <m:r>
                            <a:rPr lang="en-US" b="0" i="1" smtClean="0">
                              <a:latin typeface="Cambria Math" panose="02040503050406030204" pitchFamily="18" charset="0"/>
                            </a:rPr>
                            <m:t>8</m:t>
                          </m:r>
                        </m:sub>
                      </m:sSub>
                      <m:r>
                        <a:rPr lang="en-US" b="0" i="1" smtClean="0">
                          <a:latin typeface="Cambria Math" panose="02040503050406030204" pitchFamily="18" charset="0"/>
                        </a:rPr>
                        <m:t> </m:t>
                      </m:r>
                    </m:oMath>
                  </m:oMathPara>
                </a14:m>
                <a:endParaRPr lang="en-US" dirty="0"/>
              </a:p>
            </p:txBody>
          </p:sp>
        </mc:Choice>
        <mc:Fallback xmlns="">
          <p:sp>
            <p:nvSpPr>
              <p:cNvPr id="55" name="TextBox 54">
                <a:extLst>
                  <a:ext uri="{FF2B5EF4-FFF2-40B4-BE49-F238E27FC236}">
                    <a16:creationId xmlns:a16="http://schemas.microsoft.com/office/drawing/2014/main" id="{4E0B9DFC-CB64-5A43-92C3-4AC556850314}"/>
                  </a:ext>
                </a:extLst>
              </p:cNvPr>
              <p:cNvSpPr txBox="1">
                <a:spLocks noRot="1" noChangeAspect="1" noMove="1" noResize="1" noEditPoints="1" noAdjustHandles="1" noChangeArrowheads="1" noChangeShapeType="1" noTextEdit="1"/>
              </p:cNvSpPr>
              <p:nvPr/>
            </p:nvSpPr>
            <p:spPr>
              <a:xfrm>
                <a:off x="2267001" y="3937506"/>
                <a:ext cx="459228" cy="305918"/>
              </a:xfrm>
              <a:prstGeom prst="rect">
                <a:avLst/>
              </a:prstGeom>
              <a:blipFill>
                <a:blip r:embed="rId19"/>
                <a:stretch>
                  <a:fillRect l="-13514" t="-4000" r="-16216" b="-24000"/>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45B3173-5F57-5645-AC8E-EF9F19017BF7}"/>
              </a:ext>
            </a:extLst>
          </p:cNvPr>
          <p:cNvSpPr txBox="1"/>
          <p:nvPr/>
        </p:nvSpPr>
        <p:spPr>
          <a:xfrm>
            <a:off x="5596601" y="3259588"/>
            <a:ext cx="2707985" cy="400110"/>
          </a:xfrm>
          <a:prstGeom prst="rect">
            <a:avLst/>
          </a:prstGeom>
          <a:noFill/>
        </p:spPr>
        <p:txBody>
          <a:bodyPr wrap="none" rtlCol="0">
            <a:spAutoFit/>
          </a:bodyPr>
          <a:lstStyle/>
          <a:p>
            <a:r>
              <a:rPr lang="en-US" sz="2000" dirty="0">
                <a:solidFill>
                  <a:schemeClr val="accent5">
                    <a:lumMod val="75000"/>
                  </a:schemeClr>
                </a:solidFill>
              </a:rPr>
              <a:t>Generated new features</a:t>
            </a:r>
          </a:p>
        </p:txBody>
      </p:sp>
      <p:sp>
        <p:nvSpPr>
          <p:cNvPr id="62" name="TextBox 61">
            <a:extLst>
              <a:ext uri="{FF2B5EF4-FFF2-40B4-BE49-F238E27FC236}">
                <a16:creationId xmlns:a16="http://schemas.microsoft.com/office/drawing/2014/main" id="{94D544D1-468A-7D4C-A381-4C4514B418BB}"/>
              </a:ext>
            </a:extLst>
          </p:cNvPr>
          <p:cNvSpPr txBox="1"/>
          <p:nvPr/>
        </p:nvSpPr>
        <p:spPr>
          <a:xfrm>
            <a:off x="5399804" y="2531561"/>
            <a:ext cx="3188886" cy="400110"/>
          </a:xfrm>
          <a:prstGeom prst="rect">
            <a:avLst/>
          </a:prstGeom>
          <a:noFill/>
        </p:spPr>
        <p:txBody>
          <a:bodyPr wrap="none" rtlCol="0">
            <a:spAutoFit/>
          </a:bodyPr>
          <a:lstStyle/>
          <a:p>
            <a:r>
              <a:rPr lang="en-US" sz="2000" dirty="0">
                <a:solidFill>
                  <a:schemeClr val="accent5">
                    <a:lumMod val="75000"/>
                  </a:schemeClr>
                </a:solidFill>
              </a:rPr>
              <a:t>Generated soft-assign matrix</a:t>
            </a:r>
          </a:p>
        </p:txBody>
      </p:sp>
      <p:sp>
        <p:nvSpPr>
          <p:cNvPr id="69" name="Freeform 68">
            <a:extLst>
              <a:ext uri="{FF2B5EF4-FFF2-40B4-BE49-F238E27FC236}">
                <a16:creationId xmlns:a16="http://schemas.microsoft.com/office/drawing/2014/main" id="{E3909D8C-2546-1744-9524-2A5E6DD05DDF}"/>
              </a:ext>
            </a:extLst>
          </p:cNvPr>
          <p:cNvSpPr/>
          <p:nvPr/>
        </p:nvSpPr>
        <p:spPr>
          <a:xfrm>
            <a:off x="2360531" y="3329037"/>
            <a:ext cx="1905000" cy="1695450"/>
          </a:xfrm>
          <a:custGeom>
            <a:avLst/>
            <a:gdLst>
              <a:gd name="connsiteX0" fmla="*/ 901700 w 1905000"/>
              <a:gd name="connsiteY0" fmla="*/ 0 h 1695450"/>
              <a:gd name="connsiteX1" fmla="*/ 901700 w 1905000"/>
              <a:gd name="connsiteY1" fmla="*/ 0 h 1695450"/>
              <a:gd name="connsiteX2" fmla="*/ 838200 w 1905000"/>
              <a:gd name="connsiteY2" fmla="*/ 6350 h 1695450"/>
              <a:gd name="connsiteX3" fmla="*/ 660400 w 1905000"/>
              <a:gd name="connsiteY3" fmla="*/ 19050 h 1695450"/>
              <a:gd name="connsiteX4" fmla="*/ 641350 w 1905000"/>
              <a:gd name="connsiteY4" fmla="*/ 25400 h 1695450"/>
              <a:gd name="connsiteX5" fmla="*/ 565150 w 1905000"/>
              <a:gd name="connsiteY5" fmla="*/ 88900 h 1695450"/>
              <a:gd name="connsiteX6" fmla="*/ 552450 w 1905000"/>
              <a:gd name="connsiteY6" fmla="*/ 107950 h 1695450"/>
              <a:gd name="connsiteX7" fmla="*/ 546100 w 1905000"/>
              <a:gd name="connsiteY7" fmla="*/ 127000 h 1695450"/>
              <a:gd name="connsiteX8" fmla="*/ 527050 w 1905000"/>
              <a:gd name="connsiteY8" fmla="*/ 146050 h 1695450"/>
              <a:gd name="connsiteX9" fmla="*/ 501650 w 1905000"/>
              <a:gd name="connsiteY9" fmla="*/ 190500 h 1695450"/>
              <a:gd name="connsiteX10" fmla="*/ 476250 w 1905000"/>
              <a:gd name="connsiteY10" fmla="*/ 228600 h 1695450"/>
              <a:gd name="connsiteX11" fmla="*/ 457200 w 1905000"/>
              <a:gd name="connsiteY11" fmla="*/ 266700 h 1695450"/>
              <a:gd name="connsiteX12" fmla="*/ 444500 w 1905000"/>
              <a:gd name="connsiteY12" fmla="*/ 304800 h 1695450"/>
              <a:gd name="connsiteX13" fmla="*/ 438150 w 1905000"/>
              <a:gd name="connsiteY13" fmla="*/ 323850 h 1695450"/>
              <a:gd name="connsiteX14" fmla="*/ 425450 w 1905000"/>
              <a:gd name="connsiteY14" fmla="*/ 349250 h 1695450"/>
              <a:gd name="connsiteX15" fmla="*/ 412750 w 1905000"/>
              <a:gd name="connsiteY15" fmla="*/ 393700 h 1695450"/>
              <a:gd name="connsiteX16" fmla="*/ 406400 w 1905000"/>
              <a:gd name="connsiteY16" fmla="*/ 412750 h 1695450"/>
              <a:gd name="connsiteX17" fmla="*/ 393700 w 1905000"/>
              <a:gd name="connsiteY17" fmla="*/ 431800 h 1695450"/>
              <a:gd name="connsiteX18" fmla="*/ 381000 w 1905000"/>
              <a:gd name="connsiteY18" fmla="*/ 469900 h 1695450"/>
              <a:gd name="connsiteX19" fmla="*/ 374650 w 1905000"/>
              <a:gd name="connsiteY19" fmla="*/ 488950 h 1695450"/>
              <a:gd name="connsiteX20" fmla="*/ 361950 w 1905000"/>
              <a:gd name="connsiteY20" fmla="*/ 514350 h 1695450"/>
              <a:gd name="connsiteX21" fmla="*/ 342900 w 1905000"/>
              <a:gd name="connsiteY21" fmla="*/ 527050 h 1695450"/>
              <a:gd name="connsiteX22" fmla="*/ 317500 w 1905000"/>
              <a:gd name="connsiteY22" fmla="*/ 565150 h 1695450"/>
              <a:gd name="connsiteX23" fmla="*/ 285750 w 1905000"/>
              <a:gd name="connsiteY23" fmla="*/ 596900 h 1695450"/>
              <a:gd name="connsiteX24" fmla="*/ 266700 w 1905000"/>
              <a:gd name="connsiteY24" fmla="*/ 635000 h 1695450"/>
              <a:gd name="connsiteX25" fmla="*/ 254000 w 1905000"/>
              <a:gd name="connsiteY25" fmla="*/ 654050 h 1695450"/>
              <a:gd name="connsiteX26" fmla="*/ 247650 w 1905000"/>
              <a:gd name="connsiteY26" fmla="*/ 673100 h 1695450"/>
              <a:gd name="connsiteX27" fmla="*/ 222250 w 1905000"/>
              <a:gd name="connsiteY27" fmla="*/ 711200 h 1695450"/>
              <a:gd name="connsiteX28" fmla="*/ 171450 w 1905000"/>
              <a:gd name="connsiteY28" fmla="*/ 787400 h 1695450"/>
              <a:gd name="connsiteX29" fmla="*/ 146050 w 1905000"/>
              <a:gd name="connsiteY29" fmla="*/ 825500 h 1695450"/>
              <a:gd name="connsiteX30" fmla="*/ 133350 w 1905000"/>
              <a:gd name="connsiteY30" fmla="*/ 844550 h 1695450"/>
              <a:gd name="connsiteX31" fmla="*/ 127000 w 1905000"/>
              <a:gd name="connsiteY31" fmla="*/ 863600 h 1695450"/>
              <a:gd name="connsiteX32" fmla="*/ 114300 w 1905000"/>
              <a:gd name="connsiteY32" fmla="*/ 882650 h 1695450"/>
              <a:gd name="connsiteX33" fmla="*/ 101600 w 1905000"/>
              <a:gd name="connsiteY33" fmla="*/ 920750 h 1695450"/>
              <a:gd name="connsiteX34" fmla="*/ 88900 w 1905000"/>
              <a:gd name="connsiteY34" fmla="*/ 939800 h 1695450"/>
              <a:gd name="connsiteX35" fmla="*/ 76200 w 1905000"/>
              <a:gd name="connsiteY35" fmla="*/ 977900 h 1695450"/>
              <a:gd name="connsiteX36" fmla="*/ 69850 w 1905000"/>
              <a:gd name="connsiteY36" fmla="*/ 996950 h 1695450"/>
              <a:gd name="connsiteX37" fmla="*/ 57150 w 1905000"/>
              <a:gd name="connsiteY37" fmla="*/ 1016000 h 1695450"/>
              <a:gd name="connsiteX38" fmla="*/ 50800 w 1905000"/>
              <a:gd name="connsiteY38" fmla="*/ 1035050 h 1695450"/>
              <a:gd name="connsiteX39" fmla="*/ 31750 w 1905000"/>
              <a:gd name="connsiteY39" fmla="*/ 1047750 h 1695450"/>
              <a:gd name="connsiteX40" fmla="*/ 19050 w 1905000"/>
              <a:gd name="connsiteY40" fmla="*/ 1136650 h 1695450"/>
              <a:gd name="connsiteX41" fmla="*/ 12700 w 1905000"/>
              <a:gd name="connsiteY41" fmla="*/ 1168400 h 1695450"/>
              <a:gd name="connsiteX42" fmla="*/ 6350 w 1905000"/>
              <a:gd name="connsiteY42" fmla="*/ 1263650 h 1695450"/>
              <a:gd name="connsiteX43" fmla="*/ 0 w 1905000"/>
              <a:gd name="connsiteY43" fmla="*/ 1289050 h 1695450"/>
              <a:gd name="connsiteX44" fmla="*/ 6350 w 1905000"/>
              <a:gd name="connsiteY44" fmla="*/ 1384300 h 1695450"/>
              <a:gd name="connsiteX45" fmla="*/ 19050 w 1905000"/>
              <a:gd name="connsiteY45" fmla="*/ 1422400 h 1695450"/>
              <a:gd name="connsiteX46" fmla="*/ 25400 w 1905000"/>
              <a:gd name="connsiteY46" fmla="*/ 1441450 h 1695450"/>
              <a:gd name="connsiteX47" fmla="*/ 31750 w 1905000"/>
              <a:gd name="connsiteY47" fmla="*/ 1460500 h 1695450"/>
              <a:gd name="connsiteX48" fmla="*/ 44450 w 1905000"/>
              <a:gd name="connsiteY48" fmla="*/ 1479550 h 1695450"/>
              <a:gd name="connsiteX49" fmla="*/ 57150 w 1905000"/>
              <a:gd name="connsiteY49" fmla="*/ 1517650 h 1695450"/>
              <a:gd name="connsiteX50" fmla="*/ 63500 w 1905000"/>
              <a:gd name="connsiteY50" fmla="*/ 1536700 h 1695450"/>
              <a:gd name="connsiteX51" fmla="*/ 82550 w 1905000"/>
              <a:gd name="connsiteY51" fmla="*/ 1549400 h 1695450"/>
              <a:gd name="connsiteX52" fmla="*/ 114300 w 1905000"/>
              <a:gd name="connsiteY52" fmla="*/ 1574800 h 1695450"/>
              <a:gd name="connsiteX53" fmla="*/ 127000 w 1905000"/>
              <a:gd name="connsiteY53" fmla="*/ 1593850 h 1695450"/>
              <a:gd name="connsiteX54" fmla="*/ 146050 w 1905000"/>
              <a:gd name="connsiteY54" fmla="*/ 1612900 h 1695450"/>
              <a:gd name="connsiteX55" fmla="*/ 171450 w 1905000"/>
              <a:gd name="connsiteY55" fmla="*/ 1625600 h 1695450"/>
              <a:gd name="connsiteX56" fmla="*/ 190500 w 1905000"/>
              <a:gd name="connsiteY56" fmla="*/ 1638300 h 1695450"/>
              <a:gd name="connsiteX57" fmla="*/ 215900 w 1905000"/>
              <a:gd name="connsiteY57" fmla="*/ 1651000 h 1695450"/>
              <a:gd name="connsiteX58" fmla="*/ 234950 w 1905000"/>
              <a:gd name="connsiteY58" fmla="*/ 1663700 h 1695450"/>
              <a:gd name="connsiteX59" fmla="*/ 254000 w 1905000"/>
              <a:gd name="connsiteY59" fmla="*/ 1670050 h 1695450"/>
              <a:gd name="connsiteX60" fmla="*/ 342900 w 1905000"/>
              <a:gd name="connsiteY60" fmla="*/ 1682750 h 1695450"/>
              <a:gd name="connsiteX61" fmla="*/ 387350 w 1905000"/>
              <a:gd name="connsiteY61" fmla="*/ 1689100 h 1695450"/>
              <a:gd name="connsiteX62" fmla="*/ 533400 w 1905000"/>
              <a:gd name="connsiteY62" fmla="*/ 1695450 h 1695450"/>
              <a:gd name="connsiteX63" fmla="*/ 781050 w 1905000"/>
              <a:gd name="connsiteY63" fmla="*/ 1689100 h 1695450"/>
              <a:gd name="connsiteX64" fmla="*/ 895350 w 1905000"/>
              <a:gd name="connsiteY64" fmla="*/ 1676400 h 1695450"/>
              <a:gd name="connsiteX65" fmla="*/ 977900 w 1905000"/>
              <a:gd name="connsiteY65" fmla="*/ 1670050 h 1695450"/>
              <a:gd name="connsiteX66" fmla="*/ 1009650 w 1905000"/>
              <a:gd name="connsiteY66" fmla="*/ 1663700 h 1695450"/>
              <a:gd name="connsiteX67" fmla="*/ 1028700 w 1905000"/>
              <a:gd name="connsiteY67" fmla="*/ 1657350 h 1695450"/>
              <a:gd name="connsiteX68" fmla="*/ 1136650 w 1905000"/>
              <a:gd name="connsiteY68" fmla="*/ 1644650 h 1695450"/>
              <a:gd name="connsiteX69" fmla="*/ 1155700 w 1905000"/>
              <a:gd name="connsiteY69" fmla="*/ 1638300 h 1695450"/>
              <a:gd name="connsiteX70" fmla="*/ 1181100 w 1905000"/>
              <a:gd name="connsiteY70" fmla="*/ 1631950 h 1695450"/>
              <a:gd name="connsiteX71" fmla="*/ 1231900 w 1905000"/>
              <a:gd name="connsiteY71" fmla="*/ 1606550 h 1695450"/>
              <a:gd name="connsiteX72" fmla="*/ 1257300 w 1905000"/>
              <a:gd name="connsiteY72" fmla="*/ 1593850 h 1695450"/>
              <a:gd name="connsiteX73" fmla="*/ 1320800 w 1905000"/>
              <a:gd name="connsiteY73" fmla="*/ 1568450 h 1695450"/>
              <a:gd name="connsiteX74" fmla="*/ 1339850 w 1905000"/>
              <a:gd name="connsiteY74" fmla="*/ 1555750 h 1695450"/>
              <a:gd name="connsiteX75" fmla="*/ 1365250 w 1905000"/>
              <a:gd name="connsiteY75" fmla="*/ 1543050 h 1695450"/>
              <a:gd name="connsiteX76" fmla="*/ 1409700 w 1905000"/>
              <a:gd name="connsiteY76" fmla="*/ 1511300 h 1695450"/>
              <a:gd name="connsiteX77" fmla="*/ 1466850 w 1905000"/>
              <a:gd name="connsiteY77" fmla="*/ 1479550 h 1695450"/>
              <a:gd name="connsiteX78" fmla="*/ 1517650 w 1905000"/>
              <a:gd name="connsiteY78" fmla="*/ 1441450 h 1695450"/>
              <a:gd name="connsiteX79" fmla="*/ 1536700 w 1905000"/>
              <a:gd name="connsiteY79" fmla="*/ 1428750 h 1695450"/>
              <a:gd name="connsiteX80" fmla="*/ 1562100 w 1905000"/>
              <a:gd name="connsiteY80" fmla="*/ 1403350 h 1695450"/>
              <a:gd name="connsiteX81" fmla="*/ 1581150 w 1905000"/>
              <a:gd name="connsiteY81" fmla="*/ 1390650 h 1695450"/>
              <a:gd name="connsiteX82" fmla="*/ 1619250 w 1905000"/>
              <a:gd name="connsiteY82" fmla="*/ 1352550 h 1695450"/>
              <a:gd name="connsiteX83" fmla="*/ 1657350 w 1905000"/>
              <a:gd name="connsiteY83" fmla="*/ 1314450 h 1695450"/>
              <a:gd name="connsiteX84" fmla="*/ 1676400 w 1905000"/>
              <a:gd name="connsiteY84" fmla="*/ 1295400 h 1695450"/>
              <a:gd name="connsiteX85" fmla="*/ 1695450 w 1905000"/>
              <a:gd name="connsiteY85" fmla="*/ 1276350 h 1695450"/>
              <a:gd name="connsiteX86" fmla="*/ 1720850 w 1905000"/>
              <a:gd name="connsiteY86" fmla="*/ 1238250 h 1695450"/>
              <a:gd name="connsiteX87" fmla="*/ 1733550 w 1905000"/>
              <a:gd name="connsiteY87" fmla="*/ 1219200 h 1695450"/>
              <a:gd name="connsiteX88" fmla="*/ 1752600 w 1905000"/>
              <a:gd name="connsiteY88" fmla="*/ 1212850 h 1695450"/>
              <a:gd name="connsiteX89" fmla="*/ 1797050 w 1905000"/>
              <a:gd name="connsiteY89" fmla="*/ 1155700 h 1695450"/>
              <a:gd name="connsiteX90" fmla="*/ 1809750 w 1905000"/>
              <a:gd name="connsiteY90" fmla="*/ 1117600 h 1695450"/>
              <a:gd name="connsiteX91" fmla="*/ 1816100 w 1905000"/>
              <a:gd name="connsiteY91" fmla="*/ 1098550 h 1695450"/>
              <a:gd name="connsiteX92" fmla="*/ 1828800 w 1905000"/>
              <a:gd name="connsiteY92" fmla="*/ 1079500 h 1695450"/>
              <a:gd name="connsiteX93" fmla="*/ 1841500 w 1905000"/>
              <a:gd name="connsiteY93" fmla="*/ 1041400 h 1695450"/>
              <a:gd name="connsiteX94" fmla="*/ 1860550 w 1905000"/>
              <a:gd name="connsiteY94" fmla="*/ 984250 h 1695450"/>
              <a:gd name="connsiteX95" fmla="*/ 1879600 w 1905000"/>
              <a:gd name="connsiteY95" fmla="*/ 939800 h 1695450"/>
              <a:gd name="connsiteX96" fmla="*/ 1892300 w 1905000"/>
              <a:gd name="connsiteY96" fmla="*/ 901700 h 1695450"/>
              <a:gd name="connsiteX97" fmla="*/ 1898650 w 1905000"/>
              <a:gd name="connsiteY97" fmla="*/ 882650 h 1695450"/>
              <a:gd name="connsiteX98" fmla="*/ 1905000 w 1905000"/>
              <a:gd name="connsiteY98" fmla="*/ 844550 h 1695450"/>
              <a:gd name="connsiteX99" fmla="*/ 1898650 w 1905000"/>
              <a:gd name="connsiteY99" fmla="*/ 723900 h 1695450"/>
              <a:gd name="connsiteX100" fmla="*/ 1885950 w 1905000"/>
              <a:gd name="connsiteY100" fmla="*/ 685800 h 1695450"/>
              <a:gd name="connsiteX101" fmla="*/ 1879600 w 1905000"/>
              <a:gd name="connsiteY101" fmla="*/ 666750 h 1695450"/>
              <a:gd name="connsiteX102" fmla="*/ 1841500 w 1905000"/>
              <a:gd name="connsiteY102" fmla="*/ 609600 h 1695450"/>
              <a:gd name="connsiteX103" fmla="*/ 1803400 w 1905000"/>
              <a:gd name="connsiteY103" fmla="*/ 552450 h 1695450"/>
              <a:gd name="connsiteX104" fmla="*/ 1790700 w 1905000"/>
              <a:gd name="connsiteY104" fmla="*/ 533400 h 1695450"/>
              <a:gd name="connsiteX105" fmla="*/ 1765300 w 1905000"/>
              <a:gd name="connsiteY105" fmla="*/ 514350 h 1695450"/>
              <a:gd name="connsiteX106" fmla="*/ 1746250 w 1905000"/>
              <a:gd name="connsiteY106" fmla="*/ 501650 h 1695450"/>
              <a:gd name="connsiteX107" fmla="*/ 1727200 w 1905000"/>
              <a:gd name="connsiteY107" fmla="*/ 482600 h 1695450"/>
              <a:gd name="connsiteX108" fmla="*/ 1708150 w 1905000"/>
              <a:gd name="connsiteY108" fmla="*/ 469900 h 1695450"/>
              <a:gd name="connsiteX109" fmla="*/ 1682750 w 1905000"/>
              <a:gd name="connsiteY109" fmla="*/ 450850 h 1695450"/>
              <a:gd name="connsiteX110" fmla="*/ 1657350 w 1905000"/>
              <a:gd name="connsiteY110" fmla="*/ 438150 h 1695450"/>
              <a:gd name="connsiteX111" fmla="*/ 1619250 w 1905000"/>
              <a:gd name="connsiteY111" fmla="*/ 412750 h 1695450"/>
              <a:gd name="connsiteX112" fmla="*/ 1600200 w 1905000"/>
              <a:gd name="connsiteY112" fmla="*/ 400050 h 1695450"/>
              <a:gd name="connsiteX113" fmla="*/ 1555750 w 1905000"/>
              <a:gd name="connsiteY113" fmla="*/ 381000 h 1695450"/>
              <a:gd name="connsiteX114" fmla="*/ 1536700 w 1905000"/>
              <a:gd name="connsiteY114" fmla="*/ 374650 h 1695450"/>
              <a:gd name="connsiteX115" fmla="*/ 1517650 w 1905000"/>
              <a:gd name="connsiteY115" fmla="*/ 361950 h 1695450"/>
              <a:gd name="connsiteX116" fmla="*/ 1498600 w 1905000"/>
              <a:gd name="connsiteY116" fmla="*/ 355600 h 1695450"/>
              <a:gd name="connsiteX117" fmla="*/ 1479550 w 1905000"/>
              <a:gd name="connsiteY117" fmla="*/ 342900 h 1695450"/>
              <a:gd name="connsiteX118" fmla="*/ 1428750 w 1905000"/>
              <a:gd name="connsiteY118" fmla="*/ 304800 h 1695450"/>
              <a:gd name="connsiteX119" fmla="*/ 1390650 w 1905000"/>
              <a:gd name="connsiteY119" fmla="*/ 273050 h 1695450"/>
              <a:gd name="connsiteX120" fmla="*/ 1358900 w 1905000"/>
              <a:gd name="connsiteY120" fmla="*/ 254000 h 1695450"/>
              <a:gd name="connsiteX121" fmla="*/ 1346200 w 1905000"/>
              <a:gd name="connsiteY121" fmla="*/ 234950 h 1695450"/>
              <a:gd name="connsiteX122" fmla="*/ 1301750 w 1905000"/>
              <a:gd name="connsiteY122" fmla="*/ 203200 h 1695450"/>
              <a:gd name="connsiteX123" fmla="*/ 1276350 w 1905000"/>
              <a:gd name="connsiteY123" fmla="*/ 184150 h 1695450"/>
              <a:gd name="connsiteX124" fmla="*/ 1250950 w 1905000"/>
              <a:gd name="connsiteY124" fmla="*/ 171450 h 1695450"/>
              <a:gd name="connsiteX125" fmla="*/ 1219200 w 1905000"/>
              <a:gd name="connsiteY125" fmla="*/ 133350 h 1695450"/>
              <a:gd name="connsiteX126" fmla="*/ 1193800 w 1905000"/>
              <a:gd name="connsiteY126" fmla="*/ 114300 h 1695450"/>
              <a:gd name="connsiteX127" fmla="*/ 1174750 w 1905000"/>
              <a:gd name="connsiteY127" fmla="*/ 95250 h 1695450"/>
              <a:gd name="connsiteX128" fmla="*/ 1136650 w 1905000"/>
              <a:gd name="connsiteY128" fmla="*/ 76200 h 1695450"/>
              <a:gd name="connsiteX129" fmla="*/ 1079500 w 1905000"/>
              <a:gd name="connsiteY129" fmla="*/ 50800 h 1695450"/>
              <a:gd name="connsiteX130" fmla="*/ 1041400 w 1905000"/>
              <a:gd name="connsiteY130" fmla="*/ 38100 h 1695450"/>
              <a:gd name="connsiteX131" fmla="*/ 1022350 w 1905000"/>
              <a:gd name="connsiteY131" fmla="*/ 31750 h 1695450"/>
              <a:gd name="connsiteX132" fmla="*/ 965200 w 1905000"/>
              <a:gd name="connsiteY132" fmla="*/ 6350 h 1695450"/>
              <a:gd name="connsiteX133" fmla="*/ 946150 w 1905000"/>
              <a:gd name="connsiteY133" fmla="*/ 0 h 1695450"/>
              <a:gd name="connsiteX134" fmla="*/ 901700 w 1905000"/>
              <a:gd name="connsiteY134"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905000" h="1695450">
                <a:moveTo>
                  <a:pt x="901700" y="0"/>
                </a:moveTo>
                <a:lnTo>
                  <a:pt x="901700" y="0"/>
                </a:lnTo>
                <a:cubicBezTo>
                  <a:pt x="880533" y="2117"/>
                  <a:pt x="859436" y="5101"/>
                  <a:pt x="838200" y="6350"/>
                </a:cubicBezTo>
                <a:cubicBezTo>
                  <a:pt x="733424" y="12513"/>
                  <a:pt x="725455" y="463"/>
                  <a:pt x="660400" y="19050"/>
                </a:cubicBezTo>
                <a:cubicBezTo>
                  <a:pt x="653964" y="20889"/>
                  <a:pt x="647201" y="22149"/>
                  <a:pt x="641350" y="25400"/>
                </a:cubicBezTo>
                <a:cubicBezTo>
                  <a:pt x="616544" y="39181"/>
                  <a:pt x="580815" y="65402"/>
                  <a:pt x="565150" y="88900"/>
                </a:cubicBezTo>
                <a:cubicBezTo>
                  <a:pt x="560917" y="95250"/>
                  <a:pt x="555863" y="101124"/>
                  <a:pt x="552450" y="107950"/>
                </a:cubicBezTo>
                <a:cubicBezTo>
                  <a:pt x="549457" y="113937"/>
                  <a:pt x="549813" y="121431"/>
                  <a:pt x="546100" y="127000"/>
                </a:cubicBezTo>
                <a:cubicBezTo>
                  <a:pt x="541119" y="134472"/>
                  <a:pt x="532799" y="139151"/>
                  <a:pt x="527050" y="146050"/>
                </a:cubicBezTo>
                <a:cubicBezTo>
                  <a:pt x="511360" y="164878"/>
                  <a:pt x="514959" y="168318"/>
                  <a:pt x="501650" y="190500"/>
                </a:cubicBezTo>
                <a:cubicBezTo>
                  <a:pt x="493797" y="203588"/>
                  <a:pt x="481077" y="214120"/>
                  <a:pt x="476250" y="228600"/>
                </a:cubicBezTo>
                <a:cubicBezTo>
                  <a:pt x="453092" y="298075"/>
                  <a:pt x="490026" y="192842"/>
                  <a:pt x="457200" y="266700"/>
                </a:cubicBezTo>
                <a:cubicBezTo>
                  <a:pt x="451763" y="278933"/>
                  <a:pt x="448733" y="292100"/>
                  <a:pt x="444500" y="304800"/>
                </a:cubicBezTo>
                <a:cubicBezTo>
                  <a:pt x="442383" y="311150"/>
                  <a:pt x="441143" y="317863"/>
                  <a:pt x="438150" y="323850"/>
                </a:cubicBezTo>
                <a:cubicBezTo>
                  <a:pt x="433917" y="332317"/>
                  <a:pt x="429179" y="340549"/>
                  <a:pt x="425450" y="349250"/>
                </a:cubicBezTo>
                <a:cubicBezTo>
                  <a:pt x="418925" y="364475"/>
                  <a:pt x="417353" y="377588"/>
                  <a:pt x="412750" y="393700"/>
                </a:cubicBezTo>
                <a:cubicBezTo>
                  <a:pt x="410911" y="400136"/>
                  <a:pt x="409393" y="406763"/>
                  <a:pt x="406400" y="412750"/>
                </a:cubicBezTo>
                <a:cubicBezTo>
                  <a:pt x="402987" y="419576"/>
                  <a:pt x="396800" y="424826"/>
                  <a:pt x="393700" y="431800"/>
                </a:cubicBezTo>
                <a:cubicBezTo>
                  <a:pt x="388263" y="444033"/>
                  <a:pt x="385233" y="457200"/>
                  <a:pt x="381000" y="469900"/>
                </a:cubicBezTo>
                <a:cubicBezTo>
                  <a:pt x="378883" y="476250"/>
                  <a:pt x="377643" y="482963"/>
                  <a:pt x="374650" y="488950"/>
                </a:cubicBezTo>
                <a:cubicBezTo>
                  <a:pt x="370417" y="497417"/>
                  <a:pt x="368010" y="507078"/>
                  <a:pt x="361950" y="514350"/>
                </a:cubicBezTo>
                <a:cubicBezTo>
                  <a:pt x="357064" y="520213"/>
                  <a:pt x="349250" y="522817"/>
                  <a:pt x="342900" y="527050"/>
                </a:cubicBezTo>
                <a:cubicBezTo>
                  <a:pt x="331741" y="560528"/>
                  <a:pt x="343926" y="533439"/>
                  <a:pt x="317500" y="565150"/>
                </a:cubicBezTo>
                <a:cubicBezTo>
                  <a:pt x="291042" y="596900"/>
                  <a:pt x="320675" y="573617"/>
                  <a:pt x="285750" y="596900"/>
                </a:cubicBezTo>
                <a:cubicBezTo>
                  <a:pt x="249354" y="651495"/>
                  <a:pt x="292990" y="582420"/>
                  <a:pt x="266700" y="635000"/>
                </a:cubicBezTo>
                <a:cubicBezTo>
                  <a:pt x="263287" y="641826"/>
                  <a:pt x="257413" y="647224"/>
                  <a:pt x="254000" y="654050"/>
                </a:cubicBezTo>
                <a:cubicBezTo>
                  <a:pt x="251007" y="660037"/>
                  <a:pt x="250901" y="667249"/>
                  <a:pt x="247650" y="673100"/>
                </a:cubicBezTo>
                <a:cubicBezTo>
                  <a:pt x="240237" y="686443"/>
                  <a:pt x="230717" y="698500"/>
                  <a:pt x="222250" y="711200"/>
                </a:cubicBezTo>
                <a:lnTo>
                  <a:pt x="171450" y="787400"/>
                </a:lnTo>
                <a:lnTo>
                  <a:pt x="146050" y="825500"/>
                </a:lnTo>
                <a:cubicBezTo>
                  <a:pt x="141817" y="831850"/>
                  <a:pt x="135763" y="837310"/>
                  <a:pt x="133350" y="844550"/>
                </a:cubicBezTo>
                <a:cubicBezTo>
                  <a:pt x="131233" y="850900"/>
                  <a:pt x="129993" y="857613"/>
                  <a:pt x="127000" y="863600"/>
                </a:cubicBezTo>
                <a:cubicBezTo>
                  <a:pt x="123587" y="870426"/>
                  <a:pt x="117400" y="875676"/>
                  <a:pt x="114300" y="882650"/>
                </a:cubicBezTo>
                <a:cubicBezTo>
                  <a:pt x="108863" y="894883"/>
                  <a:pt x="109026" y="909611"/>
                  <a:pt x="101600" y="920750"/>
                </a:cubicBezTo>
                <a:cubicBezTo>
                  <a:pt x="97367" y="927100"/>
                  <a:pt x="92000" y="932826"/>
                  <a:pt x="88900" y="939800"/>
                </a:cubicBezTo>
                <a:cubicBezTo>
                  <a:pt x="83463" y="952033"/>
                  <a:pt x="80433" y="965200"/>
                  <a:pt x="76200" y="977900"/>
                </a:cubicBezTo>
                <a:cubicBezTo>
                  <a:pt x="74083" y="984250"/>
                  <a:pt x="73563" y="991381"/>
                  <a:pt x="69850" y="996950"/>
                </a:cubicBezTo>
                <a:cubicBezTo>
                  <a:pt x="65617" y="1003300"/>
                  <a:pt x="60563" y="1009174"/>
                  <a:pt x="57150" y="1016000"/>
                </a:cubicBezTo>
                <a:cubicBezTo>
                  <a:pt x="54157" y="1021987"/>
                  <a:pt x="54981" y="1029823"/>
                  <a:pt x="50800" y="1035050"/>
                </a:cubicBezTo>
                <a:cubicBezTo>
                  <a:pt x="46032" y="1041009"/>
                  <a:pt x="38100" y="1043517"/>
                  <a:pt x="31750" y="1047750"/>
                </a:cubicBezTo>
                <a:cubicBezTo>
                  <a:pt x="16812" y="1092564"/>
                  <a:pt x="30180" y="1047613"/>
                  <a:pt x="19050" y="1136650"/>
                </a:cubicBezTo>
                <a:cubicBezTo>
                  <a:pt x="17711" y="1147360"/>
                  <a:pt x="14817" y="1157817"/>
                  <a:pt x="12700" y="1168400"/>
                </a:cubicBezTo>
                <a:cubicBezTo>
                  <a:pt x="10583" y="1200150"/>
                  <a:pt x="9681" y="1232004"/>
                  <a:pt x="6350" y="1263650"/>
                </a:cubicBezTo>
                <a:cubicBezTo>
                  <a:pt x="5436" y="1272329"/>
                  <a:pt x="0" y="1280323"/>
                  <a:pt x="0" y="1289050"/>
                </a:cubicBezTo>
                <a:cubicBezTo>
                  <a:pt x="0" y="1320870"/>
                  <a:pt x="1850" y="1352799"/>
                  <a:pt x="6350" y="1384300"/>
                </a:cubicBezTo>
                <a:cubicBezTo>
                  <a:pt x="8243" y="1397552"/>
                  <a:pt x="14817" y="1409700"/>
                  <a:pt x="19050" y="1422400"/>
                </a:cubicBezTo>
                <a:lnTo>
                  <a:pt x="25400" y="1441450"/>
                </a:lnTo>
                <a:cubicBezTo>
                  <a:pt x="27517" y="1447800"/>
                  <a:pt x="28037" y="1454931"/>
                  <a:pt x="31750" y="1460500"/>
                </a:cubicBezTo>
                <a:cubicBezTo>
                  <a:pt x="35983" y="1466850"/>
                  <a:pt x="41350" y="1472576"/>
                  <a:pt x="44450" y="1479550"/>
                </a:cubicBezTo>
                <a:cubicBezTo>
                  <a:pt x="49887" y="1491783"/>
                  <a:pt x="52917" y="1504950"/>
                  <a:pt x="57150" y="1517650"/>
                </a:cubicBezTo>
                <a:cubicBezTo>
                  <a:pt x="59267" y="1524000"/>
                  <a:pt x="57931" y="1532987"/>
                  <a:pt x="63500" y="1536700"/>
                </a:cubicBezTo>
                <a:lnTo>
                  <a:pt x="82550" y="1549400"/>
                </a:lnTo>
                <a:cubicBezTo>
                  <a:pt x="118946" y="1603995"/>
                  <a:pt x="70483" y="1539747"/>
                  <a:pt x="114300" y="1574800"/>
                </a:cubicBezTo>
                <a:cubicBezTo>
                  <a:pt x="120259" y="1579568"/>
                  <a:pt x="122114" y="1587987"/>
                  <a:pt x="127000" y="1593850"/>
                </a:cubicBezTo>
                <a:cubicBezTo>
                  <a:pt x="132749" y="1600749"/>
                  <a:pt x="138742" y="1607680"/>
                  <a:pt x="146050" y="1612900"/>
                </a:cubicBezTo>
                <a:cubicBezTo>
                  <a:pt x="153753" y="1618402"/>
                  <a:pt x="163231" y="1620904"/>
                  <a:pt x="171450" y="1625600"/>
                </a:cubicBezTo>
                <a:cubicBezTo>
                  <a:pt x="178076" y="1629386"/>
                  <a:pt x="183874" y="1634514"/>
                  <a:pt x="190500" y="1638300"/>
                </a:cubicBezTo>
                <a:cubicBezTo>
                  <a:pt x="198719" y="1642996"/>
                  <a:pt x="207681" y="1646304"/>
                  <a:pt x="215900" y="1651000"/>
                </a:cubicBezTo>
                <a:cubicBezTo>
                  <a:pt x="222526" y="1654786"/>
                  <a:pt x="228124" y="1660287"/>
                  <a:pt x="234950" y="1663700"/>
                </a:cubicBezTo>
                <a:cubicBezTo>
                  <a:pt x="240937" y="1666693"/>
                  <a:pt x="247564" y="1668211"/>
                  <a:pt x="254000" y="1670050"/>
                </a:cubicBezTo>
                <a:cubicBezTo>
                  <a:pt x="293364" y="1681297"/>
                  <a:pt x="286982" y="1676171"/>
                  <a:pt x="342900" y="1682750"/>
                </a:cubicBezTo>
                <a:cubicBezTo>
                  <a:pt x="357765" y="1684499"/>
                  <a:pt x="372416" y="1688104"/>
                  <a:pt x="387350" y="1689100"/>
                </a:cubicBezTo>
                <a:cubicBezTo>
                  <a:pt x="435971" y="1692341"/>
                  <a:pt x="484717" y="1693333"/>
                  <a:pt x="533400" y="1695450"/>
                </a:cubicBezTo>
                <a:lnTo>
                  <a:pt x="781050" y="1689100"/>
                </a:lnTo>
                <a:cubicBezTo>
                  <a:pt x="927002" y="1683376"/>
                  <a:pt x="803355" y="1686084"/>
                  <a:pt x="895350" y="1676400"/>
                </a:cubicBezTo>
                <a:cubicBezTo>
                  <a:pt x="922796" y="1673511"/>
                  <a:pt x="950383" y="1672167"/>
                  <a:pt x="977900" y="1670050"/>
                </a:cubicBezTo>
                <a:cubicBezTo>
                  <a:pt x="988483" y="1667933"/>
                  <a:pt x="999179" y="1666318"/>
                  <a:pt x="1009650" y="1663700"/>
                </a:cubicBezTo>
                <a:cubicBezTo>
                  <a:pt x="1016144" y="1662077"/>
                  <a:pt x="1022114" y="1658547"/>
                  <a:pt x="1028700" y="1657350"/>
                </a:cubicBezTo>
                <a:cubicBezTo>
                  <a:pt x="1042414" y="1654856"/>
                  <a:pt x="1125555" y="1645883"/>
                  <a:pt x="1136650" y="1644650"/>
                </a:cubicBezTo>
                <a:cubicBezTo>
                  <a:pt x="1143000" y="1642533"/>
                  <a:pt x="1149264" y="1640139"/>
                  <a:pt x="1155700" y="1638300"/>
                </a:cubicBezTo>
                <a:cubicBezTo>
                  <a:pt x="1164091" y="1635902"/>
                  <a:pt x="1173044" y="1635307"/>
                  <a:pt x="1181100" y="1631950"/>
                </a:cubicBezTo>
                <a:cubicBezTo>
                  <a:pt x="1198576" y="1624668"/>
                  <a:pt x="1214967" y="1615017"/>
                  <a:pt x="1231900" y="1606550"/>
                </a:cubicBezTo>
                <a:cubicBezTo>
                  <a:pt x="1240367" y="1602317"/>
                  <a:pt x="1248320" y="1596843"/>
                  <a:pt x="1257300" y="1593850"/>
                </a:cubicBezTo>
                <a:cubicBezTo>
                  <a:pt x="1288524" y="1583442"/>
                  <a:pt x="1294638" y="1583399"/>
                  <a:pt x="1320800" y="1568450"/>
                </a:cubicBezTo>
                <a:cubicBezTo>
                  <a:pt x="1327426" y="1564664"/>
                  <a:pt x="1333224" y="1559536"/>
                  <a:pt x="1339850" y="1555750"/>
                </a:cubicBezTo>
                <a:cubicBezTo>
                  <a:pt x="1348069" y="1551054"/>
                  <a:pt x="1357223" y="1548067"/>
                  <a:pt x="1365250" y="1543050"/>
                </a:cubicBezTo>
                <a:cubicBezTo>
                  <a:pt x="1401594" y="1520335"/>
                  <a:pt x="1378355" y="1529211"/>
                  <a:pt x="1409700" y="1511300"/>
                </a:cubicBezTo>
                <a:cubicBezTo>
                  <a:pt x="1444322" y="1491516"/>
                  <a:pt x="1429352" y="1505510"/>
                  <a:pt x="1466850" y="1479550"/>
                </a:cubicBezTo>
                <a:cubicBezTo>
                  <a:pt x="1484253" y="1467502"/>
                  <a:pt x="1500038" y="1453191"/>
                  <a:pt x="1517650" y="1441450"/>
                </a:cubicBezTo>
                <a:cubicBezTo>
                  <a:pt x="1524000" y="1437217"/>
                  <a:pt x="1530906" y="1433717"/>
                  <a:pt x="1536700" y="1428750"/>
                </a:cubicBezTo>
                <a:cubicBezTo>
                  <a:pt x="1545791" y="1420958"/>
                  <a:pt x="1553009" y="1411142"/>
                  <a:pt x="1562100" y="1403350"/>
                </a:cubicBezTo>
                <a:cubicBezTo>
                  <a:pt x="1567894" y="1398383"/>
                  <a:pt x="1575446" y="1395720"/>
                  <a:pt x="1581150" y="1390650"/>
                </a:cubicBezTo>
                <a:cubicBezTo>
                  <a:pt x="1594574" y="1378718"/>
                  <a:pt x="1606550" y="1365250"/>
                  <a:pt x="1619250" y="1352550"/>
                </a:cubicBezTo>
                <a:lnTo>
                  <a:pt x="1657350" y="1314450"/>
                </a:lnTo>
                <a:lnTo>
                  <a:pt x="1676400" y="1295400"/>
                </a:lnTo>
                <a:cubicBezTo>
                  <a:pt x="1682750" y="1289050"/>
                  <a:pt x="1690469" y="1283822"/>
                  <a:pt x="1695450" y="1276350"/>
                </a:cubicBezTo>
                <a:lnTo>
                  <a:pt x="1720850" y="1238250"/>
                </a:lnTo>
                <a:cubicBezTo>
                  <a:pt x="1725083" y="1231900"/>
                  <a:pt x="1726310" y="1221613"/>
                  <a:pt x="1733550" y="1219200"/>
                </a:cubicBezTo>
                <a:lnTo>
                  <a:pt x="1752600" y="1212850"/>
                </a:lnTo>
                <a:cubicBezTo>
                  <a:pt x="1769037" y="1196413"/>
                  <a:pt x="1789455" y="1178486"/>
                  <a:pt x="1797050" y="1155700"/>
                </a:cubicBezTo>
                <a:lnTo>
                  <a:pt x="1809750" y="1117600"/>
                </a:lnTo>
                <a:cubicBezTo>
                  <a:pt x="1811867" y="1111250"/>
                  <a:pt x="1812387" y="1104119"/>
                  <a:pt x="1816100" y="1098550"/>
                </a:cubicBezTo>
                <a:cubicBezTo>
                  <a:pt x="1820333" y="1092200"/>
                  <a:pt x="1825700" y="1086474"/>
                  <a:pt x="1828800" y="1079500"/>
                </a:cubicBezTo>
                <a:cubicBezTo>
                  <a:pt x="1834237" y="1067267"/>
                  <a:pt x="1837267" y="1054100"/>
                  <a:pt x="1841500" y="1041400"/>
                </a:cubicBezTo>
                <a:lnTo>
                  <a:pt x="1860550" y="984250"/>
                </a:lnTo>
                <a:cubicBezTo>
                  <a:pt x="1880990" y="922929"/>
                  <a:pt x="1848213" y="1018267"/>
                  <a:pt x="1879600" y="939800"/>
                </a:cubicBezTo>
                <a:cubicBezTo>
                  <a:pt x="1884572" y="927371"/>
                  <a:pt x="1888067" y="914400"/>
                  <a:pt x="1892300" y="901700"/>
                </a:cubicBezTo>
                <a:cubicBezTo>
                  <a:pt x="1894417" y="895350"/>
                  <a:pt x="1897550" y="889252"/>
                  <a:pt x="1898650" y="882650"/>
                </a:cubicBezTo>
                <a:lnTo>
                  <a:pt x="1905000" y="844550"/>
                </a:lnTo>
                <a:cubicBezTo>
                  <a:pt x="1902883" y="804333"/>
                  <a:pt x="1903448" y="763885"/>
                  <a:pt x="1898650" y="723900"/>
                </a:cubicBezTo>
                <a:cubicBezTo>
                  <a:pt x="1897055" y="710608"/>
                  <a:pt x="1890183" y="698500"/>
                  <a:pt x="1885950" y="685800"/>
                </a:cubicBezTo>
                <a:cubicBezTo>
                  <a:pt x="1883833" y="679450"/>
                  <a:pt x="1883313" y="672319"/>
                  <a:pt x="1879600" y="666750"/>
                </a:cubicBezTo>
                <a:lnTo>
                  <a:pt x="1841500" y="609600"/>
                </a:lnTo>
                <a:lnTo>
                  <a:pt x="1803400" y="552450"/>
                </a:lnTo>
                <a:cubicBezTo>
                  <a:pt x="1799167" y="546100"/>
                  <a:pt x="1796805" y="537979"/>
                  <a:pt x="1790700" y="533400"/>
                </a:cubicBezTo>
                <a:cubicBezTo>
                  <a:pt x="1782233" y="527050"/>
                  <a:pt x="1773912" y="520501"/>
                  <a:pt x="1765300" y="514350"/>
                </a:cubicBezTo>
                <a:cubicBezTo>
                  <a:pt x="1759090" y="509914"/>
                  <a:pt x="1752113" y="506536"/>
                  <a:pt x="1746250" y="501650"/>
                </a:cubicBezTo>
                <a:cubicBezTo>
                  <a:pt x="1739351" y="495901"/>
                  <a:pt x="1734099" y="488349"/>
                  <a:pt x="1727200" y="482600"/>
                </a:cubicBezTo>
                <a:cubicBezTo>
                  <a:pt x="1721337" y="477714"/>
                  <a:pt x="1714360" y="474336"/>
                  <a:pt x="1708150" y="469900"/>
                </a:cubicBezTo>
                <a:cubicBezTo>
                  <a:pt x="1699538" y="463749"/>
                  <a:pt x="1691725" y="456459"/>
                  <a:pt x="1682750" y="450850"/>
                </a:cubicBezTo>
                <a:cubicBezTo>
                  <a:pt x="1674723" y="445833"/>
                  <a:pt x="1665467" y="443020"/>
                  <a:pt x="1657350" y="438150"/>
                </a:cubicBezTo>
                <a:cubicBezTo>
                  <a:pt x="1644262" y="430297"/>
                  <a:pt x="1631950" y="421217"/>
                  <a:pt x="1619250" y="412750"/>
                </a:cubicBezTo>
                <a:cubicBezTo>
                  <a:pt x="1612900" y="408517"/>
                  <a:pt x="1607440" y="402463"/>
                  <a:pt x="1600200" y="400050"/>
                </a:cubicBezTo>
                <a:cubicBezTo>
                  <a:pt x="1555524" y="385158"/>
                  <a:pt x="1610677" y="404540"/>
                  <a:pt x="1555750" y="381000"/>
                </a:cubicBezTo>
                <a:cubicBezTo>
                  <a:pt x="1549598" y="378363"/>
                  <a:pt x="1542687" y="377643"/>
                  <a:pt x="1536700" y="374650"/>
                </a:cubicBezTo>
                <a:cubicBezTo>
                  <a:pt x="1529874" y="371237"/>
                  <a:pt x="1524476" y="365363"/>
                  <a:pt x="1517650" y="361950"/>
                </a:cubicBezTo>
                <a:cubicBezTo>
                  <a:pt x="1511663" y="358957"/>
                  <a:pt x="1504587" y="358593"/>
                  <a:pt x="1498600" y="355600"/>
                </a:cubicBezTo>
                <a:cubicBezTo>
                  <a:pt x="1491774" y="352187"/>
                  <a:pt x="1485722" y="347389"/>
                  <a:pt x="1479550" y="342900"/>
                </a:cubicBezTo>
                <a:cubicBezTo>
                  <a:pt x="1462432" y="330450"/>
                  <a:pt x="1445011" y="318351"/>
                  <a:pt x="1428750" y="304800"/>
                </a:cubicBezTo>
                <a:cubicBezTo>
                  <a:pt x="1416050" y="294217"/>
                  <a:pt x="1404020" y="282773"/>
                  <a:pt x="1390650" y="273050"/>
                </a:cubicBezTo>
                <a:cubicBezTo>
                  <a:pt x="1380668" y="265791"/>
                  <a:pt x="1369483" y="260350"/>
                  <a:pt x="1358900" y="254000"/>
                </a:cubicBezTo>
                <a:cubicBezTo>
                  <a:pt x="1354667" y="247650"/>
                  <a:pt x="1351596" y="240346"/>
                  <a:pt x="1346200" y="234950"/>
                </a:cubicBezTo>
                <a:cubicBezTo>
                  <a:pt x="1335824" y="224574"/>
                  <a:pt x="1314370" y="212214"/>
                  <a:pt x="1301750" y="203200"/>
                </a:cubicBezTo>
                <a:cubicBezTo>
                  <a:pt x="1293138" y="197049"/>
                  <a:pt x="1285325" y="189759"/>
                  <a:pt x="1276350" y="184150"/>
                </a:cubicBezTo>
                <a:cubicBezTo>
                  <a:pt x="1268323" y="179133"/>
                  <a:pt x="1258653" y="176952"/>
                  <a:pt x="1250950" y="171450"/>
                </a:cubicBezTo>
                <a:cubicBezTo>
                  <a:pt x="1214540" y="145443"/>
                  <a:pt x="1247048" y="161198"/>
                  <a:pt x="1219200" y="133350"/>
                </a:cubicBezTo>
                <a:cubicBezTo>
                  <a:pt x="1211716" y="125866"/>
                  <a:pt x="1201835" y="121188"/>
                  <a:pt x="1193800" y="114300"/>
                </a:cubicBezTo>
                <a:cubicBezTo>
                  <a:pt x="1186982" y="108456"/>
                  <a:pt x="1181649" y="100999"/>
                  <a:pt x="1174750" y="95250"/>
                </a:cubicBezTo>
                <a:cubicBezTo>
                  <a:pt x="1147453" y="72502"/>
                  <a:pt x="1165289" y="90519"/>
                  <a:pt x="1136650" y="76200"/>
                </a:cubicBezTo>
                <a:cubicBezTo>
                  <a:pt x="1076273" y="46011"/>
                  <a:pt x="1177794" y="83565"/>
                  <a:pt x="1079500" y="50800"/>
                </a:cubicBezTo>
                <a:lnTo>
                  <a:pt x="1041400" y="38100"/>
                </a:lnTo>
                <a:cubicBezTo>
                  <a:pt x="1035050" y="35983"/>
                  <a:pt x="1027919" y="35463"/>
                  <a:pt x="1022350" y="31750"/>
                </a:cubicBezTo>
                <a:cubicBezTo>
                  <a:pt x="992161" y="11624"/>
                  <a:pt x="1010540" y="21463"/>
                  <a:pt x="965200" y="6350"/>
                </a:cubicBezTo>
                <a:lnTo>
                  <a:pt x="946150" y="0"/>
                </a:lnTo>
                <a:lnTo>
                  <a:pt x="90170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22147F1A-85E6-8544-92A2-94B33B53D944}"/>
              </a:ext>
            </a:extLst>
          </p:cNvPr>
          <p:cNvSpPr/>
          <p:nvPr/>
        </p:nvSpPr>
        <p:spPr>
          <a:xfrm>
            <a:off x="1470389" y="2385581"/>
            <a:ext cx="2191892" cy="1756256"/>
          </a:xfrm>
          <a:custGeom>
            <a:avLst/>
            <a:gdLst>
              <a:gd name="connsiteX0" fmla="*/ 585342 w 2191892"/>
              <a:gd name="connsiteY0" fmla="*/ 54456 h 1756256"/>
              <a:gd name="connsiteX1" fmla="*/ 585342 w 2191892"/>
              <a:gd name="connsiteY1" fmla="*/ 54456 h 1756256"/>
              <a:gd name="connsiteX2" fmla="*/ 521842 w 2191892"/>
              <a:gd name="connsiteY2" fmla="*/ 60806 h 1756256"/>
              <a:gd name="connsiteX3" fmla="*/ 350392 w 2191892"/>
              <a:gd name="connsiteY3" fmla="*/ 48106 h 1756256"/>
              <a:gd name="connsiteX4" fmla="*/ 331342 w 2191892"/>
              <a:gd name="connsiteY4" fmla="*/ 41756 h 1756256"/>
              <a:gd name="connsiteX5" fmla="*/ 280542 w 2191892"/>
              <a:gd name="connsiteY5" fmla="*/ 29056 h 1756256"/>
              <a:gd name="connsiteX6" fmla="*/ 261492 w 2191892"/>
              <a:gd name="connsiteY6" fmla="*/ 22706 h 1756256"/>
              <a:gd name="connsiteX7" fmla="*/ 178942 w 2191892"/>
              <a:gd name="connsiteY7" fmla="*/ 16356 h 1756256"/>
              <a:gd name="connsiteX8" fmla="*/ 20192 w 2191892"/>
              <a:gd name="connsiteY8" fmla="*/ 22706 h 1756256"/>
              <a:gd name="connsiteX9" fmla="*/ 39242 w 2191892"/>
              <a:gd name="connsiteY9" fmla="*/ 384656 h 1756256"/>
              <a:gd name="connsiteX10" fmla="*/ 45592 w 2191892"/>
              <a:gd name="connsiteY10" fmla="*/ 460856 h 1756256"/>
              <a:gd name="connsiteX11" fmla="*/ 51942 w 2191892"/>
              <a:gd name="connsiteY11" fmla="*/ 606906 h 1756256"/>
              <a:gd name="connsiteX12" fmla="*/ 775842 w 2191892"/>
              <a:gd name="connsiteY12" fmla="*/ 1527656 h 1756256"/>
              <a:gd name="connsiteX13" fmla="*/ 871092 w 2191892"/>
              <a:gd name="connsiteY13" fmla="*/ 1553056 h 1756256"/>
              <a:gd name="connsiteX14" fmla="*/ 890142 w 2191892"/>
              <a:gd name="connsiteY14" fmla="*/ 1559406 h 1756256"/>
              <a:gd name="connsiteX15" fmla="*/ 928242 w 2191892"/>
              <a:gd name="connsiteY15" fmla="*/ 1578456 h 1756256"/>
              <a:gd name="connsiteX16" fmla="*/ 1004442 w 2191892"/>
              <a:gd name="connsiteY16" fmla="*/ 1591156 h 1756256"/>
              <a:gd name="connsiteX17" fmla="*/ 1048892 w 2191892"/>
              <a:gd name="connsiteY17" fmla="*/ 1597506 h 1756256"/>
              <a:gd name="connsiteX18" fmla="*/ 1086992 w 2191892"/>
              <a:gd name="connsiteY18" fmla="*/ 1610206 h 1756256"/>
              <a:gd name="connsiteX19" fmla="*/ 1106042 w 2191892"/>
              <a:gd name="connsiteY19" fmla="*/ 1616556 h 1756256"/>
              <a:gd name="connsiteX20" fmla="*/ 1125092 w 2191892"/>
              <a:gd name="connsiteY20" fmla="*/ 1629256 h 1756256"/>
              <a:gd name="connsiteX21" fmla="*/ 1163192 w 2191892"/>
              <a:gd name="connsiteY21" fmla="*/ 1641956 h 1756256"/>
              <a:gd name="connsiteX22" fmla="*/ 1182242 w 2191892"/>
              <a:gd name="connsiteY22" fmla="*/ 1654656 h 1756256"/>
              <a:gd name="connsiteX23" fmla="*/ 1239392 w 2191892"/>
              <a:gd name="connsiteY23" fmla="*/ 1667356 h 1756256"/>
              <a:gd name="connsiteX24" fmla="*/ 1328292 w 2191892"/>
              <a:gd name="connsiteY24" fmla="*/ 1686406 h 1756256"/>
              <a:gd name="connsiteX25" fmla="*/ 1366392 w 2191892"/>
              <a:gd name="connsiteY25" fmla="*/ 1699106 h 1756256"/>
              <a:gd name="connsiteX26" fmla="*/ 1385442 w 2191892"/>
              <a:gd name="connsiteY26" fmla="*/ 1711806 h 1756256"/>
              <a:gd name="connsiteX27" fmla="*/ 1448942 w 2191892"/>
              <a:gd name="connsiteY27" fmla="*/ 1724506 h 1756256"/>
              <a:gd name="connsiteX28" fmla="*/ 1474342 w 2191892"/>
              <a:gd name="connsiteY28" fmla="*/ 1730856 h 1756256"/>
              <a:gd name="connsiteX29" fmla="*/ 1493392 w 2191892"/>
              <a:gd name="connsiteY29" fmla="*/ 1737206 h 1756256"/>
              <a:gd name="connsiteX30" fmla="*/ 1531492 w 2191892"/>
              <a:gd name="connsiteY30" fmla="*/ 1756256 h 1756256"/>
              <a:gd name="connsiteX31" fmla="*/ 1658492 w 2191892"/>
              <a:gd name="connsiteY31" fmla="*/ 1749906 h 1756256"/>
              <a:gd name="connsiteX32" fmla="*/ 1683892 w 2191892"/>
              <a:gd name="connsiteY32" fmla="*/ 1743556 h 1756256"/>
              <a:gd name="connsiteX33" fmla="*/ 1747392 w 2191892"/>
              <a:gd name="connsiteY33" fmla="*/ 1730856 h 1756256"/>
              <a:gd name="connsiteX34" fmla="*/ 1785492 w 2191892"/>
              <a:gd name="connsiteY34" fmla="*/ 1718156 h 1756256"/>
              <a:gd name="connsiteX35" fmla="*/ 1823592 w 2191892"/>
              <a:gd name="connsiteY35" fmla="*/ 1692756 h 1756256"/>
              <a:gd name="connsiteX36" fmla="*/ 1861692 w 2191892"/>
              <a:gd name="connsiteY36" fmla="*/ 1680056 h 1756256"/>
              <a:gd name="connsiteX37" fmla="*/ 1937892 w 2191892"/>
              <a:gd name="connsiteY37" fmla="*/ 1641956 h 1756256"/>
              <a:gd name="connsiteX38" fmla="*/ 1956942 w 2191892"/>
              <a:gd name="connsiteY38" fmla="*/ 1635606 h 1756256"/>
              <a:gd name="connsiteX39" fmla="*/ 2033142 w 2191892"/>
              <a:gd name="connsiteY39" fmla="*/ 1584806 h 1756256"/>
              <a:gd name="connsiteX40" fmla="*/ 2071242 w 2191892"/>
              <a:gd name="connsiteY40" fmla="*/ 1559406 h 1756256"/>
              <a:gd name="connsiteX41" fmla="*/ 2090292 w 2191892"/>
              <a:gd name="connsiteY41" fmla="*/ 1546706 h 1756256"/>
              <a:gd name="connsiteX42" fmla="*/ 2122042 w 2191892"/>
              <a:gd name="connsiteY42" fmla="*/ 1502256 h 1756256"/>
              <a:gd name="connsiteX43" fmla="*/ 2141092 w 2191892"/>
              <a:gd name="connsiteY43" fmla="*/ 1489556 h 1756256"/>
              <a:gd name="connsiteX44" fmla="*/ 2147442 w 2191892"/>
              <a:gd name="connsiteY44" fmla="*/ 1470506 h 1756256"/>
              <a:gd name="connsiteX45" fmla="*/ 2172842 w 2191892"/>
              <a:gd name="connsiteY45" fmla="*/ 1432406 h 1756256"/>
              <a:gd name="connsiteX46" fmla="*/ 2191892 w 2191892"/>
              <a:gd name="connsiteY46" fmla="*/ 1394306 h 1756256"/>
              <a:gd name="connsiteX47" fmla="*/ 2185542 w 2191892"/>
              <a:gd name="connsiteY47" fmla="*/ 1273656 h 1756256"/>
              <a:gd name="connsiteX48" fmla="*/ 2179192 w 2191892"/>
              <a:gd name="connsiteY48" fmla="*/ 1254606 h 1756256"/>
              <a:gd name="connsiteX49" fmla="*/ 2160142 w 2191892"/>
              <a:gd name="connsiteY49" fmla="*/ 1241906 h 1756256"/>
              <a:gd name="connsiteX50" fmla="*/ 2122042 w 2191892"/>
              <a:gd name="connsiteY50" fmla="*/ 1229206 h 1756256"/>
              <a:gd name="connsiteX51" fmla="*/ 2083942 w 2191892"/>
              <a:gd name="connsiteY51" fmla="*/ 1222856 h 1756256"/>
              <a:gd name="connsiteX52" fmla="*/ 2033142 w 2191892"/>
              <a:gd name="connsiteY52" fmla="*/ 1216506 h 1756256"/>
              <a:gd name="connsiteX53" fmla="*/ 2007742 w 2191892"/>
              <a:gd name="connsiteY53" fmla="*/ 1210156 h 1756256"/>
              <a:gd name="connsiteX54" fmla="*/ 1944242 w 2191892"/>
              <a:gd name="connsiteY54" fmla="*/ 1184756 h 1756256"/>
              <a:gd name="connsiteX55" fmla="*/ 1925192 w 2191892"/>
              <a:gd name="connsiteY55" fmla="*/ 1172056 h 1756256"/>
              <a:gd name="connsiteX56" fmla="*/ 1899792 w 2191892"/>
              <a:gd name="connsiteY56" fmla="*/ 1159356 h 1756256"/>
              <a:gd name="connsiteX57" fmla="*/ 1880742 w 2191892"/>
              <a:gd name="connsiteY57" fmla="*/ 1146656 h 1756256"/>
              <a:gd name="connsiteX58" fmla="*/ 1861692 w 2191892"/>
              <a:gd name="connsiteY58" fmla="*/ 1140306 h 1756256"/>
              <a:gd name="connsiteX59" fmla="*/ 1842642 w 2191892"/>
              <a:gd name="connsiteY59" fmla="*/ 1127606 h 1756256"/>
              <a:gd name="connsiteX60" fmla="*/ 1804542 w 2191892"/>
              <a:gd name="connsiteY60" fmla="*/ 1114906 h 1756256"/>
              <a:gd name="connsiteX61" fmla="*/ 1785492 w 2191892"/>
              <a:gd name="connsiteY61" fmla="*/ 1108556 h 1756256"/>
              <a:gd name="connsiteX62" fmla="*/ 1766442 w 2191892"/>
              <a:gd name="connsiteY62" fmla="*/ 1102206 h 1756256"/>
              <a:gd name="connsiteX63" fmla="*/ 1734692 w 2191892"/>
              <a:gd name="connsiteY63" fmla="*/ 1095856 h 1756256"/>
              <a:gd name="connsiteX64" fmla="*/ 1715642 w 2191892"/>
              <a:gd name="connsiteY64" fmla="*/ 1083156 h 1756256"/>
              <a:gd name="connsiteX65" fmla="*/ 1652142 w 2191892"/>
              <a:gd name="connsiteY65" fmla="*/ 1070456 h 1756256"/>
              <a:gd name="connsiteX66" fmla="*/ 1614042 w 2191892"/>
              <a:gd name="connsiteY66" fmla="*/ 1064106 h 1756256"/>
              <a:gd name="connsiteX67" fmla="*/ 1525142 w 2191892"/>
              <a:gd name="connsiteY67" fmla="*/ 1051406 h 1756256"/>
              <a:gd name="connsiteX68" fmla="*/ 1487042 w 2191892"/>
              <a:gd name="connsiteY68" fmla="*/ 1045056 h 1756256"/>
              <a:gd name="connsiteX69" fmla="*/ 1436242 w 2191892"/>
              <a:gd name="connsiteY69" fmla="*/ 1032356 h 1756256"/>
              <a:gd name="connsiteX70" fmla="*/ 1385442 w 2191892"/>
              <a:gd name="connsiteY70" fmla="*/ 1019656 h 1756256"/>
              <a:gd name="connsiteX71" fmla="*/ 1360042 w 2191892"/>
              <a:gd name="connsiteY71" fmla="*/ 1006956 h 1756256"/>
              <a:gd name="connsiteX72" fmla="*/ 1328292 w 2191892"/>
              <a:gd name="connsiteY72" fmla="*/ 994256 h 1756256"/>
              <a:gd name="connsiteX73" fmla="*/ 1309242 w 2191892"/>
              <a:gd name="connsiteY73" fmla="*/ 987906 h 1756256"/>
              <a:gd name="connsiteX74" fmla="*/ 1290192 w 2191892"/>
              <a:gd name="connsiteY74" fmla="*/ 975206 h 1756256"/>
              <a:gd name="connsiteX75" fmla="*/ 1252092 w 2191892"/>
              <a:gd name="connsiteY75" fmla="*/ 962506 h 1756256"/>
              <a:gd name="connsiteX76" fmla="*/ 1207642 w 2191892"/>
              <a:gd name="connsiteY76" fmla="*/ 949806 h 1756256"/>
              <a:gd name="connsiteX77" fmla="*/ 1169542 w 2191892"/>
              <a:gd name="connsiteY77" fmla="*/ 930756 h 1756256"/>
              <a:gd name="connsiteX78" fmla="*/ 1150492 w 2191892"/>
              <a:gd name="connsiteY78" fmla="*/ 911706 h 1756256"/>
              <a:gd name="connsiteX79" fmla="*/ 1112392 w 2191892"/>
              <a:gd name="connsiteY79" fmla="*/ 879956 h 1756256"/>
              <a:gd name="connsiteX80" fmla="*/ 1093342 w 2191892"/>
              <a:gd name="connsiteY80" fmla="*/ 854556 h 1756256"/>
              <a:gd name="connsiteX81" fmla="*/ 1042542 w 2191892"/>
              <a:gd name="connsiteY81" fmla="*/ 816456 h 1756256"/>
              <a:gd name="connsiteX82" fmla="*/ 1023492 w 2191892"/>
              <a:gd name="connsiteY82" fmla="*/ 791056 h 1756256"/>
              <a:gd name="connsiteX83" fmla="*/ 1010792 w 2191892"/>
              <a:gd name="connsiteY83" fmla="*/ 772006 h 1756256"/>
              <a:gd name="connsiteX84" fmla="*/ 985392 w 2191892"/>
              <a:gd name="connsiteY84" fmla="*/ 746606 h 1756256"/>
              <a:gd name="connsiteX85" fmla="*/ 959992 w 2191892"/>
              <a:gd name="connsiteY85" fmla="*/ 702156 h 1756256"/>
              <a:gd name="connsiteX86" fmla="*/ 934592 w 2191892"/>
              <a:gd name="connsiteY86" fmla="*/ 664056 h 1756256"/>
              <a:gd name="connsiteX87" fmla="*/ 902842 w 2191892"/>
              <a:gd name="connsiteY87" fmla="*/ 606906 h 1756256"/>
              <a:gd name="connsiteX88" fmla="*/ 864742 w 2191892"/>
              <a:gd name="connsiteY88" fmla="*/ 562456 h 1756256"/>
              <a:gd name="connsiteX89" fmla="*/ 839342 w 2191892"/>
              <a:gd name="connsiteY89" fmla="*/ 543406 h 1756256"/>
              <a:gd name="connsiteX90" fmla="*/ 801242 w 2191892"/>
              <a:gd name="connsiteY90" fmla="*/ 505306 h 1756256"/>
              <a:gd name="connsiteX91" fmla="*/ 763142 w 2191892"/>
              <a:gd name="connsiteY91" fmla="*/ 492606 h 1756256"/>
              <a:gd name="connsiteX92" fmla="*/ 744092 w 2191892"/>
              <a:gd name="connsiteY92" fmla="*/ 543406 h 1756256"/>
              <a:gd name="connsiteX93" fmla="*/ 744092 w 2191892"/>
              <a:gd name="connsiteY93" fmla="*/ 543406 h 1756256"/>
              <a:gd name="connsiteX94" fmla="*/ 737742 w 2191892"/>
              <a:gd name="connsiteY94" fmla="*/ 486256 h 1756256"/>
              <a:gd name="connsiteX95" fmla="*/ 712342 w 2191892"/>
              <a:gd name="connsiteY95" fmla="*/ 441806 h 1756256"/>
              <a:gd name="connsiteX96" fmla="*/ 699642 w 2191892"/>
              <a:gd name="connsiteY96" fmla="*/ 403706 h 1756256"/>
              <a:gd name="connsiteX97" fmla="*/ 693292 w 2191892"/>
              <a:gd name="connsiteY97" fmla="*/ 384656 h 1756256"/>
              <a:gd name="connsiteX98" fmla="*/ 686942 w 2191892"/>
              <a:gd name="connsiteY98" fmla="*/ 365606 h 1756256"/>
              <a:gd name="connsiteX99" fmla="*/ 680592 w 2191892"/>
              <a:gd name="connsiteY99" fmla="*/ 333856 h 1756256"/>
              <a:gd name="connsiteX100" fmla="*/ 674242 w 2191892"/>
              <a:gd name="connsiteY100" fmla="*/ 314806 h 1756256"/>
              <a:gd name="connsiteX101" fmla="*/ 667892 w 2191892"/>
              <a:gd name="connsiteY101" fmla="*/ 289406 h 1756256"/>
              <a:gd name="connsiteX102" fmla="*/ 661542 w 2191892"/>
              <a:gd name="connsiteY102" fmla="*/ 270356 h 1756256"/>
              <a:gd name="connsiteX103" fmla="*/ 655192 w 2191892"/>
              <a:gd name="connsiteY103" fmla="*/ 244956 h 1756256"/>
              <a:gd name="connsiteX104" fmla="*/ 642492 w 2191892"/>
              <a:gd name="connsiteY104" fmla="*/ 194156 h 1756256"/>
              <a:gd name="connsiteX105" fmla="*/ 629792 w 2191892"/>
              <a:gd name="connsiteY105" fmla="*/ 175106 h 1756256"/>
              <a:gd name="connsiteX106" fmla="*/ 617092 w 2191892"/>
              <a:gd name="connsiteY106" fmla="*/ 137006 h 1756256"/>
              <a:gd name="connsiteX107" fmla="*/ 572642 w 2191892"/>
              <a:gd name="connsiteY107" fmla="*/ 79856 h 1756256"/>
              <a:gd name="connsiteX108" fmla="*/ 585342 w 2191892"/>
              <a:gd name="connsiteY108" fmla="*/ 54456 h 175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191892" h="1756256">
                <a:moveTo>
                  <a:pt x="585342" y="54456"/>
                </a:moveTo>
                <a:lnTo>
                  <a:pt x="585342" y="54456"/>
                </a:lnTo>
                <a:cubicBezTo>
                  <a:pt x="564175" y="56573"/>
                  <a:pt x="543114" y="60806"/>
                  <a:pt x="521842" y="60806"/>
                </a:cubicBezTo>
                <a:cubicBezTo>
                  <a:pt x="442126" y="60806"/>
                  <a:pt x="416587" y="56380"/>
                  <a:pt x="350392" y="48106"/>
                </a:cubicBezTo>
                <a:cubicBezTo>
                  <a:pt x="344042" y="45989"/>
                  <a:pt x="337800" y="43517"/>
                  <a:pt x="331342" y="41756"/>
                </a:cubicBezTo>
                <a:cubicBezTo>
                  <a:pt x="314503" y="37163"/>
                  <a:pt x="297101" y="34576"/>
                  <a:pt x="280542" y="29056"/>
                </a:cubicBezTo>
                <a:cubicBezTo>
                  <a:pt x="274192" y="26939"/>
                  <a:pt x="268134" y="23536"/>
                  <a:pt x="261492" y="22706"/>
                </a:cubicBezTo>
                <a:cubicBezTo>
                  <a:pt x="234107" y="19283"/>
                  <a:pt x="206459" y="18473"/>
                  <a:pt x="178942" y="16356"/>
                </a:cubicBezTo>
                <a:cubicBezTo>
                  <a:pt x="126025" y="18473"/>
                  <a:pt x="41964" y="-25571"/>
                  <a:pt x="20192" y="22706"/>
                </a:cubicBezTo>
                <a:cubicBezTo>
                  <a:pt x="-29603" y="133122"/>
                  <a:pt x="26829" y="266729"/>
                  <a:pt x="39242" y="384656"/>
                </a:cubicBezTo>
                <a:cubicBezTo>
                  <a:pt x="41910" y="410004"/>
                  <a:pt x="44095" y="435412"/>
                  <a:pt x="45592" y="460856"/>
                </a:cubicBezTo>
                <a:cubicBezTo>
                  <a:pt x="52038" y="570440"/>
                  <a:pt x="51942" y="555405"/>
                  <a:pt x="51942" y="606906"/>
                </a:cubicBezTo>
                <a:lnTo>
                  <a:pt x="775842" y="1527656"/>
                </a:lnTo>
                <a:cubicBezTo>
                  <a:pt x="846060" y="1543260"/>
                  <a:pt x="814479" y="1534185"/>
                  <a:pt x="871092" y="1553056"/>
                </a:cubicBezTo>
                <a:cubicBezTo>
                  <a:pt x="877442" y="1555173"/>
                  <a:pt x="884573" y="1555693"/>
                  <a:pt x="890142" y="1559406"/>
                </a:cubicBezTo>
                <a:cubicBezTo>
                  <a:pt x="911014" y="1573321"/>
                  <a:pt x="905238" y="1571883"/>
                  <a:pt x="928242" y="1578456"/>
                </a:cubicBezTo>
                <a:cubicBezTo>
                  <a:pt x="962027" y="1588109"/>
                  <a:pt x="960958" y="1585358"/>
                  <a:pt x="1004442" y="1591156"/>
                </a:cubicBezTo>
                <a:lnTo>
                  <a:pt x="1048892" y="1597506"/>
                </a:lnTo>
                <a:lnTo>
                  <a:pt x="1086992" y="1610206"/>
                </a:lnTo>
                <a:cubicBezTo>
                  <a:pt x="1093342" y="1612323"/>
                  <a:pt x="1100473" y="1612843"/>
                  <a:pt x="1106042" y="1616556"/>
                </a:cubicBezTo>
                <a:cubicBezTo>
                  <a:pt x="1112392" y="1620789"/>
                  <a:pt x="1118118" y="1626156"/>
                  <a:pt x="1125092" y="1629256"/>
                </a:cubicBezTo>
                <a:cubicBezTo>
                  <a:pt x="1137325" y="1634693"/>
                  <a:pt x="1152053" y="1634530"/>
                  <a:pt x="1163192" y="1641956"/>
                </a:cubicBezTo>
                <a:cubicBezTo>
                  <a:pt x="1169542" y="1646189"/>
                  <a:pt x="1175227" y="1651650"/>
                  <a:pt x="1182242" y="1654656"/>
                </a:cubicBezTo>
                <a:cubicBezTo>
                  <a:pt x="1189752" y="1657875"/>
                  <a:pt x="1234158" y="1666404"/>
                  <a:pt x="1239392" y="1667356"/>
                </a:cubicBezTo>
                <a:cubicBezTo>
                  <a:pt x="1274563" y="1673751"/>
                  <a:pt x="1292312" y="1674413"/>
                  <a:pt x="1328292" y="1686406"/>
                </a:cubicBezTo>
                <a:cubicBezTo>
                  <a:pt x="1340992" y="1690639"/>
                  <a:pt x="1355253" y="1691680"/>
                  <a:pt x="1366392" y="1699106"/>
                </a:cubicBezTo>
                <a:cubicBezTo>
                  <a:pt x="1372742" y="1703339"/>
                  <a:pt x="1378148" y="1709562"/>
                  <a:pt x="1385442" y="1711806"/>
                </a:cubicBezTo>
                <a:cubicBezTo>
                  <a:pt x="1406073" y="1718154"/>
                  <a:pt x="1428001" y="1719271"/>
                  <a:pt x="1448942" y="1724506"/>
                </a:cubicBezTo>
                <a:cubicBezTo>
                  <a:pt x="1457409" y="1726623"/>
                  <a:pt x="1465951" y="1728458"/>
                  <a:pt x="1474342" y="1730856"/>
                </a:cubicBezTo>
                <a:cubicBezTo>
                  <a:pt x="1480778" y="1732695"/>
                  <a:pt x="1487405" y="1734213"/>
                  <a:pt x="1493392" y="1737206"/>
                </a:cubicBezTo>
                <a:cubicBezTo>
                  <a:pt x="1542631" y="1761825"/>
                  <a:pt x="1483609" y="1740295"/>
                  <a:pt x="1531492" y="1756256"/>
                </a:cubicBezTo>
                <a:cubicBezTo>
                  <a:pt x="1573825" y="1754139"/>
                  <a:pt x="1616252" y="1753426"/>
                  <a:pt x="1658492" y="1749906"/>
                </a:cubicBezTo>
                <a:cubicBezTo>
                  <a:pt x="1667189" y="1749181"/>
                  <a:pt x="1675358" y="1745385"/>
                  <a:pt x="1683892" y="1743556"/>
                </a:cubicBezTo>
                <a:cubicBezTo>
                  <a:pt x="1704999" y="1739033"/>
                  <a:pt x="1726914" y="1737682"/>
                  <a:pt x="1747392" y="1730856"/>
                </a:cubicBezTo>
                <a:cubicBezTo>
                  <a:pt x="1760092" y="1726623"/>
                  <a:pt x="1774353" y="1725582"/>
                  <a:pt x="1785492" y="1718156"/>
                </a:cubicBezTo>
                <a:cubicBezTo>
                  <a:pt x="1798192" y="1709689"/>
                  <a:pt x="1809112" y="1697583"/>
                  <a:pt x="1823592" y="1692756"/>
                </a:cubicBezTo>
                <a:cubicBezTo>
                  <a:pt x="1836292" y="1688523"/>
                  <a:pt x="1850553" y="1687482"/>
                  <a:pt x="1861692" y="1680056"/>
                </a:cubicBezTo>
                <a:cubicBezTo>
                  <a:pt x="1910931" y="1647230"/>
                  <a:pt x="1885312" y="1659483"/>
                  <a:pt x="1937892" y="1641956"/>
                </a:cubicBezTo>
                <a:cubicBezTo>
                  <a:pt x="1944242" y="1639839"/>
                  <a:pt x="1951373" y="1639319"/>
                  <a:pt x="1956942" y="1635606"/>
                </a:cubicBezTo>
                <a:lnTo>
                  <a:pt x="2033142" y="1584806"/>
                </a:lnTo>
                <a:lnTo>
                  <a:pt x="2071242" y="1559406"/>
                </a:lnTo>
                <a:lnTo>
                  <a:pt x="2090292" y="1546706"/>
                </a:lnTo>
                <a:cubicBezTo>
                  <a:pt x="2097503" y="1535889"/>
                  <a:pt x="2114166" y="1510132"/>
                  <a:pt x="2122042" y="1502256"/>
                </a:cubicBezTo>
                <a:cubicBezTo>
                  <a:pt x="2127438" y="1496860"/>
                  <a:pt x="2134742" y="1493789"/>
                  <a:pt x="2141092" y="1489556"/>
                </a:cubicBezTo>
                <a:cubicBezTo>
                  <a:pt x="2143209" y="1483206"/>
                  <a:pt x="2144191" y="1476357"/>
                  <a:pt x="2147442" y="1470506"/>
                </a:cubicBezTo>
                <a:cubicBezTo>
                  <a:pt x="2154855" y="1457163"/>
                  <a:pt x="2168015" y="1446886"/>
                  <a:pt x="2172842" y="1432406"/>
                </a:cubicBezTo>
                <a:cubicBezTo>
                  <a:pt x="2181605" y="1406116"/>
                  <a:pt x="2175479" y="1418925"/>
                  <a:pt x="2191892" y="1394306"/>
                </a:cubicBezTo>
                <a:cubicBezTo>
                  <a:pt x="2189775" y="1354089"/>
                  <a:pt x="2189188" y="1313763"/>
                  <a:pt x="2185542" y="1273656"/>
                </a:cubicBezTo>
                <a:cubicBezTo>
                  <a:pt x="2184936" y="1266990"/>
                  <a:pt x="2183373" y="1259833"/>
                  <a:pt x="2179192" y="1254606"/>
                </a:cubicBezTo>
                <a:cubicBezTo>
                  <a:pt x="2174424" y="1248647"/>
                  <a:pt x="2167116" y="1245006"/>
                  <a:pt x="2160142" y="1241906"/>
                </a:cubicBezTo>
                <a:cubicBezTo>
                  <a:pt x="2147909" y="1236469"/>
                  <a:pt x="2135247" y="1231407"/>
                  <a:pt x="2122042" y="1229206"/>
                </a:cubicBezTo>
                <a:cubicBezTo>
                  <a:pt x="2109342" y="1227089"/>
                  <a:pt x="2096688" y="1224677"/>
                  <a:pt x="2083942" y="1222856"/>
                </a:cubicBezTo>
                <a:cubicBezTo>
                  <a:pt x="2067048" y="1220443"/>
                  <a:pt x="2049975" y="1219311"/>
                  <a:pt x="2033142" y="1216506"/>
                </a:cubicBezTo>
                <a:cubicBezTo>
                  <a:pt x="2024534" y="1215071"/>
                  <a:pt x="2016101" y="1212664"/>
                  <a:pt x="2007742" y="1210156"/>
                </a:cubicBezTo>
                <a:cubicBezTo>
                  <a:pt x="1980353" y="1201939"/>
                  <a:pt x="1967692" y="1198156"/>
                  <a:pt x="1944242" y="1184756"/>
                </a:cubicBezTo>
                <a:cubicBezTo>
                  <a:pt x="1937616" y="1180970"/>
                  <a:pt x="1931818" y="1175842"/>
                  <a:pt x="1925192" y="1172056"/>
                </a:cubicBezTo>
                <a:cubicBezTo>
                  <a:pt x="1916973" y="1167360"/>
                  <a:pt x="1908011" y="1164052"/>
                  <a:pt x="1899792" y="1159356"/>
                </a:cubicBezTo>
                <a:cubicBezTo>
                  <a:pt x="1893166" y="1155570"/>
                  <a:pt x="1887568" y="1150069"/>
                  <a:pt x="1880742" y="1146656"/>
                </a:cubicBezTo>
                <a:cubicBezTo>
                  <a:pt x="1874755" y="1143663"/>
                  <a:pt x="1867679" y="1143299"/>
                  <a:pt x="1861692" y="1140306"/>
                </a:cubicBezTo>
                <a:cubicBezTo>
                  <a:pt x="1854866" y="1136893"/>
                  <a:pt x="1849616" y="1130706"/>
                  <a:pt x="1842642" y="1127606"/>
                </a:cubicBezTo>
                <a:cubicBezTo>
                  <a:pt x="1830409" y="1122169"/>
                  <a:pt x="1817242" y="1119139"/>
                  <a:pt x="1804542" y="1114906"/>
                </a:cubicBezTo>
                <a:lnTo>
                  <a:pt x="1785492" y="1108556"/>
                </a:lnTo>
                <a:cubicBezTo>
                  <a:pt x="1779142" y="1106439"/>
                  <a:pt x="1773006" y="1103519"/>
                  <a:pt x="1766442" y="1102206"/>
                </a:cubicBezTo>
                <a:lnTo>
                  <a:pt x="1734692" y="1095856"/>
                </a:lnTo>
                <a:cubicBezTo>
                  <a:pt x="1728342" y="1091623"/>
                  <a:pt x="1722468" y="1086569"/>
                  <a:pt x="1715642" y="1083156"/>
                </a:cubicBezTo>
                <a:cubicBezTo>
                  <a:pt x="1697677" y="1074173"/>
                  <a:pt x="1669043" y="1073056"/>
                  <a:pt x="1652142" y="1070456"/>
                </a:cubicBezTo>
                <a:cubicBezTo>
                  <a:pt x="1639417" y="1068498"/>
                  <a:pt x="1626775" y="1066016"/>
                  <a:pt x="1614042" y="1064106"/>
                </a:cubicBezTo>
                <a:cubicBezTo>
                  <a:pt x="1584439" y="1059666"/>
                  <a:pt x="1554669" y="1056327"/>
                  <a:pt x="1525142" y="1051406"/>
                </a:cubicBezTo>
                <a:cubicBezTo>
                  <a:pt x="1512442" y="1049289"/>
                  <a:pt x="1499631" y="1047754"/>
                  <a:pt x="1487042" y="1045056"/>
                </a:cubicBezTo>
                <a:cubicBezTo>
                  <a:pt x="1469975" y="1041399"/>
                  <a:pt x="1453358" y="1035779"/>
                  <a:pt x="1436242" y="1032356"/>
                </a:cubicBezTo>
                <a:cubicBezTo>
                  <a:pt x="1417606" y="1028629"/>
                  <a:pt x="1402527" y="1026978"/>
                  <a:pt x="1385442" y="1019656"/>
                </a:cubicBezTo>
                <a:cubicBezTo>
                  <a:pt x="1376741" y="1015927"/>
                  <a:pt x="1368692" y="1010801"/>
                  <a:pt x="1360042" y="1006956"/>
                </a:cubicBezTo>
                <a:cubicBezTo>
                  <a:pt x="1349626" y="1002327"/>
                  <a:pt x="1338965" y="998258"/>
                  <a:pt x="1328292" y="994256"/>
                </a:cubicBezTo>
                <a:cubicBezTo>
                  <a:pt x="1322025" y="991906"/>
                  <a:pt x="1315229" y="990899"/>
                  <a:pt x="1309242" y="987906"/>
                </a:cubicBezTo>
                <a:cubicBezTo>
                  <a:pt x="1302416" y="984493"/>
                  <a:pt x="1297166" y="978306"/>
                  <a:pt x="1290192" y="975206"/>
                </a:cubicBezTo>
                <a:cubicBezTo>
                  <a:pt x="1277959" y="969769"/>
                  <a:pt x="1265079" y="965753"/>
                  <a:pt x="1252092" y="962506"/>
                </a:cubicBezTo>
                <a:cubicBezTo>
                  <a:pt x="1243954" y="960471"/>
                  <a:pt x="1216752" y="954361"/>
                  <a:pt x="1207642" y="949806"/>
                </a:cubicBezTo>
                <a:cubicBezTo>
                  <a:pt x="1158403" y="925187"/>
                  <a:pt x="1217425" y="946717"/>
                  <a:pt x="1169542" y="930756"/>
                </a:cubicBezTo>
                <a:cubicBezTo>
                  <a:pt x="1163192" y="924406"/>
                  <a:pt x="1157391" y="917455"/>
                  <a:pt x="1150492" y="911706"/>
                </a:cubicBezTo>
                <a:cubicBezTo>
                  <a:pt x="1121097" y="887210"/>
                  <a:pt x="1140219" y="912421"/>
                  <a:pt x="1112392" y="879956"/>
                </a:cubicBezTo>
                <a:cubicBezTo>
                  <a:pt x="1105504" y="871921"/>
                  <a:pt x="1101173" y="861675"/>
                  <a:pt x="1093342" y="854556"/>
                </a:cubicBezTo>
                <a:cubicBezTo>
                  <a:pt x="1077680" y="840318"/>
                  <a:pt x="1055242" y="833389"/>
                  <a:pt x="1042542" y="816456"/>
                </a:cubicBezTo>
                <a:cubicBezTo>
                  <a:pt x="1036192" y="807989"/>
                  <a:pt x="1029643" y="799668"/>
                  <a:pt x="1023492" y="791056"/>
                </a:cubicBezTo>
                <a:cubicBezTo>
                  <a:pt x="1019056" y="784846"/>
                  <a:pt x="1015759" y="777800"/>
                  <a:pt x="1010792" y="772006"/>
                </a:cubicBezTo>
                <a:cubicBezTo>
                  <a:pt x="1003000" y="762915"/>
                  <a:pt x="993184" y="755697"/>
                  <a:pt x="985392" y="746606"/>
                </a:cubicBezTo>
                <a:cubicBezTo>
                  <a:pt x="970748" y="729521"/>
                  <a:pt x="972004" y="722175"/>
                  <a:pt x="959992" y="702156"/>
                </a:cubicBezTo>
                <a:cubicBezTo>
                  <a:pt x="952139" y="689068"/>
                  <a:pt x="939419" y="678536"/>
                  <a:pt x="934592" y="664056"/>
                </a:cubicBezTo>
                <a:cubicBezTo>
                  <a:pt x="924692" y="634356"/>
                  <a:pt x="929044" y="641841"/>
                  <a:pt x="902842" y="606906"/>
                </a:cubicBezTo>
                <a:cubicBezTo>
                  <a:pt x="887785" y="586830"/>
                  <a:pt x="883315" y="578376"/>
                  <a:pt x="864742" y="562456"/>
                </a:cubicBezTo>
                <a:cubicBezTo>
                  <a:pt x="856707" y="555568"/>
                  <a:pt x="847209" y="550486"/>
                  <a:pt x="839342" y="543406"/>
                </a:cubicBezTo>
                <a:cubicBezTo>
                  <a:pt x="825992" y="531391"/>
                  <a:pt x="818281" y="510986"/>
                  <a:pt x="801242" y="505306"/>
                </a:cubicBezTo>
                <a:lnTo>
                  <a:pt x="763142" y="492606"/>
                </a:lnTo>
                <a:cubicBezTo>
                  <a:pt x="730036" y="503641"/>
                  <a:pt x="744092" y="492263"/>
                  <a:pt x="744092" y="543406"/>
                </a:cubicBezTo>
                <a:lnTo>
                  <a:pt x="744092" y="543406"/>
                </a:lnTo>
                <a:cubicBezTo>
                  <a:pt x="741975" y="524356"/>
                  <a:pt x="742052" y="504932"/>
                  <a:pt x="737742" y="486256"/>
                </a:cubicBezTo>
                <a:cubicBezTo>
                  <a:pt x="731660" y="459901"/>
                  <a:pt x="722205" y="463999"/>
                  <a:pt x="712342" y="441806"/>
                </a:cubicBezTo>
                <a:cubicBezTo>
                  <a:pt x="706905" y="429573"/>
                  <a:pt x="703875" y="416406"/>
                  <a:pt x="699642" y="403706"/>
                </a:cubicBezTo>
                <a:lnTo>
                  <a:pt x="693292" y="384656"/>
                </a:lnTo>
                <a:cubicBezTo>
                  <a:pt x="691175" y="378306"/>
                  <a:pt x="688255" y="372170"/>
                  <a:pt x="686942" y="365606"/>
                </a:cubicBezTo>
                <a:cubicBezTo>
                  <a:pt x="684825" y="355023"/>
                  <a:pt x="683210" y="344327"/>
                  <a:pt x="680592" y="333856"/>
                </a:cubicBezTo>
                <a:cubicBezTo>
                  <a:pt x="678969" y="327362"/>
                  <a:pt x="676081" y="321242"/>
                  <a:pt x="674242" y="314806"/>
                </a:cubicBezTo>
                <a:cubicBezTo>
                  <a:pt x="671844" y="306415"/>
                  <a:pt x="670290" y="297797"/>
                  <a:pt x="667892" y="289406"/>
                </a:cubicBezTo>
                <a:cubicBezTo>
                  <a:pt x="666053" y="282970"/>
                  <a:pt x="663381" y="276792"/>
                  <a:pt x="661542" y="270356"/>
                </a:cubicBezTo>
                <a:cubicBezTo>
                  <a:pt x="659144" y="261965"/>
                  <a:pt x="657085" y="253475"/>
                  <a:pt x="655192" y="244956"/>
                </a:cubicBezTo>
                <a:cubicBezTo>
                  <a:pt x="652294" y="231914"/>
                  <a:pt x="649300" y="207773"/>
                  <a:pt x="642492" y="194156"/>
                </a:cubicBezTo>
                <a:cubicBezTo>
                  <a:pt x="639079" y="187330"/>
                  <a:pt x="632892" y="182080"/>
                  <a:pt x="629792" y="175106"/>
                </a:cubicBezTo>
                <a:cubicBezTo>
                  <a:pt x="624355" y="162873"/>
                  <a:pt x="624518" y="148145"/>
                  <a:pt x="617092" y="137006"/>
                </a:cubicBezTo>
                <a:cubicBezTo>
                  <a:pt x="601203" y="113172"/>
                  <a:pt x="593958" y="96909"/>
                  <a:pt x="572642" y="79856"/>
                </a:cubicBezTo>
                <a:cubicBezTo>
                  <a:pt x="568946" y="76899"/>
                  <a:pt x="583225" y="58689"/>
                  <a:pt x="585342" y="54456"/>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42651150-A7AE-E649-8AC0-6A1A406CA126}"/>
              </a:ext>
            </a:extLst>
          </p:cNvPr>
          <p:cNvSpPr/>
          <p:nvPr/>
        </p:nvSpPr>
        <p:spPr>
          <a:xfrm>
            <a:off x="2726229" y="2446387"/>
            <a:ext cx="1558352" cy="2171700"/>
          </a:xfrm>
          <a:custGeom>
            <a:avLst/>
            <a:gdLst>
              <a:gd name="connsiteX0" fmla="*/ 288352 w 1558352"/>
              <a:gd name="connsiteY0" fmla="*/ 76200 h 2171700"/>
              <a:gd name="connsiteX1" fmla="*/ 288352 w 1558352"/>
              <a:gd name="connsiteY1" fmla="*/ 76200 h 2171700"/>
              <a:gd name="connsiteX2" fmla="*/ 237552 w 1558352"/>
              <a:gd name="connsiteY2" fmla="*/ 95250 h 2171700"/>
              <a:gd name="connsiteX3" fmla="*/ 180402 w 1558352"/>
              <a:gd name="connsiteY3" fmla="*/ 127000 h 2171700"/>
              <a:gd name="connsiteX4" fmla="*/ 142302 w 1558352"/>
              <a:gd name="connsiteY4" fmla="*/ 152400 h 2171700"/>
              <a:gd name="connsiteX5" fmla="*/ 129602 w 1558352"/>
              <a:gd name="connsiteY5" fmla="*/ 171450 h 2171700"/>
              <a:gd name="connsiteX6" fmla="*/ 110552 w 1558352"/>
              <a:gd name="connsiteY6" fmla="*/ 184150 h 2171700"/>
              <a:gd name="connsiteX7" fmla="*/ 104202 w 1558352"/>
              <a:gd name="connsiteY7" fmla="*/ 203200 h 2171700"/>
              <a:gd name="connsiteX8" fmla="*/ 91502 w 1558352"/>
              <a:gd name="connsiteY8" fmla="*/ 222250 h 2171700"/>
              <a:gd name="connsiteX9" fmla="*/ 78802 w 1558352"/>
              <a:gd name="connsiteY9" fmla="*/ 260350 h 2171700"/>
              <a:gd name="connsiteX10" fmla="*/ 59752 w 1558352"/>
              <a:gd name="connsiteY10" fmla="*/ 374650 h 2171700"/>
              <a:gd name="connsiteX11" fmla="*/ 53402 w 1558352"/>
              <a:gd name="connsiteY11" fmla="*/ 450850 h 2171700"/>
              <a:gd name="connsiteX12" fmla="*/ 47052 w 1558352"/>
              <a:gd name="connsiteY12" fmla="*/ 476250 h 2171700"/>
              <a:gd name="connsiteX13" fmla="*/ 34352 w 1558352"/>
              <a:gd name="connsiteY13" fmla="*/ 539750 h 2171700"/>
              <a:gd name="connsiteX14" fmla="*/ 28002 w 1558352"/>
              <a:gd name="connsiteY14" fmla="*/ 590550 h 2171700"/>
              <a:gd name="connsiteX15" fmla="*/ 15302 w 1558352"/>
              <a:gd name="connsiteY15" fmla="*/ 647700 h 2171700"/>
              <a:gd name="connsiteX16" fmla="*/ 15302 w 1558352"/>
              <a:gd name="connsiteY16" fmla="*/ 1295400 h 2171700"/>
              <a:gd name="connsiteX17" fmla="*/ 21652 w 1558352"/>
              <a:gd name="connsiteY17" fmla="*/ 1314450 h 2171700"/>
              <a:gd name="connsiteX18" fmla="*/ 34352 w 1558352"/>
              <a:gd name="connsiteY18" fmla="*/ 1365250 h 2171700"/>
              <a:gd name="connsiteX19" fmla="*/ 40702 w 1558352"/>
              <a:gd name="connsiteY19" fmla="*/ 1416050 h 2171700"/>
              <a:gd name="connsiteX20" fmla="*/ 53402 w 1558352"/>
              <a:gd name="connsiteY20" fmla="*/ 1447800 h 2171700"/>
              <a:gd name="connsiteX21" fmla="*/ 66102 w 1558352"/>
              <a:gd name="connsiteY21" fmla="*/ 1498600 h 2171700"/>
              <a:gd name="connsiteX22" fmla="*/ 78802 w 1558352"/>
              <a:gd name="connsiteY22" fmla="*/ 1524000 h 2171700"/>
              <a:gd name="connsiteX23" fmla="*/ 85152 w 1558352"/>
              <a:gd name="connsiteY23" fmla="*/ 1543050 h 2171700"/>
              <a:gd name="connsiteX24" fmla="*/ 97852 w 1558352"/>
              <a:gd name="connsiteY24" fmla="*/ 1562100 h 2171700"/>
              <a:gd name="connsiteX25" fmla="*/ 104202 w 1558352"/>
              <a:gd name="connsiteY25" fmla="*/ 1581150 h 2171700"/>
              <a:gd name="connsiteX26" fmla="*/ 116902 w 1558352"/>
              <a:gd name="connsiteY26" fmla="*/ 1600200 h 2171700"/>
              <a:gd name="connsiteX27" fmla="*/ 123252 w 1558352"/>
              <a:gd name="connsiteY27" fmla="*/ 1619250 h 2171700"/>
              <a:gd name="connsiteX28" fmla="*/ 148652 w 1558352"/>
              <a:gd name="connsiteY28" fmla="*/ 1657350 h 2171700"/>
              <a:gd name="connsiteX29" fmla="*/ 155002 w 1558352"/>
              <a:gd name="connsiteY29" fmla="*/ 1676400 h 2171700"/>
              <a:gd name="connsiteX30" fmla="*/ 174052 w 1558352"/>
              <a:gd name="connsiteY30" fmla="*/ 1701800 h 2171700"/>
              <a:gd name="connsiteX31" fmla="*/ 224852 w 1558352"/>
              <a:gd name="connsiteY31" fmla="*/ 1758950 h 2171700"/>
              <a:gd name="connsiteX32" fmla="*/ 243902 w 1558352"/>
              <a:gd name="connsiteY32" fmla="*/ 1778000 h 2171700"/>
              <a:gd name="connsiteX33" fmla="*/ 269302 w 1558352"/>
              <a:gd name="connsiteY33" fmla="*/ 1809750 h 2171700"/>
              <a:gd name="connsiteX34" fmla="*/ 282002 w 1558352"/>
              <a:gd name="connsiteY34" fmla="*/ 1828800 h 2171700"/>
              <a:gd name="connsiteX35" fmla="*/ 320102 w 1558352"/>
              <a:gd name="connsiteY35" fmla="*/ 1854200 h 2171700"/>
              <a:gd name="connsiteX36" fmla="*/ 364552 w 1558352"/>
              <a:gd name="connsiteY36" fmla="*/ 1911350 h 2171700"/>
              <a:gd name="connsiteX37" fmla="*/ 370902 w 1558352"/>
              <a:gd name="connsiteY37" fmla="*/ 1930400 h 2171700"/>
              <a:gd name="connsiteX38" fmla="*/ 409002 w 1558352"/>
              <a:gd name="connsiteY38" fmla="*/ 1962150 h 2171700"/>
              <a:gd name="connsiteX39" fmla="*/ 434402 w 1558352"/>
              <a:gd name="connsiteY39" fmla="*/ 1981200 h 2171700"/>
              <a:gd name="connsiteX40" fmla="*/ 459802 w 1558352"/>
              <a:gd name="connsiteY40" fmla="*/ 1993900 h 2171700"/>
              <a:gd name="connsiteX41" fmla="*/ 478852 w 1558352"/>
              <a:gd name="connsiteY41" fmla="*/ 2006600 h 2171700"/>
              <a:gd name="connsiteX42" fmla="*/ 504252 w 1558352"/>
              <a:gd name="connsiteY42" fmla="*/ 2019300 h 2171700"/>
              <a:gd name="connsiteX43" fmla="*/ 523302 w 1558352"/>
              <a:gd name="connsiteY43" fmla="*/ 2032000 h 2171700"/>
              <a:gd name="connsiteX44" fmla="*/ 542352 w 1558352"/>
              <a:gd name="connsiteY44" fmla="*/ 2038350 h 2171700"/>
              <a:gd name="connsiteX45" fmla="*/ 586802 w 1558352"/>
              <a:gd name="connsiteY45" fmla="*/ 2063750 h 2171700"/>
              <a:gd name="connsiteX46" fmla="*/ 605852 w 1558352"/>
              <a:gd name="connsiteY46" fmla="*/ 2070100 h 2171700"/>
              <a:gd name="connsiteX47" fmla="*/ 643952 w 1558352"/>
              <a:gd name="connsiteY47" fmla="*/ 2095500 h 2171700"/>
              <a:gd name="connsiteX48" fmla="*/ 663002 w 1558352"/>
              <a:gd name="connsiteY48" fmla="*/ 2108200 h 2171700"/>
              <a:gd name="connsiteX49" fmla="*/ 682052 w 1558352"/>
              <a:gd name="connsiteY49" fmla="*/ 2114550 h 2171700"/>
              <a:gd name="connsiteX50" fmla="*/ 701102 w 1558352"/>
              <a:gd name="connsiteY50" fmla="*/ 2127250 h 2171700"/>
              <a:gd name="connsiteX51" fmla="*/ 764602 w 1558352"/>
              <a:gd name="connsiteY51" fmla="*/ 2146300 h 2171700"/>
              <a:gd name="connsiteX52" fmla="*/ 802702 w 1558352"/>
              <a:gd name="connsiteY52" fmla="*/ 2159000 h 2171700"/>
              <a:gd name="connsiteX53" fmla="*/ 821752 w 1558352"/>
              <a:gd name="connsiteY53" fmla="*/ 2165350 h 2171700"/>
              <a:gd name="connsiteX54" fmla="*/ 866202 w 1558352"/>
              <a:gd name="connsiteY54" fmla="*/ 2171700 h 2171700"/>
              <a:gd name="connsiteX55" fmla="*/ 1215452 w 1558352"/>
              <a:gd name="connsiteY55" fmla="*/ 2165350 h 2171700"/>
              <a:gd name="connsiteX56" fmla="*/ 1285302 w 1558352"/>
              <a:gd name="connsiteY56" fmla="*/ 2152650 h 2171700"/>
              <a:gd name="connsiteX57" fmla="*/ 1323402 w 1558352"/>
              <a:gd name="connsiteY57" fmla="*/ 2139950 h 2171700"/>
              <a:gd name="connsiteX58" fmla="*/ 1348802 w 1558352"/>
              <a:gd name="connsiteY58" fmla="*/ 2133600 h 2171700"/>
              <a:gd name="connsiteX59" fmla="*/ 1374202 w 1558352"/>
              <a:gd name="connsiteY59" fmla="*/ 2120900 h 2171700"/>
              <a:gd name="connsiteX60" fmla="*/ 1393252 w 1558352"/>
              <a:gd name="connsiteY60" fmla="*/ 2114550 h 2171700"/>
              <a:gd name="connsiteX61" fmla="*/ 1412302 w 1558352"/>
              <a:gd name="connsiteY61" fmla="*/ 2101850 h 2171700"/>
              <a:gd name="connsiteX62" fmla="*/ 1437702 w 1558352"/>
              <a:gd name="connsiteY62" fmla="*/ 2095500 h 2171700"/>
              <a:gd name="connsiteX63" fmla="*/ 1475802 w 1558352"/>
              <a:gd name="connsiteY63" fmla="*/ 2070100 h 2171700"/>
              <a:gd name="connsiteX64" fmla="*/ 1494852 w 1558352"/>
              <a:gd name="connsiteY64" fmla="*/ 2057400 h 2171700"/>
              <a:gd name="connsiteX65" fmla="*/ 1513902 w 1558352"/>
              <a:gd name="connsiteY65" fmla="*/ 2038350 h 2171700"/>
              <a:gd name="connsiteX66" fmla="*/ 1532952 w 1558352"/>
              <a:gd name="connsiteY66" fmla="*/ 1981200 h 2171700"/>
              <a:gd name="connsiteX67" fmla="*/ 1539302 w 1558352"/>
              <a:gd name="connsiteY67" fmla="*/ 1962150 h 2171700"/>
              <a:gd name="connsiteX68" fmla="*/ 1545652 w 1558352"/>
              <a:gd name="connsiteY68" fmla="*/ 1936750 h 2171700"/>
              <a:gd name="connsiteX69" fmla="*/ 1558352 w 1558352"/>
              <a:gd name="connsiteY69" fmla="*/ 1816100 h 2171700"/>
              <a:gd name="connsiteX70" fmla="*/ 1552002 w 1558352"/>
              <a:gd name="connsiteY70" fmla="*/ 1606550 h 2171700"/>
              <a:gd name="connsiteX71" fmla="*/ 1513902 w 1558352"/>
              <a:gd name="connsiteY71" fmla="*/ 1517650 h 2171700"/>
              <a:gd name="connsiteX72" fmla="*/ 1494852 w 1558352"/>
              <a:gd name="connsiteY72" fmla="*/ 1466850 h 2171700"/>
              <a:gd name="connsiteX73" fmla="*/ 1482152 w 1558352"/>
              <a:gd name="connsiteY73" fmla="*/ 1447800 h 2171700"/>
              <a:gd name="connsiteX74" fmla="*/ 1475802 w 1558352"/>
              <a:gd name="connsiteY74" fmla="*/ 1428750 h 2171700"/>
              <a:gd name="connsiteX75" fmla="*/ 1463102 w 1558352"/>
              <a:gd name="connsiteY75" fmla="*/ 1409700 h 2171700"/>
              <a:gd name="connsiteX76" fmla="*/ 1431352 w 1558352"/>
              <a:gd name="connsiteY76" fmla="*/ 1346200 h 2171700"/>
              <a:gd name="connsiteX77" fmla="*/ 1425002 w 1558352"/>
              <a:gd name="connsiteY77" fmla="*/ 1327150 h 2171700"/>
              <a:gd name="connsiteX78" fmla="*/ 1380552 w 1558352"/>
              <a:gd name="connsiteY78" fmla="*/ 1263650 h 2171700"/>
              <a:gd name="connsiteX79" fmla="*/ 1374202 w 1558352"/>
              <a:gd name="connsiteY79" fmla="*/ 1244600 h 2171700"/>
              <a:gd name="connsiteX80" fmla="*/ 1342452 w 1558352"/>
              <a:gd name="connsiteY80" fmla="*/ 1206500 h 2171700"/>
              <a:gd name="connsiteX81" fmla="*/ 1329752 w 1558352"/>
              <a:gd name="connsiteY81" fmla="*/ 1181100 h 2171700"/>
              <a:gd name="connsiteX82" fmla="*/ 1310702 w 1558352"/>
              <a:gd name="connsiteY82" fmla="*/ 1155700 h 2171700"/>
              <a:gd name="connsiteX83" fmla="*/ 1298002 w 1558352"/>
              <a:gd name="connsiteY83" fmla="*/ 1123950 h 2171700"/>
              <a:gd name="connsiteX84" fmla="*/ 1278952 w 1558352"/>
              <a:gd name="connsiteY84" fmla="*/ 1098550 h 2171700"/>
              <a:gd name="connsiteX85" fmla="*/ 1247202 w 1558352"/>
              <a:gd name="connsiteY85" fmla="*/ 1047750 h 2171700"/>
              <a:gd name="connsiteX86" fmla="*/ 1240852 w 1558352"/>
              <a:gd name="connsiteY86" fmla="*/ 1022350 h 2171700"/>
              <a:gd name="connsiteX87" fmla="*/ 1196402 w 1558352"/>
              <a:gd name="connsiteY87" fmla="*/ 939800 h 2171700"/>
              <a:gd name="connsiteX88" fmla="*/ 1171002 w 1558352"/>
              <a:gd name="connsiteY88" fmla="*/ 882650 h 2171700"/>
              <a:gd name="connsiteX89" fmla="*/ 1164652 w 1558352"/>
              <a:gd name="connsiteY89" fmla="*/ 857250 h 2171700"/>
              <a:gd name="connsiteX90" fmla="*/ 1151952 w 1558352"/>
              <a:gd name="connsiteY90" fmla="*/ 831850 h 2171700"/>
              <a:gd name="connsiteX91" fmla="*/ 1139252 w 1558352"/>
              <a:gd name="connsiteY91" fmla="*/ 781050 h 2171700"/>
              <a:gd name="connsiteX92" fmla="*/ 1132902 w 1558352"/>
              <a:gd name="connsiteY92" fmla="*/ 755650 h 2171700"/>
              <a:gd name="connsiteX93" fmla="*/ 1120202 w 1558352"/>
              <a:gd name="connsiteY93" fmla="*/ 730250 h 2171700"/>
              <a:gd name="connsiteX94" fmla="*/ 1101152 w 1558352"/>
              <a:gd name="connsiteY94" fmla="*/ 673100 h 2171700"/>
              <a:gd name="connsiteX95" fmla="*/ 1088452 w 1558352"/>
              <a:gd name="connsiteY95" fmla="*/ 647700 h 2171700"/>
              <a:gd name="connsiteX96" fmla="*/ 1082102 w 1558352"/>
              <a:gd name="connsiteY96" fmla="*/ 628650 h 2171700"/>
              <a:gd name="connsiteX97" fmla="*/ 1063052 w 1558352"/>
              <a:gd name="connsiteY97" fmla="*/ 596900 h 2171700"/>
              <a:gd name="connsiteX98" fmla="*/ 1050352 w 1558352"/>
              <a:gd name="connsiteY98" fmla="*/ 577850 h 2171700"/>
              <a:gd name="connsiteX99" fmla="*/ 1037652 w 1558352"/>
              <a:gd name="connsiteY99" fmla="*/ 539750 h 2171700"/>
              <a:gd name="connsiteX100" fmla="*/ 1024952 w 1558352"/>
              <a:gd name="connsiteY100" fmla="*/ 520700 h 2171700"/>
              <a:gd name="connsiteX101" fmla="*/ 999552 w 1558352"/>
              <a:gd name="connsiteY101" fmla="*/ 476250 h 2171700"/>
              <a:gd name="connsiteX102" fmla="*/ 961452 w 1558352"/>
              <a:gd name="connsiteY102" fmla="*/ 444500 h 2171700"/>
              <a:gd name="connsiteX103" fmla="*/ 948752 w 1558352"/>
              <a:gd name="connsiteY103" fmla="*/ 425450 h 2171700"/>
              <a:gd name="connsiteX104" fmla="*/ 917002 w 1558352"/>
              <a:gd name="connsiteY104" fmla="*/ 387350 h 2171700"/>
              <a:gd name="connsiteX105" fmla="*/ 885252 w 1558352"/>
              <a:gd name="connsiteY105" fmla="*/ 330200 h 2171700"/>
              <a:gd name="connsiteX106" fmla="*/ 840802 w 1558352"/>
              <a:gd name="connsiteY106" fmla="*/ 285750 h 2171700"/>
              <a:gd name="connsiteX107" fmla="*/ 802702 w 1558352"/>
              <a:gd name="connsiteY107" fmla="*/ 222250 h 2171700"/>
              <a:gd name="connsiteX108" fmla="*/ 777302 w 1558352"/>
              <a:gd name="connsiteY108" fmla="*/ 196850 h 2171700"/>
              <a:gd name="connsiteX109" fmla="*/ 720152 w 1558352"/>
              <a:gd name="connsiteY109" fmla="*/ 120650 h 2171700"/>
              <a:gd name="connsiteX110" fmla="*/ 656652 w 1558352"/>
              <a:gd name="connsiteY110" fmla="*/ 63500 h 2171700"/>
              <a:gd name="connsiteX111" fmla="*/ 612202 w 1558352"/>
              <a:gd name="connsiteY111" fmla="*/ 38100 h 2171700"/>
              <a:gd name="connsiteX112" fmla="*/ 574102 w 1558352"/>
              <a:gd name="connsiteY112" fmla="*/ 12700 h 2171700"/>
              <a:gd name="connsiteX113" fmla="*/ 536002 w 1558352"/>
              <a:gd name="connsiteY113" fmla="*/ 0 h 2171700"/>
              <a:gd name="connsiteX114" fmla="*/ 447102 w 1558352"/>
              <a:gd name="connsiteY114" fmla="*/ 6350 h 2171700"/>
              <a:gd name="connsiteX115" fmla="*/ 421702 w 1558352"/>
              <a:gd name="connsiteY115" fmla="*/ 19050 h 2171700"/>
              <a:gd name="connsiteX116" fmla="*/ 396302 w 1558352"/>
              <a:gd name="connsiteY116" fmla="*/ 25400 h 2171700"/>
              <a:gd name="connsiteX117" fmla="*/ 377252 w 1558352"/>
              <a:gd name="connsiteY117" fmla="*/ 38100 h 2171700"/>
              <a:gd name="connsiteX118" fmla="*/ 339152 w 1558352"/>
              <a:gd name="connsiteY118" fmla="*/ 50800 h 2171700"/>
              <a:gd name="connsiteX119" fmla="*/ 301052 w 1558352"/>
              <a:gd name="connsiteY119" fmla="*/ 63500 h 2171700"/>
              <a:gd name="connsiteX120" fmla="*/ 262952 w 1558352"/>
              <a:gd name="connsiteY120" fmla="*/ 76200 h 2171700"/>
              <a:gd name="connsiteX121" fmla="*/ 288352 w 1558352"/>
              <a:gd name="connsiteY121" fmla="*/ 762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58352" h="2171700">
                <a:moveTo>
                  <a:pt x="288352" y="76200"/>
                </a:moveTo>
                <a:lnTo>
                  <a:pt x="288352" y="76200"/>
                </a:lnTo>
                <a:cubicBezTo>
                  <a:pt x="271419" y="82550"/>
                  <a:pt x="254246" y="88294"/>
                  <a:pt x="237552" y="95250"/>
                </a:cubicBezTo>
                <a:cubicBezTo>
                  <a:pt x="219996" y="102565"/>
                  <a:pt x="195649" y="117297"/>
                  <a:pt x="180402" y="127000"/>
                </a:cubicBezTo>
                <a:cubicBezTo>
                  <a:pt x="167525" y="135195"/>
                  <a:pt x="142302" y="152400"/>
                  <a:pt x="142302" y="152400"/>
                </a:cubicBezTo>
                <a:cubicBezTo>
                  <a:pt x="138069" y="158750"/>
                  <a:pt x="134998" y="166054"/>
                  <a:pt x="129602" y="171450"/>
                </a:cubicBezTo>
                <a:cubicBezTo>
                  <a:pt x="124206" y="176846"/>
                  <a:pt x="115320" y="178191"/>
                  <a:pt x="110552" y="184150"/>
                </a:cubicBezTo>
                <a:cubicBezTo>
                  <a:pt x="106371" y="189377"/>
                  <a:pt x="107195" y="197213"/>
                  <a:pt x="104202" y="203200"/>
                </a:cubicBezTo>
                <a:cubicBezTo>
                  <a:pt x="100789" y="210026"/>
                  <a:pt x="94602" y="215276"/>
                  <a:pt x="91502" y="222250"/>
                </a:cubicBezTo>
                <a:cubicBezTo>
                  <a:pt x="86065" y="234483"/>
                  <a:pt x="78802" y="260350"/>
                  <a:pt x="78802" y="260350"/>
                </a:cubicBezTo>
                <a:cubicBezTo>
                  <a:pt x="64868" y="357890"/>
                  <a:pt x="73362" y="320210"/>
                  <a:pt x="59752" y="374650"/>
                </a:cubicBezTo>
                <a:cubicBezTo>
                  <a:pt x="57635" y="400050"/>
                  <a:pt x="56563" y="425559"/>
                  <a:pt x="53402" y="450850"/>
                </a:cubicBezTo>
                <a:cubicBezTo>
                  <a:pt x="52320" y="459510"/>
                  <a:pt x="48613" y="467664"/>
                  <a:pt x="47052" y="476250"/>
                </a:cubicBezTo>
                <a:cubicBezTo>
                  <a:pt x="35377" y="540460"/>
                  <a:pt x="47393" y="500627"/>
                  <a:pt x="34352" y="539750"/>
                </a:cubicBezTo>
                <a:cubicBezTo>
                  <a:pt x="32235" y="556683"/>
                  <a:pt x="30597" y="573683"/>
                  <a:pt x="28002" y="590550"/>
                </a:cubicBezTo>
                <a:cubicBezTo>
                  <a:pt x="24777" y="611510"/>
                  <a:pt x="20358" y="627474"/>
                  <a:pt x="15302" y="647700"/>
                </a:cubicBezTo>
                <a:cubicBezTo>
                  <a:pt x="-12284" y="895972"/>
                  <a:pt x="3570" y="732267"/>
                  <a:pt x="15302" y="1295400"/>
                </a:cubicBezTo>
                <a:cubicBezTo>
                  <a:pt x="15441" y="1302092"/>
                  <a:pt x="19891" y="1307992"/>
                  <a:pt x="21652" y="1314450"/>
                </a:cubicBezTo>
                <a:cubicBezTo>
                  <a:pt x="26245" y="1331289"/>
                  <a:pt x="32187" y="1347930"/>
                  <a:pt x="34352" y="1365250"/>
                </a:cubicBezTo>
                <a:cubicBezTo>
                  <a:pt x="36469" y="1382183"/>
                  <a:pt x="36865" y="1399422"/>
                  <a:pt x="40702" y="1416050"/>
                </a:cubicBezTo>
                <a:cubicBezTo>
                  <a:pt x="43265" y="1427157"/>
                  <a:pt x="50050" y="1436905"/>
                  <a:pt x="53402" y="1447800"/>
                </a:cubicBezTo>
                <a:cubicBezTo>
                  <a:pt x="58535" y="1464483"/>
                  <a:pt x="58296" y="1482988"/>
                  <a:pt x="66102" y="1498600"/>
                </a:cubicBezTo>
                <a:cubicBezTo>
                  <a:pt x="70335" y="1507067"/>
                  <a:pt x="75073" y="1515299"/>
                  <a:pt x="78802" y="1524000"/>
                </a:cubicBezTo>
                <a:cubicBezTo>
                  <a:pt x="81439" y="1530152"/>
                  <a:pt x="82159" y="1537063"/>
                  <a:pt x="85152" y="1543050"/>
                </a:cubicBezTo>
                <a:cubicBezTo>
                  <a:pt x="88565" y="1549876"/>
                  <a:pt x="94439" y="1555274"/>
                  <a:pt x="97852" y="1562100"/>
                </a:cubicBezTo>
                <a:cubicBezTo>
                  <a:pt x="100845" y="1568087"/>
                  <a:pt x="101209" y="1575163"/>
                  <a:pt x="104202" y="1581150"/>
                </a:cubicBezTo>
                <a:cubicBezTo>
                  <a:pt x="107615" y="1587976"/>
                  <a:pt x="113489" y="1593374"/>
                  <a:pt x="116902" y="1600200"/>
                </a:cubicBezTo>
                <a:cubicBezTo>
                  <a:pt x="119895" y="1606187"/>
                  <a:pt x="120001" y="1613399"/>
                  <a:pt x="123252" y="1619250"/>
                </a:cubicBezTo>
                <a:cubicBezTo>
                  <a:pt x="130665" y="1632593"/>
                  <a:pt x="143825" y="1642870"/>
                  <a:pt x="148652" y="1657350"/>
                </a:cubicBezTo>
                <a:cubicBezTo>
                  <a:pt x="150769" y="1663700"/>
                  <a:pt x="151681" y="1670588"/>
                  <a:pt x="155002" y="1676400"/>
                </a:cubicBezTo>
                <a:cubicBezTo>
                  <a:pt x="160253" y="1685589"/>
                  <a:pt x="167901" y="1693188"/>
                  <a:pt x="174052" y="1701800"/>
                </a:cubicBezTo>
                <a:cubicBezTo>
                  <a:pt x="202380" y="1741460"/>
                  <a:pt x="168022" y="1702120"/>
                  <a:pt x="224852" y="1758950"/>
                </a:cubicBezTo>
                <a:lnTo>
                  <a:pt x="243902" y="1778000"/>
                </a:lnTo>
                <a:cubicBezTo>
                  <a:pt x="256264" y="1815086"/>
                  <a:pt x="240579" y="1781027"/>
                  <a:pt x="269302" y="1809750"/>
                </a:cubicBezTo>
                <a:cubicBezTo>
                  <a:pt x="274698" y="1815146"/>
                  <a:pt x="276259" y="1823774"/>
                  <a:pt x="282002" y="1828800"/>
                </a:cubicBezTo>
                <a:cubicBezTo>
                  <a:pt x="293489" y="1838851"/>
                  <a:pt x="320102" y="1854200"/>
                  <a:pt x="320102" y="1854200"/>
                </a:cubicBezTo>
                <a:cubicBezTo>
                  <a:pt x="350483" y="1899772"/>
                  <a:pt x="334709" y="1881507"/>
                  <a:pt x="364552" y="1911350"/>
                </a:cubicBezTo>
                <a:cubicBezTo>
                  <a:pt x="366669" y="1917700"/>
                  <a:pt x="367189" y="1924831"/>
                  <a:pt x="370902" y="1930400"/>
                </a:cubicBezTo>
                <a:cubicBezTo>
                  <a:pt x="381683" y="1946572"/>
                  <a:pt x="394093" y="1951501"/>
                  <a:pt x="409002" y="1962150"/>
                </a:cubicBezTo>
                <a:cubicBezTo>
                  <a:pt x="417614" y="1968301"/>
                  <a:pt x="425427" y="1975591"/>
                  <a:pt x="434402" y="1981200"/>
                </a:cubicBezTo>
                <a:cubicBezTo>
                  <a:pt x="442429" y="1986217"/>
                  <a:pt x="451583" y="1989204"/>
                  <a:pt x="459802" y="1993900"/>
                </a:cubicBezTo>
                <a:cubicBezTo>
                  <a:pt x="466428" y="1997686"/>
                  <a:pt x="472226" y="2002814"/>
                  <a:pt x="478852" y="2006600"/>
                </a:cubicBezTo>
                <a:cubicBezTo>
                  <a:pt x="487071" y="2011296"/>
                  <a:pt x="496033" y="2014604"/>
                  <a:pt x="504252" y="2019300"/>
                </a:cubicBezTo>
                <a:cubicBezTo>
                  <a:pt x="510878" y="2023086"/>
                  <a:pt x="516476" y="2028587"/>
                  <a:pt x="523302" y="2032000"/>
                </a:cubicBezTo>
                <a:cubicBezTo>
                  <a:pt x="529289" y="2034993"/>
                  <a:pt x="536365" y="2035357"/>
                  <a:pt x="542352" y="2038350"/>
                </a:cubicBezTo>
                <a:cubicBezTo>
                  <a:pt x="606125" y="2070236"/>
                  <a:pt x="508874" y="2030352"/>
                  <a:pt x="586802" y="2063750"/>
                </a:cubicBezTo>
                <a:cubicBezTo>
                  <a:pt x="592954" y="2066387"/>
                  <a:pt x="600001" y="2066849"/>
                  <a:pt x="605852" y="2070100"/>
                </a:cubicBezTo>
                <a:cubicBezTo>
                  <a:pt x="619195" y="2077513"/>
                  <a:pt x="631252" y="2087033"/>
                  <a:pt x="643952" y="2095500"/>
                </a:cubicBezTo>
                <a:cubicBezTo>
                  <a:pt x="650302" y="2099733"/>
                  <a:pt x="655762" y="2105787"/>
                  <a:pt x="663002" y="2108200"/>
                </a:cubicBezTo>
                <a:cubicBezTo>
                  <a:pt x="669352" y="2110317"/>
                  <a:pt x="676065" y="2111557"/>
                  <a:pt x="682052" y="2114550"/>
                </a:cubicBezTo>
                <a:cubicBezTo>
                  <a:pt x="688878" y="2117963"/>
                  <a:pt x="694128" y="2124150"/>
                  <a:pt x="701102" y="2127250"/>
                </a:cubicBezTo>
                <a:cubicBezTo>
                  <a:pt x="732188" y="2141066"/>
                  <a:pt x="736185" y="2137775"/>
                  <a:pt x="764602" y="2146300"/>
                </a:cubicBezTo>
                <a:cubicBezTo>
                  <a:pt x="777424" y="2150147"/>
                  <a:pt x="790002" y="2154767"/>
                  <a:pt x="802702" y="2159000"/>
                </a:cubicBezTo>
                <a:cubicBezTo>
                  <a:pt x="809052" y="2161117"/>
                  <a:pt x="815126" y="2164403"/>
                  <a:pt x="821752" y="2165350"/>
                </a:cubicBezTo>
                <a:lnTo>
                  <a:pt x="866202" y="2171700"/>
                </a:lnTo>
                <a:lnTo>
                  <a:pt x="1215452" y="2165350"/>
                </a:lnTo>
                <a:cubicBezTo>
                  <a:pt x="1233826" y="2164757"/>
                  <a:pt x="1265624" y="2158553"/>
                  <a:pt x="1285302" y="2152650"/>
                </a:cubicBezTo>
                <a:cubicBezTo>
                  <a:pt x="1298124" y="2148803"/>
                  <a:pt x="1310415" y="2143197"/>
                  <a:pt x="1323402" y="2139950"/>
                </a:cubicBezTo>
                <a:cubicBezTo>
                  <a:pt x="1331869" y="2137833"/>
                  <a:pt x="1340630" y="2136664"/>
                  <a:pt x="1348802" y="2133600"/>
                </a:cubicBezTo>
                <a:cubicBezTo>
                  <a:pt x="1357665" y="2130276"/>
                  <a:pt x="1365501" y="2124629"/>
                  <a:pt x="1374202" y="2120900"/>
                </a:cubicBezTo>
                <a:cubicBezTo>
                  <a:pt x="1380354" y="2118263"/>
                  <a:pt x="1387265" y="2117543"/>
                  <a:pt x="1393252" y="2114550"/>
                </a:cubicBezTo>
                <a:cubicBezTo>
                  <a:pt x="1400078" y="2111137"/>
                  <a:pt x="1405287" y="2104856"/>
                  <a:pt x="1412302" y="2101850"/>
                </a:cubicBezTo>
                <a:cubicBezTo>
                  <a:pt x="1420324" y="2098412"/>
                  <a:pt x="1429235" y="2097617"/>
                  <a:pt x="1437702" y="2095500"/>
                </a:cubicBezTo>
                <a:lnTo>
                  <a:pt x="1475802" y="2070100"/>
                </a:lnTo>
                <a:cubicBezTo>
                  <a:pt x="1482152" y="2065867"/>
                  <a:pt x="1489456" y="2062796"/>
                  <a:pt x="1494852" y="2057400"/>
                </a:cubicBezTo>
                <a:lnTo>
                  <a:pt x="1513902" y="2038350"/>
                </a:lnTo>
                <a:lnTo>
                  <a:pt x="1532952" y="1981200"/>
                </a:lnTo>
                <a:cubicBezTo>
                  <a:pt x="1535069" y="1974850"/>
                  <a:pt x="1537679" y="1968644"/>
                  <a:pt x="1539302" y="1962150"/>
                </a:cubicBezTo>
                <a:lnTo>
                  <a:pt x="1545652" y="1936750"/>
                </a:lnTo>
                <a:cubicBezTo>
                  <a:pt x="1546911" y="1925419"/>
                  <a:pt x="1558352" y="1824357"/>
                  <a:pt x="1558352" y="1816100"/>
                </a:cubicBezTo>
                <a:cubicBezTo>
                  <a:pt x="1558352" y="1746218"/>
                  <a:pt x="1557362" y="1676226"/>
                  <a:pt x="1552002" y="1606550"/>
                </a:cubicBezTo>
                <a:cubicBezTo>
                  <a:pt x="1550303" y="1584466"/>
                  <a:pt x="1521264" y="1532374"/>
                  <a:pt x="1513902" y="1517650"/>
                </a:cubicBezTo>
                <a:cubicBezTo>
                  <a:pt x="1450410" y="1390667"/>
                  <a:pt x="1546727" y="1587892"/>
                  <a:pt x="1494852" y="1466850"/>
                </a:cubicBezTo>
                <a:cubicBezTo>
                  <a:pt x="1491846" y="1459835"/>
                  <a:pt x="1485565" y="1454626"/>
                  <a:pt x="1482152" y="1447800"/>
                </a:cubicBezTo>
                <a:cubicBezTo>
                  <a:pt x="1479159" y="1441813"/>
                  <a:pt x="1478795" y="1434737"/>
                  <a:pt x="1475802" y="1428750"/>
                </a:cubicBezTo>
                <a:cubicBezTo>
                  <a:pt x="1472389" y="1421924"/>
                  <a:pt x="1466202" y="1416674"/>
                  <a:pt x="1463102" y="1409700"/>
                </a:cubicBezTo>
                <a:cubicBezTo>
                  <a:pt x="1433926" y="1344054"/>
                  <a:pt x="1468814" y="1396149"/>
                  <a:pt x="1431352" y="1346200"/>
                </a:cubicBezTo>
                <a:cubicBezTo>
                  <a:pt x="1429235" y="1339850"/>
                  <a:pt x="1428323" y="1332962"/>
                  <a:pt x="1425002" y="1327150"/>
                </a:cubicBezTo>
                <a:cubicBezTo>
                  <a:pt x="1413410" y="1306864"/>
                  <a:pt x="1387859" y="1285570"/>
                  <a:pt x="1380552" y="1263650"/>
                </a:cubicBezTo>
                <a:cubicBezTo>
                  <a:pt x="1378435" y="1257300"/>
                  <a:pt x="1377915" y="1250169"/>
                  <a:pt x="1374202" y="1244600"/>
                </a:cubicBezTo>
                <a:cubicBezTo>
                  <a:pt x="1321668" y="1165799"/>
                  <a:pt x="1384003" y="1279214"/>
                  <a:pt x="1342452" y="1206500"/>
                </a:cubicBezTo>
                <a:cubicBezTo>
                  <a:pt x="1337756" y="1198281"/>
                  <a:pt x="1334769" y="1189127"/>
                  <a:pt x="1329752" y="1181100"/>
                </a:cubicBezTo>
                <a:cubicBezTo>
                  <a:pt x="1324143" y="1172125"/>
                  <a:pt x="1315842" y="1164951"/>
                  <a:pt x="1310702" y="1155700"/>
                </a:cubicBezTo>
                <a:cubicBezTo>
                  <a:pt x="1305166" y="1145736"/>
                  <a:pt x="1303538" y="1133914"/>
                  <a:pt x="1298002" y="1123950"/>
                </a:cubicBezTo>
                <a:cubicBezTo>
                  <a:pt x="1292862" y="1114699"/>
                  <a:pt x="1284561" y="1107525"/>
                  <a:pt x="1278952" y="1098550"/>
                </a:cubicBezTo>
                <a:cubicBezTo>
                  <a:pt x="1235369" y="1028818"/>
                  <a:pt x="1301168" y="1119704"/>
                  <a:pt x="1247202" y="1047750"/>
                </a:cubicBezTo>
                <a:cubicBezTo>
                  <a:pt x="1245085" y="1039283"/>
                  <a:pt x="1244209" y="1030406"/>
                  <a:pt x="1240852" y="1022350"/>
                </a:cubicBezTo>
                <a:cubicBezTo>
                  <a:pt x="1226798" y="988620"/>
                  <a:pt x="1214198" y="969459"/>
                  <a:pt x="1196402" y="939800"/>
                </a:cubicBezTo>
                <a:cubicBezTo>
                  <a:pt x="1181510" y="880232"/>
                  <a:pt x="1202389" y="953270"/>
                  <a:pt x="1171002" y="882650"/>
                </a:cubicBezTo>
                <a:cubicBezTo>
                  <a:pt x="1167458" y="874675"/>
                  <a:pt x="1167716" y="865422"/>
                  <a:pt x="1164652" y="857250"/>
                </a:cubicBezTo>
                <a:cubicBezTo>
                  <a:pt x="1161328" y="848387"/>
                  <a:pt x="1154945" y="840830"/>
                  <a:pt x="1151952" y="831850"/>
                </a:cubicBezTo>
                <a:cubicBezTo>
                  <a:pt x="1146432" y="815291"/>
                  <a:pt x="1143485" y="797983"/>
                  <a:pt x="1139252" y="781050"/>
                </a:cubicBezTo>
                <a:cubicBezTo>
                  <a:pt x="1137135" y="772583"/>
                  <a:pt x="1136805" y="763456"/>
                  <a:pt x="1132902" y="755650"/>
                </a:cubicBezTo>
                <a:cubicBezTo>
                  <a:pt x="1128669" y="747183"/>
                  <a:pt x="1123600" y="739085"/>
                  <a:pt x="1120202" y="730250"/>
                </a:cubicBezTo>
                <a:cubicBezTo>
                  <a:pt x="1112994" y="711508"/>
                  <a:pt x="1110132" y="691061"/>
                  <a:pt x="1101152" y="673100"/>
                </a:cubicBezTo>
                <a:cubicBezTo>
                  <a:pt x="1096919" y="664633"/>
                  <a:pt x="1092181" y="656401"/>
                  <a:pt x="1088452" y="647700"/>
                </a:cubicBezTo>
                <a:cubicBezTo>
                  <a:pt x="1085815" y="641548"/>
                  <a:pt x="1085095" y="634637"/>
                  <a:pt x="1082102" y="628650"/>
                </a:cubicBezTo>
                <a:cubicBezTo>
                  <a:pt x="1076582" y="617611"/>
                  <a:pt x="1069593" y="607366"/>
                  <a:pt x="1063052" y="596900"/>
                </a:cubicBezTo>
                <a:cubicBezTo>
                  <a:pt x="1059007" y="590428"/>
                  <a:pt x="1053452" y="584824"/>
                  <a:pt x="1050352" y="577850"/>
                </a:cubicBezTo>
                <a:cubicBezTo>
                  <a:pt x="1044915" y="565617"/>
                  <a:pt x="1045078" y="550889"/>
                  <a:pt x="1037652" y="539750"/>
                </a:cubicBezTo>
                <a:cubicBezTo>
                  <a:pt x="1033419" y="533400"/>
                  <a:pt x="1028738" y="527326"/>
                  <a:pt x="1024952" y="520700"/>
                </a:cubicBezTo>
                <a:cubicBezTo>
                  <a:pt x="1013660" y="500938"/>
                  <a:pt x="1013616" y="493127"/>
                  <a:pt x="999552" y="476250"/>
                </a:cubicBezTo>
                <a:cubicBezTo>
                  <a:pt x="984273" y="457915"/>
                  <a:pt x="980183" y="456987"/>
                  <a:pt x="961452" y="444500"/>
                </a:cubicBezTo>
                <a:cubicBezTo>
                  <a:pt x="957219" y="438150"/>
                  <a:pt x="953437" y="431474"/>
                  <a:pt x="948752" y="425450"/>
                </a:cubicBezTo>
                <a:cubicBezTo>
                  <a:pt x="938603" y="412401"/>
                  <a:pt x="926482" y="400893"/>
                  <a:pt x="917002" y="387350"/>
                </a:cubicBezTo>
                <a:cubicBezTo>
                  <a:pt x="890690" y="349761"/>
                  <a:pt x="919724" y="371566"/>
                  <a:pt x="885252" y="330200"/>
                </a:cubicBezTo>
                <a:cubicBezTo>
                  <a:pt x="871838" y="314103"/>
                  <a:pt x="850173" y="304492"/>
                  <a:pt x="840802" y="285750"/>
                </a:cubicBezTo>
                <a:cubicBezTo>
                  <a:pt x="827612" y="259370"/>
                  <a:pt x="823136" y="247792"/>
                  <a:pt x="802702" y="222250"/>
                </a:cubicBezTo>
                <a:cubicBezTo>
                  <a:pt x="795222" y="212900"/>
                  <a:pt x="784853" y="206143"/>
                  <a:pt x="777302" y="196850"/>
                </a:cubicBezTo>
                <a:cubicBezTo>
                  <a:pt x="757281" y="172208"/>
                  <a:pt x="742603" y="143101"/>
                  <a:pt x="720152" y="120650"/>
                </a:cubicBezTo>
                <a:cubicBezTo>
                  <a:pt x="688412" y="88910"/>
                  <a:pt x="691402" y="89562"/>
                  <a:pt x="656652" y="63500"/>
                </a:cubicBezTo>
                <a:cubicBezTo>
                  <a:pt x="627364" y="41534"/>
                  <a:pt x="647358" y="59193"/>
                  <a:pt x="612202" y="38100"/>
                </a:cubicBezTo>
                <a:cubicBezTo>
                  <a:pt x="599114" y="30247"/>
                  <a:pt x="588582" y="17527"/>
                  <a:pt x="574102" y="12700"/>
                </a:cubicBezTo>
                <a:lnTo>
                  <a:pt x="536002" y="0"/>
                </a:lnTo>
                <a:cubicBezTo>
                  <a:pt x="506369" y="2117"/>
                  <a:pt x="476407" y="1466"/>
                  <a:pt x="447102" y="6350"/>
                </a:cubicBezTo>
                <a:cubicBezTo>
                  <a:pt x="437765" y="7906"/>
                  <a:pt x="430565" y="15726"/>
                  <a:pt x="421702" y="19050"/>
                </a:cubicBezTo>
                <a:cubicBezTo>
                  <a:pt x="413530" y="22114"/>
                  <a:pt x="404769" y="23283"/>
                  <a:pt x="396302" y="25400"/>
                </a:cubicBezTo>
                <a:cubicBezTo>
                  <a:pt x="389952" y="29633"/>
                  <a:pt x="384226" y="35000"/>
                  <a:pt x="377252" y="38100"/>
                </a:cubicBezTo>
                <a:cubicBezTo>
                  <a:pt x="365019" y="43537"/>
                  <a:pt x="351852" y="46567"/>
                  <a:pt x="339152" y="50800"/>
                </a:cubicBezTo>
                <a:lnTo>
                  <a:pt x="301052" y="63500"/>
                </a:lnTo>
                <a:lnTo>
                  <a:pt x="262952" y="76200"/>
                </a:lnTo>
                <a:lnTo>
                  <a:pt x="288352" y="76200"/>
                </a:lnTo>
                <a:close/>
              </a:path>
            </a:pathLst>
          </a:cu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2499C8F-AAE2-564C-9729-5718DC47001A}"/>
              </a:ext>
            </a:extLst>
          </p:cNvPr>
          <p:cNvSpPr/>
          <p:nvPr/>
        </p:nvSpPr>
        <p:spPr>
          <a:xfrm>
            <a:off x="531670" y="3500150"/>
            <a:ext cx="1885950" cy="1130300"/>
          </a:xfrm>
          <a:custGeom>
            <a:avLst/>
            <a:gdLst>
              <a:gd name="connsiteX0" fmla="*/ 520700 w 1885950"/>
              <a:gd name="connsiteY0" fmla="*/ 0 h 1130300"/>
              <a:gd name="connsiteX1" fmla="*/ 520700 w 1885950"/>
              <a:gd name="connsiteY1" fmla="*/ 0 h 1130300"/>
              <a:gd name="connsiteX2" fmla="*/ 463550 w 1885950"/>
              <a:gd name="connsiteY2" fmla="*/ 6350 h 1130300"/>
              <a:gd name="connsiteX3" fmla="*/ 146050 w 1885950"/>
              <a:gd name="connsiteY3" fmla="*/ 19050 h 1130300"/>
              <a:gd name="connsiteX4" fmla="*/ 120650 w 1885950"/>
              <a:gd name="connsiteY4" fmla="*/ 31750 h 1130300"/>
              <a:gd name="connsiteX5" fmla="*/ 88900 w 1885950"/>
              <a:gd name="connsiteY5" fmla="*/ 50800 h 1130300"/>
              <a:gd name="connsiteX6" fmla="*/ 50800 w 1885950"/>
              <a:gd name="connsiteY6" fmla="*/ 82550 h 1130300"/>
              <a:gd name="connsiteX7" fmla="*/ 12700 w 1885950"/>
              <a:gd name="connsiteY7" fmla="*/ 152400 h 1130300"/>
              <a:gd name="connsiteX8" fmla="*/ 0 w 1885950"/>
              <a:gd name="connsiteY8" fmla="*/ 196850 h 1130300"/>
              <a:gd name="connsiteX9" fmla="*/ 6350 w 1885950"/>
              <a:gd name="connsiteY9" fmla="*/ 317500 h 1130300"/>
              <a:gd name="connsiteX10" fmla="*/ 12700 w 1885950"/>
              <a:gd name="connsiteY10" fmla="*/ 336550 h 1130300"/>
              <a:gd name="connsiteX11" fmla="*/ 25400 w 1885950"/>
              <a:gd name="connsiteY11" fmla="*/ 387350 h 1130300"/>
              <a:gd name="connsiteX12" fmla="*/ 50800 w 1885950"/>
              <a:gd name="connsiteY12" fmla="*/ 438150 h 1130300"/>
              <a:gd name="connsiteX13" fmla="*/ 57150 w 1885950"/>
              <a:gd name="connsiteY13" fmla="*/ 457200 h 1130300"/>
              <a:gd name="connsiteX14" fmla="*/ 76200 w 1885950"/>
              <a:gd name="connsiteY14" fmla="*/ 488950 h 1130300"/>
              <a:gd name="connsiteX15" fmla="*/ 82550 w 1885950"/>
              <a:gd name="connsiteY15" fmla="*/ 508000 h 1130300"/>
              <a:gd name="connsiteX16" fmla="*/ 107950 w 1885950"/>
              <a:gd name="connsiteY16" fmla="*/ 546100 h 1130300"/>
              <a:gd name="connsiteX17" fmla="*/ 114300 w 1885950"/>
              <a:gd name="connsiteY17" fmla="*/ 565150 h 1130300"/>
              <a:gd name="connsiteX18" fmla="*/ 133350 w 1885950"/>
              <a:gd name="connsiteY18" fmla="*/ 584200 h 1130300"/>
              <a:gd name="connsiteX19" fmla="*/ 152400 w 1885950"/>
              <a:gd name="connsiteY19" fmla="*/ 615950 h 1130300"/>
              <a:gd name="connsiteX20" fmla="*/ 196850 w 1885950"/>
              <a:gd name="connsiteY20" fmla="*/ 673100 h 1130300"/>
              <a:gd name="connsiteX21" fmla="*/ 215900 w 1885950"/>
              <a:gd name="connsiteY21" fmla="*/ 692150 h 1130300"/>
              <a:gd name="connsiteX22" fmla="*/ 228600 w 1885950"/>
              <a:gd name="connsiteY22" fmla="*/ 711200 h 1130300"/>
              <a:gd name="connsiteX23" fmla="*/ 273050 w 1885950"/>
              <a:gd name="connsiteY23" fmla="*/ 749300 h 1130300"/>
              <a:gd name="connsiteX24" fmla="*/ 285750 w 1885950"/>
              <a:gd name="connsiteY24" fmla="*/ 768350 h 1130300"/>
              <a:gd name="connsiteX25" fmla="*/ 304800 w 1885950"/>
              <a:gd name="connsiteY25" fmla="*/ 781050 h 1130300"/>
              <a:gd name="connsiteX26" fmla="*/ 342900 w 1885950"/>
              <a:gd name="connsiteY26" fmla="*/ 819150 h 1130300"/>
              <a:gd name="connsiteX27" fmla="*/ 361950 w 1885950"/>
              <a:gd name="connsiteY27" fmla="*/ 838200 h 1130300"/>
              <a:gd name="connsiteX28" fmla="*/ 381000 w 1885950"/>
              <a:gd name="connsiteY28" fmla="*/ 857250 h 1130300"/>
              <a:gd name="connsiteX29" fmla="*/ 419100 w 1885950"/>
              <a:gd name="connsiteY29" fmla="*/ 882650 h 1130300"/>
              <a:gd name="connsiteX30" fmla="*/ 438150 w 1885950"/>
              <a:gd name="connsiteY30" fmla="*/ 895350 h 1130300"/>
              <a:gd name="connsiteX31" fmla="*/ 457200 w 1885950"/>
              <a:gd name="connsiteY31" fmla="*/ 914400 h 1130300"/>
              <a:gd name="connsiteX32" fmla="*/ 482600 w 1885950"/>
              <a:gd name="connsiteY32" fmla="*/ 927100 h 1130300"/>
              <a:gd name="connsiteX33" fmla="*/ 508000 w 1885950"/>
              <a:gd name="connsiteY33" fmla="*/ 946150 h 1130300"/>
              <a:gd name="connsiteX34" fmla="*/ 539750 w 1885950"/>
              <a:gd name="connsiteY34" fmla="*/ 958850 h 1130300"/>
              <a:gd name="connsiteX35" fmla="*/ 577850 w 1885950"/>
              <a:gd name="connsiteY35" fmla="*/ 971550 h 1130300"/>
              <a:gd name="connsiteX36" fmla="*/ 609600 w 1885950"/>
              <a:gd name="connsiteY36" fmla="*/ 990600 h 1130300"/>
              <a:gd name="connsiteX37" fmla="*/ 654050 w 1885950"/>
              <a:gd name="connsiteY37" fmla="*/ 1003300 h 1130300"/>
              <a:gd name="connsiteX38" fmla="*/ 717550 w 1885950"/>
              <a:gd name="connsiteY38" fmla="*/ 1041400 h 1130300"/>
              <a:gd name="connsiteX39" fmla="*/ 736600 w 1885950"/>
              <a:gd name="connsiteY39" fmla="*/ 1047750 h 1130300"/>
              <a:gd name="connsiteX40" fmla="*/ 762000 w 1885950"/>
              <a:gd name="connsiteY40" fmla="*/ 1054100 h 1130300"/>
              <a:gd name="connsiteX41" fmla="*/ 793750 w 1885950"/>
              <a:gd name="connsiteY41" fmla="*/ 1066800 h 1130300"/>
              <a:gd name="connsiteX42" fmla="*/ 812800 w 1885950"/>
              <a:gd name="connsiteY42" fmla="*/ 1073150 h 1130300"/>
              <a:gd name="connsiteX43" fmla="*/ 831850 w 1885950"/>
              <a:gd name="connsiteY43" fmla="*/ 1085850 h 1130300"/>
              <a:gd name="connsiteX44" fmla="*/ 889000 w 1885950"/>
              <a:gd name="connsiteY44" fmla="*/ 1098550 h 1130300"/>
              <a:gd name="connsiteX45" fmla="*/ 908050 w 1885950"/>
              <a:gd name="connsiteY45" fmla="*/ 1104900 h 1130300"/>
              <a:gd name="connsiteX46" fmla="*/ 971550 w 1885950"/>
              <a:gd name="connsiteY46" fmla="*/ 1111250 h 1130300"/>
              <a:gd name="connsiteX47" fmla="*/ 1301750 w 1885950"/>
              <a:gd name="connsiteY47" fmla="*/ 1123950 h 1130300"/>
              <a:gd name="connsiteX48" fmla="*/ 1428750 w 1885950"/>
              <a:gd name="connsiteY48" fmla="*/ 1130300 h 1130300"/>
              <a:gd name="connsiteX49" fmla="*/ 1663700 w 1885950"/>
              <a:gd name="connsiteY49" fmla="*/ 1123950 h 1130300"/>
              <a:gd name="connsiteX50" fmla="*/ 1701800 w 1885950"/>
              <a:gd name="connsiteY50" fmla="*/ 1098550 h 1130300"/>
              <a:gd name="connsiteX51" fmla="*/ 1720850 w 1885950"/>
              <a:gd name="connsiteY51" fmla="*/ 1092200 h 1130300"/>
              <a:gd name="connsiteX52" fmla="*/ 1758950 w 1885950"/>
              <a:gd name="connsiteY52" fmla="*/ 1066800 h 1130300"/>
              <a:gd name="connsiteX53" fmla="*/ 1771650 w 1885950"/>
              <a:gd name="connsiteY53" fmla="*/ 1047750 h 1130300"/>
              <a:gd name="connsiteX54" fmla="*/ 1784350 w 1885950"/>
              <a:gd name="connsiteY54" fmla="*/ 1009650 h 1130300"/>
              <a:gd name="connsiteX55" fmla="*/ 1790700 w 1885950"/>
              <a:gd name="connsiteY55" fmla="*/ 990600 h 1130300"/>
              <a:gd name="connsiteX56" fmla="*/ 1803400 w 1885950"/>
              <a:gd name="connsiteY56" fmla="*/ 946150 h 1130300"/>
              <a:gd name="connsiteX57" fmla="*/ 1816100 w 1885950"/>
              <a:gd name="connsiteY57" fmla="*/ 927100 h 1130300"/>
              <a:gd name="connsiteX58" fmla="*/ 1841500 w 1885950"/>
              <a:gd name="connsiteY58" fmla="*/ 882650 h 1130300"/>
              <a:gd name="connsiteX59" fmla="*/ 1847850 w 1885950"/>
              <a:gd name="connsiteY59" fmla="*/ 863600 h 1130300"/>
              <a:gd name="connsiteX60" fmla="*/ 1860550 w 1885950"/>
              <a:gd name="connsiteY60" fmla="*/ 844550 h 1130300"/>
              <a:gd name="connsiteX61" fmla="*/ 1873250 w 1885950"/>
              <a:gd name="connsiteY61" fmla="*/ 781050 h 1130300"/>
              <a:gd name="connsiteX62" fmla="*/ 1879600 w 1885950"/>
              <a:gd name="connsiteY62" fmla="*/ 730250 h 1130300"/>
              <a:gd name="connsiteX63" fmla="*/ 1885950 w 1885950"/>
              <a:gd name="connsiteY63" fmla="*/ 698500 h 1130300"/>
              <a:gd name="connsiteX64" fmla="*/ 1879600 w 1885950"/>
              <a:gd name="connsiteY64" fmla="*/ 552450 h 1130300"/>
              <a:gd name="connsiteX65" fmla="*/ 1873250 w 1885950"/>
              <a:gd name="connsiteY65" fmla="*/ 533400 h 1130300"/>
              <a:gd name="connsiteX66" fmla="*/ 1816100 w 1885950"/>
              <a:gd name="connsiteY66" fmla="*/ 501650 h 1130300"/>
              <a:gd name="connsiteX67" fmla="*/ 1797050 w 1885950"/>
              <a:gd name="connsiteY67" fmla="*/ 488950 h 1130300"/>
              <a:gd name="connsiteX68" fmla="*/ 1771650 w 1885950"/>
              <a:gd name="connsiteY68" fmla="*/ 482600 h 1130300"/>
              <a:gd name="connsiteX69" fmla="*/ 1746250 w 1885950"/>
              <a:gd name="connsiteY69" fmla="*/ 469900 h 1130300"/>
              <a:gd name="connsiteX70" fmla="*/ 1720850 w 1885950"/>
              <a:gd name="connsiteY70" fmla="*/ 463550 h 1130300"/>
              <a:gd name="connsiteX71" fmla="*/ 1695450 w 1885950"/>
              <a:gd name="connsiteY71" fmla="*/ 450850 h 1130300"/>
              <a:gd name="connsiteX72" fmla="*/ 1657350 w 1885950"/>
              <a:gd name="connsiteY72" fmla="*/ 444500 h 1130300"/>
              <a:gd name="connsiteX73" fmla="*/ 1631950 w 1885950"/>
              <a:gd name="connsiteY73" fmla="*/ 438150 h 1130300"/>
              <a:gd name="connsiteX74" fmla="*/ 1593850 w 1885950"/>
              <a:gd name="connsiteY74" fmla="*/ 425450 h 1130300"/>
              <a:gd name="connsiteX75" fmla="*/ 1536700 w 1885950"/>
              <a:gd name="connsiteY75" fmla="*/ 412750 h 1130300"/>
              <a:gd name="connsiteX76" fmla="*/ 1511300 w 1885950"/>
              <a:gd name="connsiteY76" fmla="*/ 406400 h 1130300"/>
              <a:gd name="connsiteX77" fmla="*/ 1492250 w 1885950"/>
              <a:gd name="connsiteY77" fmla="*/ 400050 h 1130300"/>
              <a:gd name="connsiteX78" fmla="*/ 1384300 w 1885950"/>
              <a:gd name="connsiteY78" fmla="*/ 387350 h 1130300"/>
              <a:gd name="connsiteX79" fmla="*/ 1346200 w 1885950"/>
              <a:gd name="connsiteY79" fmla="*/ 381000 h 1130300"/>
              <a:gd name="connsiteX80" fmla="*/ 1282700 w 1885950"/>
              <a:gd name="connsiteY80" fmla="*/ 368300 h 1130300"/>
              <a:gd name="connsiteX81" fmla="*/ 1212850 w 1885950"/>
              <a:gd name="connsiteY81" fmla="*/ 361950 h 1130300"/>
              <a:gd name="connsiteX82" fmla="*/ 1174750 w 1885950"/>
              <a:gd name="connsiteY82" fmla="*/ 349250 h 1130300"/>
              <a:gd name="connsiteX83" fmla="*/ 1155700 w 1885950"/>
              <a:gd name="connsiteY83" fmla="*/ 342900 h 1130300"/>
              <a:gd name="connsiteX84" fmla="*/ 1092200 w 1885950"/>
              <a:gd name="connsiteY84" fmla="*/ 311150 h 1130300"/>
              <a:gd name="connsiteX85" fmla="*/ 1047750 w 1885950"/>
              <a:gd name="connsiteY85" fmla="*/ 285750 h 1130300"/>
              <a:gd name="connsiteX86" fmla="*/ 1003300 w 1885950"/>
              <a:gd name="connsiteY86" fmla="*/ 273050 h 1130300"/>
              <a:gd name="connsiteX87" fmla="*/ 984250 w 1885950"/>
              <a:gd name="connsiteY87" fmla="*/ 260350 h 1130300"/>
              <a:gd name="connsiteX88" fmla="*/ 965200 w 1885950"/>
              <a:gd name="connsiteY88" fmla="*/ 254000 h 1130300"/>
              <a:gd name="connsiteX89" fmla="*/ 939800 w 1885950"/>
              <a:gd name="connsiteY89" fmla="*/ 241300 h 1130300"/>
              <a:gd name="connsiteX90" fmla="*/ 920750 w 1885950"/>
              <a:gd name="connsiteY90" fmla="*/ 228600 h 1130300"/>
              <a:gd name="connsiteX91" fmla="*/ 882650 w 1885950"/>
              <a:gd name="connsiteY91" fmla="*/ 215900 h 1130300"/>
              <a:gd name="connsiteX92" fmla="*/ 844550 w 1885950"/>
              <a:gd name="connsiteY92" fmla="*/ 190500 h 1130300"/>
              <a:gd name="connsiteX93" fmla="*/ 825500 w 1885950"/>
              <a:gd name="connsiteY93" fmla="*/ 184150 h 1130300"/>
              <a:gd name="connsiteX94" fmla="*/ 768350 w 1885950"/>
              <a:gd name="connsiteY94" fmla="*/ 158750 h 1130300"/>
              <a:gd name="connsiteX95" fmla="*/ 723900 w 1885950"/>
              <a:gd name="connsiteY95" fmla="*/ 152400 h 1130300"/>
              <a:gd name="connsiteX96" fmla="*/ 704850 w 1885950"/>
              <a:gd name="connsiteY96" fmla="*/ 146050 h 1130300"/>
              <a:gd name="connsiteX97" fmla="*/ 666750 w 1885950"/>
              <a:gd name="connsiteY97" fmla="*/ 127000 h 1130300"/>
              <a:gd name="connsiteX98" fmla="*/ 609600 w 1885950"/>
              <a:gd name="connsiteY98" fmla="*/ 82550 h 1130300"/>
              <a:gd name="connsiteX99" fmla="*/ 495300 w 1885950"/>
              <a:gd name="connsiteY99" fmla="*/ 44450 h 1130300"/>
              <a:gd name="connsiteX100" fmla="*/ 476250 w 1885950"/>
              <a:gd name="connsiteY100" fmla="*/ 38100 h 1130300"/>
              <a:gd name="connsiteX101" fmla="*/ 457200 w 1885950"/>
              <a:gd name="connsiteY101" fmla="*/ 31750 h 1130300"/>
              <a:gd name="connsiteX102" fmla="*/ 431800 w 1885950"/>
              <a:gd name="connsiteY102" fmla="*/ 19050 h 1130300"/>
              <a:gd name="connsiteX103" fmla="*/ 431800 w 1885950"/>
              <a:gd name="connsiteY103" fmla="*/ 19050 h 1130300"/>
              <a:gd name="connsiteX104" fmla="*/ 431800 w 1885950"/>
              <a:gd name="connsiteY104" fmla="*/ 19050 h 1130300"/>
              <a:gd name="connsiteX105" fmla="*/ 520700 w 1885950"/>
              <a:gd name="connsiteY105"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885950" h="1130300">
                <a:moveTo>
                  <a:pt x="520700" y="0"/>
                </a:moveTo>
                <a:lnTo>
                  <a:pt x="520700" y="0"/>
                </a:lnTo>
                <a:cubicBezTo>
                  <a:pt x="501650" y="2117"/>
                  <a:pt x="482693" y="5377"/>
                  <a:pt x="463550" y="6350"/>
                </a:cubicBezTo>
                <a:cubicBezTo>
                  <a:pt x="357769" y="11729"/>
                  <a:pt x="251679" y="11226"/>
                  <a:pt x="146050" y="19050"/>
                </a:cubicBezTo>
                <a:cubicBezTo>
                  <a:pt x="136610" y="19749"/>
                  <a:pt x="128925" y="27153"/>
                  <a:pt x="120650" y="31750"/>
                </a:cubicBezTo>
                <a:cubicBezTo>
                  <a:pt x="109861" y="37744"/>
                  <a:pt x="98774" y="43395"/>
                  <a:pt x="88900" y="50800"/>
                </a:cubicBezTo>
                <a:cubicBezTo>
                  <a:pt x="-8886" y="124139"/>
                  <a:pt x="139649" y="23318"/>
                  <a:pt x="50800" y="82550"/>
                </a:cubicBezTo>
                <a:cubicBezTo>
                  <a:pt x="36890" y="103415"/>
                  <a:pt x="18463" y="129350"/>
                  <a:pt x="12700" y="152400"/>
                </a:cubicBezTo>
                <a:cubicBezTo>
                  <a:pt x="4727" y="184294"/>
                  <a:pt x="9110" y="169521"/>
                  <a:pt x="0" y="196850"/>
                </a:cubicBezTo>
                <a:cubicBezTo>
                  <a:pt x="2117" y="237067"/>
                  <a:pt x="2704" y="277393"/>
                  <a:pt x="6350" y="317500"/>
                </a:cubicBezTo>
                <a:cubicBezTo>
                  <a:pt x="6956" y="324166"/>
                  <a:pt x="10939" y="330092"/>
                  <a:pt x="12700" y="336550"/>
                </a:cubicBezTo>
                <a:cubicBezTo>
                  <a:pt x="17293" y="353389"/>
                  <a:pt x="17594" y="371738"/>
                  <a:pt x="25400" y="387350"/>
                </a:cubicBezTo>
                <a:cubicBezTo>
                  <a:pt x="33867" y="404283"/>
                  <a:pt x="44813" y="420189"/>
                  <a:pt x="50800" y="438150"/>
                </a:cubicBezTo>
                <a:cubicBezTo>
                  <a:pt x="52917" y="444500"/>
                  <a:pt x="54157" y="451213"/>
                  <a:pt x="57150" y="457200"/>
                </a:cubicBezTo>
                <a:cubicBezTo>
                  <a:pt x="62670" y="468239"/>
                  <a:pt x="70680" y="477911"/>
                  <a:pt x="76200" y="488950"/>
                </a:cubicBezTo>
                <a:cubicBezTo>
                  <a:pt x="79193" y="494937"/>
                  <a:pt x="79299" y="502149"/>
                  <a:pt x="82550" y="508000"/>
                </a:cubicBezTo>
                <a:cubicBezTo>
                  <a:pt x="89963" y="521343"/>
                  <a:pt x="103123" y="531620"/>
                  <a:pt x="107950" y="546100"/>
                </a:cubicBezTo>
                <a:cubicBezTo>
                  <a:pt x="110067" y="552450"/>
                  <a:pt x="110587" y="559581"/>
                  <a:pt x="114300" y="565150"/>
                </a:cubicBezTo>
                <a:cubicBezTo>
                  <a:pt x="119281" y="572622"/>
                  <a:pt x="127962" y="577016"/>
                  <a:pt x="133350" y="584200"/>
                </a:cubicBezTo>
                <a:cubicBezTo>
                  <a:pt x="140755" y="594074"/>
                  <a:pt x="145226" y="605907"/>
                  <a:pt x="152400" y="615950"/>
                </a:cubicBezTo>
                <a:cubicBezTo>
                  <a:pt x="166427" y="635588"/>
                  <a:pt x="179785" y="656035"/>
                  <a:pt x="196850" y="673100"/>
                </a:cubicBezTo>
                <a:cubicBezTo>
                  <a:pt x="203200" y="679450"/>
                  <a:pt x="210151" y="685251"/>
                  <a:pt x="215900" y="692150"/>
                </a:cubicBezTo>
                <a:cubicBezTo>
                  <a:pt x="220786" y="698013"/>
                  <a:pt x="223714" y="705337"/>
                  <a:pt x="228600" y="711200"/>
                </a:cubicBezTo>
                <a:cubicBezTo>
                  <a:pt x="263161" y="752673"/>
                  <a:pt x="231006" y="707256"/>
                  <a:pt x="273050" y="749300"/>
                </a:cubicBezTo>
                <a:cubicBezTo>
                  <a:pt x="278446" y="754696"/>
                  <a:pt x="280354" y="762954"/>
                  <a:pt x="285750" y="768350"/>
                </a:cubicBezTo>
                <a:cubicBezTo>
                  <a:pt x="291146" y="773746"/>
                  <a:pt x="299096" y="775980"/>
                  <a:pt x="304800" y="781050"/>
                </a:cubicBezTo>
                <a:cubicBezTo>
                  <a:pt x="318224" y="792982"/>
                  <a:pt x="330200" y="806450"/>
                  <a:pt x="342900" y="819150"/>
                </a:cubicBezTo>
                <a:lnTo>
                  <a:pt x="361950" y="838200"/>
                </a:lnTo>
                <a:cubicBezTo>
                  <a:pt x="368300" y="844550"/>
                  <a:pt x="373528" y="852269"/>
                  <a:pt x="381000" y="857250"/>
                </a:cubicBezTo>
                <a:lnTo>
                  <a:pt x="419100" y="882650"/>
                </a:lnTo>
                <a:cubicBezTo>
                  <a:pt x="425450" y="886883"/>
                  <a:pt x="432754" y="889954"/>
                  <a:pt x="438150" y="895350"/>
                </a:cubicBezTo>
                <a:cubicBezTo>
                  <a:pt x="444500" y="901700"/>
                  <a:pt x="449892" y="909180"/>
                  <a:pt x="457200" y="914400"/>
                </a:cubicBezTo>
                <a:cubicBezTo>
                  <a:pt x="464903" y="919902"/>
                  <a:pt x="474573" y="922083"/>
                  <a:pt x="482600" y="927100"/>
                </a:cubicBezTo>
                <a:cubicBezTo>
                  <a:pt x="491575" y="932709"/>
                  <a:pt x="498749" y="941010"/>
                  <a:pt x="508000" y="946150"/>
                </a:cubicBezTo>
                <a:cubicBezTo>
                  <a:pt x="517964" y="951686"/>
                  <a:pt x="529038" y="954955"/>
                  <a:pt x="539750" y="958850"/>
                </a:cubicBezTo>
                <a:cubicBezTo>
                  <a:pt x="552331" y="963425"/>
                  <a:pt x="566371" y="964662"/>
                  <a:pt x="577850" y="971550"/>
                </a:cubicBezTo>
                <a:cubicBezTo>
                  <a:pt x="588433" y="977900"/>
                  <a:pt x="598561" y="985080"/>
                  <a:pt x="609600" y="990600"/>
                </a:cubicBezTo>
                <a:cubicBezTo>
                  <a:pt x="618710" y="995155"/>
                  <a:pt x="645912" y="1001265"/>
                  <a:pt x="654050" y="1003300"/>
                </a:cubicBezTo>
                <a:cubicBezTo>
                  <a:pt x="675217" y="1016000"/>
                  <a:pt x="694132" y="1033594"/>
                  <a:pt x="717550" y="1041400"/>
                </a:cubicBezTo>
                <a:cubicBezTo>
                  <a:pt x="723900" y="1043517"/>
                  <a:pt x="730164" y="1045911"/>
                  <a:pt x="736600" y="1047750"/>
                </a:cubicBezTo>
                <a:cubicBezTo>
                  <a:pt x="744991" y="1050148"/>
                  <a:pt x="753721" y="1051340"/>
                  <a:pt x="762000" y="1054100"/>
                </a:cubicBezTo>
                <a:cubicBezTo>
                  <a:pt x="772814" y="1057705"/>
                  <a:pt x="783077" y="1062798"/>
                  <a:pt x="793750" y="1066800"/>
                </a:cubicBezTo>
                <a:cubicBezTo>
                  <a:pt x="800017" y="1069150"/>
                  <a:pt x="806813" y="1070157"/>
                  <a:pt x="812800" y="1073150"/>
                </a:cubicBezTo>
                <a:cubicBezTo>
                  <a:pt x="819626" y="1076563"/>
                  <a:pt x="824835" y="1082844"/>
                  <a:pt x="831850" y="1085850"/>
                </a:cubicBezTo>
                <a:cubicBezTo>
                  <a:pt x="840976" y="1089761"/>
                  <a:pt x="881767" y="1096742"/>
                  <a:pt x="889000" y="1098550"/>
                </a:cubicBezTo>
                <a:cubicBezTo>
                  <a:pt x="895494" y="1100173"/>
                  <a:pt x="901434" y="1103882"/>
                  <a:pt x="908050" y="1104900"/>
                </a:cubicBezTo>
                <a:cubicBezTo>
                  <a:pt x="929075" y="1108135"/>
                  <a:pt x="950303" y="1110222"/>
                  <a:pt x="971550" y="1111250"/>
                </a:cubicBezTo>
                <a:lnTo>
                  <a:pt x="1301750" y="1123950"/>
                </a:lnTo>
                <a:lnTo>
                  <a:pt x="1428750" y="1130300"/>
                </a:lnTo>
                <a:cubicBezTo>
                  <a:pt x="1507067" y="1128183"/>
                  <a:pt x="1585452" y="1127862"/>
                  <a:pt x="1663700" y="1123950"/>
                </a:cubicBezTo>
                <a:cubicBezTo>
                  <a:pt x="1688184" y="1122726"/>
                  <a:pt x="1682156" y="1111646"/>
                  <a:pt x="1701800" y="1098550"/>
                </a:cubicBezTo>
                <a:cubicBezTo>
                  <a:pt x="1707369" y="1094837"/>
                  <a:pt x="1714999" y="1095451"/>
                  <a:pt x="1720850" y="1092200"/>
                </a:cubicBezTo>
                <a:cubicBezTo>
                  <a:pt x="1734193" y="1084787"/>
                  <a:pt x="1758950" y="1066800"/>
                  <a:pt x="1758950" y="1066800"/>
                </a:cubicBezTo>
                <a:cubicBezTo>
                  <a:pt x="1763183" y="1060450"/>
                  <a:pt x="1768550" y="1054724"/>
                  <a:pt x="1771650" y="1047750"/>
                </a:cubicBezTo>
                <a:cubicBezTo>
                  <a:pt x="1777087" y="1035517"/>
                  <a:pt x="1780117" y="1022350"/>
                  <a:pt x="1784350" y="1009650"/>
                </a:cubicBezTo>
                <a:cubicBezTo>
                  <a:pt x="1786467" y="1003300"/>
                  <a:pt x="1789077" y="997094"/>
                  <a:pt x="1790700" y="990600"/>
                </a:cubicBezTo>
                <a:cubicBezTo>
                  <a:pt x="1792735" y="982462"/>
                  <a:pt x="1798845" y="955260"/>
                  <a:pt x="1803400" y="946150"/>
                </a:cubicBezTo>
                <a:cubicBezTo>
                  <a:pt x="1806813" y="939324"/>
                  <a:pt x="1811867" y="933450"/>
                  <a:pt x="1816100" y="927100"/>
                </a:cubicBezTo>
                <a:cubicBezTo>
                  <a:pt x="1829530" y="873379"/>
                  <a:pt x="1811235" y="928048"/>
                  <a:pt x="1841500" y="882650"/>
                </a:cubicBezTo>
                <a:cubicBezTo>
                  <a:pt x="1845213" y="877081"/>
                  <a:pt x="1844857" y="869587"/>
                  <a:pt x="1847850" y="863600"/>
                </a:cubicBezTo>
                <a:cubicBezTo>
                  <a:pt x="1851263" y="856774"/>
                  <a:pt x="1856317" y="850900"/>
                  <a:pt x="1860550" y="844550"/>
                </a:cubicBezTo>
                <a:cubicBezTo>
                  <a:pt x="1868264" y="813695"/>
                  <a:pt x="1868060" y="817379"/>
                  <a:pt x="1873250" y="781050"/>
                </a:cubicBezTo>
                <a:cubicBezTo>
                  <a:pt x="1875663" y="764156"/>
                  <a:pt x="1877005" y="747117"/>
                  <a:pt x="1879600" y="730250"/>
                </a:cubicBezTo>
                <a:cubicBezTo>
                  <a:pt x="1881241" y="719583"/>
                  <a:pt x="1883833" y="709083"/>
                  <a:pt x="1885950" y="698500"/>
                </a:cubicBezTo>
                <a:cubicBezTo>
                  <a:pt x="1883833" y="649817"/>
                  <a:pt x="1883337" y="601036"/>
                  <a:pt x="1879600" y="552450"/>
                </a:cubicBezTo>
                <a:cubicBezTo>
                  <a:pt x="1879087" y="545776"/>
                  <a:pt x="1877983" y="538133"/>
                  <a:pt x="1873250" y="533400"/>
                </a:cubicBezTo>
                <a:cubicBezTo>
                  <a:pt x="1833207" y="493357"/>
                  <a:pt x="1848040" y="517620"/>
                  <a:pt x="1816100" y="501650"/>
                </a:cubicBezTo>
                <a:cubicBezTo>
                  <a:pt x="1809274" y="498237"/>
                  <a:pt x="1804065" y="491956"/>
                  <a:pt x="1797050" y="488950"/>
                </a:cubicBezTo>
                <a:cubicBezTo>
                  <a:pt x="1789028" y="485512"/>
                  <a:pt x="1779822" y="485664"/>
                  <a:pt x="1771650" y="482600"/>
                </a:cubicBezTo>
                <a:cubicBezTo>
                  <a:pt x="1762787" y="479276"/>
                  <a:pt x="1755113" y="473224"/>
                  <a:pt x="1746250" y="469900"/>
                </a:cubicBezTo>
                <a:cubicBezTo>
                  <a:pt x="1738078" y="466836"/>
                  <a:pt x="1729022" y="466614"/>
                  <a:pt x="1720850" y="463550"/>
                </a:cubicBezTo>
                <a:cubicBezTo>
                  <a:pt x="1711987" y="460226"/>
                  <a:pt x="1704517" y="453570"/>
                  <a:pt x="1695450" y="450850"/>
                </a:cubicBezTo>
                <a:cubicBezTo>
                  <a:pt x="1683118" y="447150"/>
                  <a:pt x="1669975" y="447025"/>
                  <a:pt x="1657350" y="444500"/>
                </a:cubicBezTo>
                <a:cubicBezTo>
                  <a:pt x="1648792" y="442788"/>
                  <a:pt x="1640309" y="440658"/>
                  <a:pt x="1631950" y="438150"/>
                </a:cubicBezTo>
                <a:cubicBezTo>
                  <a:pt x="1619128" y="434303"/>
                  <a:pt x="1606672" y="429297"/>
                  <a:pt x="1593850" y="425450"/>
                </a:cubicBezTo>
                <a:cubicBezTo>
                  <a:pt x="1571727" y="418813"/>
                  <a:pt x="1560006" y="417929"/>
                  <a:pt x="1536700" y="412750"/>
                </a:cubicBezTo>
                <a:cubicBezTo>
                  <a:pt x="1528181" y="410857"/>
                  <a:pt x="1519691" y="408798"/>
                  <a:pt x="1511300" y="406400"/>
                </a:cubicBezTo>
                <a:cubicBezTo>
                  <a:pt x="1504864" y="404561"/>
                  <a:pt x="1498869" y="401043"/>
                  <a:pt x="1492250" y="400050"/>
                </a:cubicBezTo>
                <a:cubicBezTo>
                  <a:pt x="1456419" y="394675"/>
                  <a:pt x="1420227" y="392036"/>
                  <a:pt x="1384300" y="387350"/>
                </a:cubicBezTo>
                <a:cubicBezTo>
                  <a:pt x="1371533" y="385685"/>
                  <a:pt x="1358855" y="383373"/>
                  <a:pt x="1346200" y="381000"/>
                </a:cubicBezTo>
                <a:cubicBezTo>
                  <a:pt x="1324984" y="377022"/>
                  <a:pt x="1304197" y="370254"/>
                  <a:pt x="1282700" y="368300"/>
                </a:cubicBezTo>
                <a:lnTo>
                  <a:pt x="1212850" y="361950"/>
                </a:lnTo>
                <a:lnTo>
                  <a:pt x="1174750" y="349250"/>
                </a:lnTo>
                <a:cubicBezTo>
                  <a:pt x="1168400" y="347133"/>
                  <a:pt x="1161269" y="346613"/>
                  <a:pt x="1155700" y="342900"/>
                </a:cubicBezTo>
                <a:cubicBezTo>
                  <a:pt x="1080201" y="292567"/>
                  <a:pt x="1149640" y="332690"/>
                  <a:pt x="1092200" y="311150"/>
                </a:cubicBezTo>
                <a:cubicBezTo>
                  <a:pt x="1047670" y="294451"/>
                  <a:pt x="1084596" y="304173"/>
                  <a:pt x="1047750" y="285750"/>
                </a:cubicBezTo>
                <a:cubicBezTo>
                  <a:pt x="1038640" y="281195"/>
                  <a:pt x="1011438" y="275085"/>
                  <a:pt x="1003300" y="273050"/>
                </a:cubicBezTo>
                <a:cubicBezTo>
                  <a:pt x="996950" y="268817"/>
                  <a:pt x="991076" y="263763"/>
                  <a:pt x="984250" y="260350"/>
                </a:cubicBezTo>
                <a:cubicBezTo>
                  <a:pt x="978263" y="257357"/>
                  <a:pt x="971352" y="256637"/>
                  <a:pt x="965200" y="254000"/>
                </a:cubicBezTo>
                <a:cubicBezTo>
                  <a:pt x="956499" y="250271"/>
                  <a:pt x="948019" y="245996"/>
                  <a:pt x="939800" y="241300"/>
                </a:cubicBezTo>
                <a:cubicBezTo>
                  <a:pt x="933174" y="237514"/>
                  <a:pt x="927724" y="231700"/>
                  <a:pt x="920750" y="228600"/>
                </a:cubicBezTo>
                <a:cubicBezTo>
                  <a:pt x="908517" y="223163"/>
                  <a:pt x="893789" y="223326"/>
                  <a:pt x="882650" y="215900"/>
                </a:cubicBezTo>
                <a:cubicBezTo>
                  <a:pt x="869950" y="207433"/>
                  <a:pt x="859030" y="195327"/>
                  <a:pt x="844550" y="190500"/>
                </a:cubicBezTo>
                <a:cubicBezTo>
                  <a:pt x="838200" y="188383"/>
                  <a:pt x="831487" y="187143"/>
                  <a:pt x="825500" y="184150"/>
                </a:cubicBezTo>
                <a:cubicBezTo>
                  <a:pt x="795009" y="168904"/>
                  <a:pt x="814221" y="165303"/>
                  <a:pt x="768350" y="158750"/>
                </a:cubicBezTo>
                <a:lnTo>
                  <a:pt x="723900" y="152400"/>
                </a:lnTo>
                <a:cubicBezTo>
                  <a:pt x="717550" y="150283"/>
                  <a:pt x="710837" y="149043"/>
                  <a:pt x="704850" y="146050"/>
                </a:cubicBezTo>
                <a:cubicBezTo>
                  <a:pt x="655611" y="121431"/>
                  <a:pt x="714633" y="142961"/>
                  <a:pt x="666750" y="127000"/>
                </a:cubicBezTo>
                <a:cubicBezTo>
                  <a:pt x="650313" y="110563"/>
                  <a:pt x="632386" y="90145"/>
                  <a:pt x="609600" y="82550"/>
                </a:cubicBezTo>
                <a:lnTo>
                  <a:pt x="495300" y="44450"/>
                </a:lnTo>
                <a:lnTo>
                  <a:pt x="476250" y="38100"/>
                </a:lnTo>
                <a:cubicBezTo>
                  <a:pt x="469900" y="35983"/>
                  <a:pt x="462769" y="35463"/>
                  <a:pt x="457200" y="31750"/>
                </a:cubicBezTo>
                <a:cubicBezTo>
                  <a:pt x="436389" y="17876"/>
                  <a:pt x="445782" y="19050"/>
                  <a:pt x="431800" y="19050"/>
                </a:cubicBezTo>
                <a:lnTo>
                  <a:pt x="431800" y="19050"/>
                </a:lnTo>
                <a:lnTo>
                  <a:pt x="431800" y="19050"/>
                </a:lnTo>
                <a:lnTo>
                  <a:pt x="52070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272898-67D3-8B4B-BE34-2C4E1173CEF0}"/>
              </a:ext>
            </a:extLst>
          </p:cNvPr>
          <p:cNvPicPr>
            <a:picLocks noChangeAspect="1"/>
          </p:cNvPicPr>
          <p:nvPr/>
        </p:nvPicPr>
        <p:blipFill>
          <a:blip r:embed="rId20"/>
          <a:stretch>
            <a:fillRect/>
          </a:stretch>
        </p:blipFill>
        <p:spPr>
          <a:xfrm>
            <a:off x="9009049" y="2593273"/>
            <a:ext cx="1406248" cy="252975"/>
          </a:xfrm>
          <a:prstGeom prst="rect">
            <a:avLst/>
          </a:prstGeom>
        </p:spPr>
      </p:pic>
      <p:pic>
        <p:nvPicPr>
          <p:cNvPr id="21" name="Picture 20">
            <a:extLst>
              <a:ext uri="{FF2B5EF4-FFF2-40B4-BE49-F238E27FC236}">
                <a16:creationId xmlns:a16="http://schemas.microsoft.com/office/drawing/2014/main" id="{0D6FB7E9-1B36-3B4F-9C49-8BBA0469A47B}"/>
              </a:ext>
            </a:extLst>
          </p:cNvPr>
          <p:cNvPicPr>
            <a:picLocks noChangeAspect="1"/>
          </p:cNvPicPr>
          <p:nvPr/>
        </p:nvPicPr>
        <p:blipFill>
          <a:blip r:embed="rId21"/>
          <a:stretch>
            <a:fillRect/>
          </a:stretch>
        </p:blipFill>
        <p:spPr>
          <a:xfrm>
            <a:off x="9009049" y="3245001"/>
            <a:ext cx="1712562" cy="342513"/>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8A13A57-6926-DF4F-B48A-553B88182C10}"/>
                  </a:ext>
                </a:extLst>
              </p:cNvPr>
              <p:cNvSpPr txBox="1"/>
              <p:nvPr/>
            </p:nvSpPr>
            <p:spPr>
              <a:xfrm>
                <a:off x="7727284" y="3970778"/>
                <a:ext cx="150650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𝐴</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59" name="TextBox 58">
                <a:extLst>
                  <a:ext uri="{FF2B5EF4-FFF2-40B4-BE49-F238E27FC236}">
                    <a16:creationId xmlns:a16="http://schemas.microsoft.com/office/drawing/2014/main" id="{38A13A57-6926-DF4F-B48A-553B88182C10}"/>
                  </a:ext>
                </a:extLst>
              </p:cNvPr>
              <p:cNvSpPr txBox="1">
                <a:spLocks noRot="1" noChangeAspect="1" noMove="1" noResize="1" noEditPoints="1" noAdjustHandles="1" noChangeArrowheads="1" noChangeShapeType="1" noTextEdit="1"/>
              </p:cNvSpPr>
              <p:nvPr/>
            </p:nvSpPr>
            <p:spPr>
              <a:xfrm>
                <a:off x="7727284" y="3970778"/>
                <a:ext cx="1506503" cy="423770"/>
              </a:xfrm>
              <a:prstGeom prst="rect">
                <a:avLst/>
              </a:prstGeom>
              <a:blipFill>
                <a:blip r:embed="rId22"/>
                <a:stretch>
                  <a:fillRect l="-3333" t="-5882" b="-1764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70BE36E-A761-2F4E-8D11-03F7DBDC4123}"/>
              </a:ext>
            </a:extLst>
          </p:cNvPr>
          <p:cNvPicPr>
            <a:picLocks noChangeAspect="1"/>
          </p:cNvPicPr>
          <p:nvPr/>
        </p:nvPicPr>
        <p:blipFill>
          <a:blip r:embed="rId23"/>
          <a:stretch>
            <a:fillRect/>
          </a:stretch>
        </p:blipFill>
        <p:spPr>
          <a:xfrm>
            <a:off x="7657624" y="4584525"/>
            <a:ext cx="1808147" cy="342513"/>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9477314-450F-C64F-B6B4-C3FE56271FC0}"/>
                  </a:ext>
                </a:extLst>
              </p:cNvPr>
              <p:cNvSpPr txBox="1"/>
              <p:nvPr/>
            </p:nvSpPr>
            <p:spPr>
              <a:xfrm>
                <a:off x="7727283" y="5095308"/>
                <a:ext cx="1515543" cy="423770"/>
              </a:xfrm>
              <a:prstGeom prst="rect">
                <a:avLst/>
              </a:prstGeom>
              <a:noFill/>
            </p:spPr>
            <p:txBody>
              <a:bodyPr wrap="none" rtlCol="0">
                <a:spAutoFit/>
              </a:bodyPr>
              <a:lstStyle/>
              <a:p>
                <a:r>
                  <a:rPr lang="en-US" sz="2000" dirty="0">
                    <a:solidFill>
                      <a:schemeClr val="accent5">
                        <a:lumMod val="75000"/>
                      </a:schemeClr>
                    </a:solidFill>
                  </a:rPr>
                  <a:t>Generate </a:t>
                </a:r>
                <a14:m>
                  <m:oMath xmlns:m="http://schemas.openxmlformats.org/officeDocument/2006/math">
                    <m:sSub>
                      <m:sSubPr>
                        <m:ctrlPr>
                          <a:rPr lang="en-US" sz="2000" b="0" i="1" smtClean="0">
                            <a:solidFill>
                              <a:schemeClr val="accent5">
                                <a:lumMod val="75000"/>
                              </a:schemeClr>
                            </a:solidFill>
                            <a:latin typeface="Cambria Math" panose="02040503050406030204" pitchFamily="18" charset="0"/>
                          </a:rPr>
                        </m:ctrlPr>
                      </m:sSubPr>
                      <m:e>
                        <m:r>
                          <a:rPr lang="en-US" sz="2000" b="0" i="1" smtClean="0">
                            <a:solidFill>
                              <a:schemeClr val="accent5">
                                <a:lumMod val="75000"/>
                              </a:schemeClr>
                            </a:solidFill>
                            <a:latin typeface="Cambria Math" panose="02040503050406030204" pitchFamily="18" charset="0"/>
                          </a:rPr>
                          <m:t>𝐻</m:t>
                        </m:r>
                      </m:e>
                      <m:sub>
                        <m:r>
                          <a:rPr lang="en-US" sz="2000" b="0" i="1" smtClean="0">
                            <a:solidFill>
                              <a:schemeClr val="accent5">
                                <a:lumMod val="75000"/>
                              </a:schemeClr>
                            </a:solidFill>
                            <a:latin typeface="Cambria Math" panose="02040503050406030204" pitchFamily="18" charset="0"/>
                          </a:rPr>
                          <m:t>𝑝</m:t>
                        </m:r>
                      </m:sub>
                    </m:sSub>
                  </m:oMath>
                </a14:m>
                <a:endParaRPr lang="en-US" sz="2000" dirty="0">
                  <a:solidFill>
                    <a:schemeClr val="accent5">
                      <a:lumMod val="75000"/>
                    </a:schemeClr>
                  </a:solidFill>
                </a:endParaRPr>
              </a:p>
            </p:txBody>
          </p:sp>
        </mc:Choice>
        <mc:Fallback xmlns="">
          <p:sp>
            <p:nvSpPr>
              <p:cNvPr id="63" name="TextBox 62">
                <a:extLst>
                  <a:ext uri="{FF2B5EF4-FFF2-40B4-BE49-F238E27FC236}">
                    <a16:creationId xmlns:a16="http://schemas.microsoft.com/office/drawing/2014/main" id="{59477314-450F-C64F-B6B4-C3FE56271FC0}"/>
                  </a:ext>
                </a:extLst>
              </p:cNvPr>
              <p:cNvSpPr txBox="1">
                <a:spLocks noRot="1" noChangeAspect="1" noMove="1" noResize="1" noEditPoints="1" noAdjustHandles="1" noChangeArrowheads="1" noChangeShapeType="1" noTextEdit="1"/>
              </p:cNvSpPr>
              <p:nvPr/>
            </p:nvSpPr>
            <p:spPr>
              <a:xfrm>
                <a:off x="7727283" y="5095308"/>
                <a:ext cx="1515543" cy="423770"/>
              </a:xfrm>
              <a:prstGeom prst="rect">
                <a:avLst/>
              </a:prstGeom>
              <a:blipFill>
                <a:blip r:embed="rId24"/>
                <a:stretch>
                  <a:fillRect l="-3306" t="-5714" b="-17143"/>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4FA1C78D-CA47-EC42-9E03-D443BD46ECBE}"/>
              </a:ext>
            </a:extLst>
          </p:cNvPr>
          <p:cNvPicPr>
            <a:picLocks noChangeAspect="1"/>
          </p:cNvPicPr>
          <p:nvPr/>
        </p:nvPicPr>
        <p:blipFill>
          <a:blip r:embed="rId25"/>
          <a:stretch>
            <a:fillRect/>
          </a:stretch>
        </p:blipFill>
        <p:spPr>
          <a:xfrm>
            <a:off x="7655240" y="5642001"/>
            <a:ext cx="1866900" cy="405438"/>
          </a:xfrm>
          <a:prstGeom prst="rect">
            <a:avLst/>
          </a:prstGeom>
        </p:spPr>
      </p:pic>
    </p:spTree>
    <p:extLst>
      <p:ext uri="{BB962C8B-B14F-4D97-AF65-F5344CB8AC3E}">
        <p14:creationId xmlns:p14="http://schemas.microsoft.com/office/powerpoint/2010/main" val="1837346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122</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6850E7-5308-434A-9681-E536D495ACD9}"/>
              </a:ext>
            </a:extLst>
          </p:cNvPr>
          <p:cNvSpPr/>
          <p:nvPr/>
        </p:nvSpPr>
        <p:spPr>
          <a:xfrm>
            <a:off x="5994358" y="6413698"/>
            <a:ext cx="4703980" cy="307777"/>
          </a:xfrm>
          <a:prstGeom prst="rect">
            <a:avLst/>
          </a:prstGeom>
        </p:spPr>
        <p:txBody>
          <a:bodyPr wrap="none">
            <a:spAutoFit/>
          </a:bodyPr>
          <a:lstStyle/>
          <a:p>
            <a:r>
              <a:rPr lang="en-US" sz="1400" b="1" dirty="0">
                <a:solidFill>
                  <a:srgbClr val="24292E"/>
                </a:solidFill>
                <a:latin typeface="-apple-system"/>
              </a:rPr>
              <a:t>Graph Convolutional Networks with </a:t>
            </a:r>
            <a:r>
              <a:rPr lang="en-US" sz="1400" b="1" dirty="0" err="1">
                <a:solidFill>
                  <a:srgbClr val="24292E"/>
                </a:solidFill>
                <a:latin typeface="-apple-system"/>
              </a:rPr>
              <a:t>EigenPooling</a:t>
            </a:r>
            <a:r>
              <a:rPr lang="en-US" sz="1400" b="1" dirty="0">
                <a:solidFill>
                  <a:srgbClr val="24292E"/>
                </a:solidFill>
                <a:latin typeface="-apple-system"/>
              </a:rPr>
              <a:t>.</a:t>
            </a:r>
            <a:r>
              <a:rPr lang="en-US" sz="1400" dirty="0">
                <a:solidFill>
                  <a:srgbClr val="24292E"/>
                </a:solidFill>
                <a:latin typeface="-apple-system"/>
              </a:rPr>
              <a:t> KDD 2019.</a:t>
            </a:r>
            <a:endParaRPr lang="en-US" sz="1400" dirty="0"/>
          </a:p>
        </p:txBody>
      </p:sp>
    </p:spTree>
    <p:extLst>
      <p:ext uri="{BB962C8B-B14F-4D97-AF65-F5344CB8AC3E}">
        <p14:creationId xmlns:p14="http://schemas.microsoft.com/office/powerpoint/2010/main" val="10087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123</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p:spTree>
    <p:extLst>
      <p:ext uri="{BB962C8B-B14F-4D97-AF65-F5344CB8AC3E}">
        <p14:creationId xmlns:p14="http://schemas.microsoft.com/office/powerpoint/2010/main" val="2808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124</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Tree>
    <p:extLst>
      <p:ext uri="{BB962C8B-B14F-4D97-AF65-F5344CB8AC3E}">
        <p14:creationId xmlns:p14="http://schemas.microsoft.com/office/powerpoint/2010/main" val="27220710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6A0-20FA-6444-8634-F66B44D863CB}"/>
              </a:ext>
            </a:extLst>
          </p:cNvPr>
          <p:cNvSpPr>
            <a:spLocks noGrp="1"/>
          </p:cNvSpPr>
          <p:nvPr>
            <p:ph type="title"/>
          </p:nvPr>
        </p:nvSpPr>
        <p:spPr/>
        <p:txBody>
          <a:bodyPr/>
          <a:lstStyle/>
          <a:p>
            <a:r>
              <a:rPr lang="en-US" dirty="0" err="1"/>
              <a:t>Eigenpooling</a:t>
            </a:r>
            <a:endParaRPr lang="en-US" dirty="0"/>
          </a:p>
        </p:txBody>
      </p:sp>
      <p:sp>
        <p:nvSpPr>
          <p:cNvPr id="3" name="Slide Number Placeholder 2">
            <a:extLst>
              <a:ext uri="{FF2B5EF4-FFF2-40B4-BE49-F238E27FC236}">
                <a16:creationId xmlns:a16="http://schemas.microsoft.com/office/drawing/2014/main" id="{6DC657F2-6CE8-7F4D-8C31-DCC6AF251994}"/>
              </a:ext>
            </a:extLst>
          </p:cNvPr>
          <p:cNvSpPr>
            <a:spLocks noGrp="1"/>
          </p:cNvSpPr>
          <p:nvPr>
            <p:ph type="sldNum" sz="quarter" idx="12"/>
          </p:nvPr>
        </p:nvSpPr>
        <p:spPr/>
        <p:txBody>
          <a:bodyPr/>
          <a:lstStyle/>
          <a:p>
            <a:fld id="{4C15419E-54D6-8648-ABFB-BEF58E3E877E}" type="slidenum">
              <a:rPr lang="en-US" smtClean="0"/>
              <a:t>125</a:t>
            </a:fld>
            <a:endParaRPr lang="en-US" dirty="0"/>
          </a:p>
        </p:txBody>
      </p:sp>
      <p:sp>
        <p:nvSpPr>
          <p:cNvPr id="4" name="Oval 3">
            <a:extLst>
              <a:ext uri="{FF2B5EF4-FFF2-40B4-BE49-F238E27FC236}">
                <a16:creationId xmlns:a16="http://schemas.microsoft.com/office/drawing/2014/main" id="{72CA1191-C2B9-FF4C-8A1E-DC63D43642A7}"/>
              </a:ext>
            </a:extLst>
          </p:cNvPr>
          <p:cNvSpPr/>
          <p:nvPr/>
        </p:nvSpPr>
        <p:spPr>
          <a:xfrm>
            <a:off x="2180129" y="335687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D850C41-A15C-DD48-878C-6FA27519B334}"/>
              </a:ext>
            </a:extLst>
          </p:cNvPr>
          <p:cNvSpPr/>
          <p:nvPr/>
        </p:nvSpPr>
        <p:spPr>
          <a:xfrm>
            <a:off x="1974292" y="408832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B2F361-E618-E84D-A929-589193C99660}"/>
              </a:ext>
            </a:extLst>
          </p:cNvPr>
          <p:cNvSpPr/>
          <p:nvPr/>
        </p:nvSpPr>
        <p:spPr>
          <a:xfrm>
            <a:off x="3061788" y="375861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3950001-37C1-F749-95BE-7F90EFA68FA1}"/>
              </a:ext>
            </a:extLst>
          </p:cNvPr>
          <p:cNvCxnSpPr>
            <a:cxnSpLocks/>
            <a:stCxn id="4" idx="5"/>
            <a:endCxn id="6" idx="1"/>
          </p:cNvCxnSpPr>
          <p:nvPr/>
        </p:nvCxnSpPr>
        <p:spPr>
          <a:xfrm>
            <a:off x="2423298" y="3600048"/>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2124005-5E5C-A049-A37E-6CF4D2D1074E}"/>
              </a:ext>
            </a:extLst>
          </p:cNvPr>
          <p:cNvCxnSpPr>
            <a:cxnSpLocks/>
            <a:stCxn id="4" idx="4"/>
            <a:endCxn id="5" idx="0"/>
          </p:cNvCxnSpPr>
          <p:nvPr/>
        </p:nvCxnSpPr>
        <p:spPr>
          <a:xfrm flipH="1">
            <a:off x="2116737" y="3641769"/>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37E94AA0-A0F3-C34F-8216-E2A9B4C90432}"/>
              </a:ext>
            </a:extLst>
          </p:cNvPr>
          <p:cNvSpPr/>
          <p:nvPr/>
        </p:nvSpPr>
        <p:spPr>
          <a:xfrm>
            <a:off x="3068989" y="2833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6FFB0E-4FBC-6649-BC85-0B405FFAF47F}"/>
              </a:ext>
            </a:extLst>
          </p:cNvPr>
          <p:cNvSpPr/>
          <p:nvPr/>
        </p:nvSpPr>
        <p:spPr>
          <a:xfrm>
            <a:off x="1718603" y="2719911"/>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8D57CD7-9D02-A04B-8FE4-60ABC1C06DF9}"/>
              </a:ext>
            </a:extLst>
          </p:cNvPr>
          <p:cNvCxnSpPr>
            <a:cxnSpLocks/>
            <a:stCxn id="4" idx="1"/>
            <a:endCxn id="10" idx="5"/>
          </p:cNvCxnSpPr>
          <p:nvPr/>
        </p:nvCxnSpPr>
        <p:spPr>
          <a:xfrm flipH="1" flipV="1">
            <a:off x="1961772" y="2963080"/>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27C840-8C4F-9546-9A4F-22AE0A2449B9}"/>
              </a:ext>
            </a:extLst>
          </p:cNvPr>
          <p:cNvCxnSpPr>
            <a:cxnSpLocks/>
            <a:stCxn id="5" idx="2"/>
            <a:endCxn id="14" idx="6"/>
          </p:cNvCxnSpPr>
          <p:nvPr/>
        </p:nvCxnSpPr>
        <p:spPr>
          <a:xfrm flipH="1" flipV="1">
            <a:off x="1215227" y="4115120"/>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447437-A1F7-C342-817C-58F1BE56B4F1}"/>
              </a:ext>
            </a:extLst>
          </p:cNvPr>
          <p:cNvCxnSpPr>
            <a:cxnSpLocks/>
            <a:stCxn id="9" idx="4"/>
            <a:endCxn id="6" idx="7"/>
          </p:cNvCxnSpPr>
          <p:nvPr/>
        </p:nvCxnSpPr>
        <p:spPr>
          <a:xfrm>
            <a:off x="3211434" y="3118113"/>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49843E1-81DC-F743-97AF-1773A4AFF2E9}"/>
              </a:ext>
            </a:extLst>
          </p:cNvPr>
          <p:cNvSpPr/>
          <p:nvPr/>
        </p:nvSpPr>
        <p:spPr>
          <a:xfrm>
            <a:off x="930337" y="397267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4AE145B-3822-E848-9738-866EE0B6FF2D}"/>
              </a:ext>
            </a:extLst>
          </p:cNvPr>
          <p:cNvCxnSpPr>
            <a:cxnSpLocks/>
            <a:stCxn id="6" idx="4"/>
            <a:endCxn id="16" idx="7"/>
          </p:cNvCxnSpPr>
          <p:nvPr/>
        </p:nvCxnSpPr>
        <p:spPr>
          <a:xfrm flipH="1">
            <a:off x="2857893" y="4043506"/>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140CEFBB-02AA-8E48-BBDA-2AFA85190518}"/>
              </a:ext>
            </a:extLst>
          </p:cNvPr>
          <p:cNvSpPr/>
          <p:nvPr/>
        </p:nvSpPr>
        <p:spPr>
          <a:xfrm>
            <a:off x="2614724" y="447728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30F53BE-F15A-BD48-8A5F-3C23597BA0A1}"/>
              </a:ext>
            </a:extLst>
          </p:cNvPr>
          <p:cNvCxnSpPr>
            <a:cxnSpLocks/>
            <a:stCxn id="18" idx="1"/>
            <a:endCxn id="6" idx="6"/>
          </p:cNvCxnSpPr>
          <p:nvPr/>
        </p:nvCxnSpPr>
        <p:spPr>
          <a:xfrm flipH="1" flipV="1">
            <a:off x="3346678" y="3901061"/>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FCCB7199-F851-7B42-9596-D17A9B51C2AB}"/>
              </a:ext>
            </a:extLst>
          </p:cNvPr>
          <p:cNvSpPr/>
          <p:nvPr/>
        </p:nvSpPr>
        <p:spPr>
          <a:xfrm>
            <a:off x="3871821" y="425460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08F901-C161-384D-839E-2CA3980EC6A6}"/>
                  </a:ext>
                </a:extLst>
              </p:cNvPr>
              <p:cNvSpPr txBox="1"/>
              <p:nvPr/>
            </p:nvSpPr>
            <p:spPr>
              <a:xfrm>
                <a:off x="1067540" y="3641768"/>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9F08F901-C161-384D-839E-2CA3980EC6A6}"/>
                  </a:ext>
                </a:extLst>
              </p:cNvPr>
              <p:cNvSpPr txBox="1">
                <a:spLocks noRot="1" noChangeAspect="1" noMove="1" noResize="1" noEditPoints="1" noAdjustHandles="1" noChangeArrowheads="1" noChangeShapeType="1" noTextEdit="1"/>
              </p:cNvSpPr>
              <p:nvPr/>
            </p:nvSpPr>
            <p:spPr>
              <a:xfrm>
                <a:off x="1067540" y="3641768"/>
                <a:ext cx="565732" cy="276999"/>
              </a:xfrm>
              <a:prstGeom prst="rect">
                <a:avLst/>
              </a:prstGeom>
              <a:blipFill>
                <a:blip r:embed="rId2"/>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CD4B45-AB08-0F42-A2C8-4A983175A970}"/>
                  </a:ext>
                </a:extLst>
              </p:cNvPr>
              <p:cNvSpPr txBox="1"/>
              <p:nvPr/>
            </p:nvSpPr>
            <p:spPr>
              <a:xfrm>
                <a:off x="2224076" y="3038159"/>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a:extLst>
                  <a:ext uri="{FF2B5EF4-FFF2-40B4-BE49-F238E27FC236}">
                    <a16:creationId xmlns:a16="http://schemas.microsoft.com/office/drawing/2014/main" id="{80CD4B45-AB08-0F42-A2C8-4A983175A970}"/>
                  </a:ext>
                </a:extLst>
              </p:cNvPr>
              <p:cNvSpPr txBox="1">
                <a:spLocks noRot="1" noChangeAspect="1" noMove="1" noResize="1" noEditPoints="1" noAdjustHandles="1" noChangeArrowheads="1" noChangeShapeType="1" noTextEdit="1"/>
              </p:cNvSpPr>
              <p:nvPr/>
            </p:nvSpPr>
            <p:spPr>
              <a:xfrm>
                <a:off x="2224076" y="3038159"/>
                <a:ext cx="555088" cy="276999"/>
              </a:xfrm>
              <a:prstGeom prst="rect">
                <a:avLst/>
              </a:prstGeom>
              <a:blipFill>
                <a:blip r:embed="rId3"/>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291B07-0012-7145-8C44-FEABA7B5D140}"/>
                  </a:ext>
                </a:extLst>
              </p:cNvPr>
              <p:cNvSpPr txBox="1"/>
              <p:nvPr/>
            </p:nvSpPr>
            <p:spPr>
              <a:xfrm>
                <a:off x="1861048" y="241611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08291B07-0012-7145-8C44-FEABA7B5D140}"/>
                  </a:ext>
                </a:extLst>
              </p:cNvPr>
              <p:cNvSpPr txBox="1">
                <a:spLocks noRot="1" noChangeAspect="1" noMove="1" noResize="1" noEditPoints="1" noAdjustHandles="1" noChangeArrowheads="1" noChangeShapeType="1" noTextEdit="1"/>
              </p:cNvSpPr>
              <p:nvPr/>
            </p:nvSpPr>
            <p:spPr>
              <a:xfrm>
                <a:off x="1861048" y="2416119"/>
                <a:ext cx="565732" cy="276999"/>
              </a:xfrm>
              <a:prstGeom prst="rect">
                <a:avLst/>
              </a:prstGeom>
              <a:blipFill>
                <a:blip r:embed="rId4"/>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6C76D4-592F-E649-A0C9-AB6C846809E1}"/>
                  </a:ext>
                </a:extLst>
              </p:cNvPr>
              <p:cNvSpPr txBox="1"/>
              <p:nvPr/>
            </p:nvSpPr>
            <p:spPr>
              <a:xfrm>
                <a:off x="3371418" y="274788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2" name="TextBox 21">
                <a:extLst>
                  <a:ext uri="{FF2B5EF4-FFF2-40B4-BE49-F238E27FC236}">
                    <a16:creationId xmlns:a16="http://schemas.microsoft.com/office/drawing/2014/main" id="{546C76D4-592F-E649-A0C9-AB6C846809E1}"/>
                  </a:ext>
                </a:extLst>
              </p:cNvPr>
              <p:cNvSpPr txBox="1">
                <a:spLocks noRot="1" noChangeAspect="1" noMove="1" noResize="1" noEditPoints="1" noAdjustHandles="1" noChangeArrowheads="1" noChangeShapeType="1" noTextEdit="1"/>
              </p:cNvSpPr>
              <p:nvPr/>
            </p:nvSpPr>
            <p:spPr>
              <a:xfrm>
                <a:off x="3371418" y="2747883"/>
                <a:ext cx="565732" cy="276999"/>
              </a:xfrm>
              <a:prstGeom prst="rect">
                <a:avLst/>
              </a:prstGeom>
              <a:blipFill>
                <a:blip r:embed="rId5"/>
                <a:stretch>
                  <a:fillRect l="-65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1AE0EC-64C4-0142-B8A6-D59FB2480323}"/>
                  </a:ext>
                </a:extLst>
              </p:cNvPr>
              <p:cNvSpPr txBox="1"/>
              <p:nvPr/>
            </p:nvSpPr>
            <p:spPr>
              <a:xfrm>
                <a:off x="3441913" y="355283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3" name="TextBox 22">
                <a:extLst>
                  <a:ext uri="{FF2B5EF4-FFF2-40B4-BE49-F238E27FC236}">
                    <a16:creationId xmlns:a16="http://schemas.microsoft.com/office/drawing/2014/main" id="{2A1AE0EC-64C4-0142-B8A6-D59FB2480323}"/>
                  </a:ext>
                </a:extLst>
              </p:cNvPr>
              <p:cNvSpPr txBox="1">
                <a:spLocks noRot="1" noChangeAspect="1" noMove="1" noResize="1" noEditPoints="1" noAdjustHandles="1" noChangeArrowheads="1" noChangeShapeType="1" noTextEdit="1"/>
              </p:cNvSpPr>
              <p:nvPr/>
            </p:nvSpPr>
            <p:spPr>
              <a:xfrm>
                <a:off x="3441913" y="3552839"/>
                <a:ext cx="565732" cy="276999"/>
              </a:xfrm>
              <a:prstGeom prst="rect">
                <a:avLst/>
              </a:prstGeom>
              <a:blipFill>
                <a:blip r:embed="rId6"/>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CCF86B-C4A5-E849-8DB8-9E1BA95E3AF2}"/>
                  </a:ext>
                </a:extLst>
              </p:cNvPr>
              <p:cNvSpPr txBox="1"/>
              <p:nvPr/>
            </p:nvSpPr>
            <p:spPr>
              <a:xfrm>
                <a:off x="4055987" y="393933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4" name="TextBox 23">
                <a:extLst>
                  <a:ext uri="{FF2B5EF4-FFF2-40B4-BE49-F238E27FC236}">
                    <a16:creationId xmlns:a16="http://schemas.microsoft.com/office/drawing/2014/main" id="{69CCF86B-C4A5-E849-8DB8-9E1BA95E3AF2}"/>
                  </a:ext>
                </a:extLst>
              </p:cNvPr>
              <p:cNvSpPr txBox="1">
                <a:spLocks noRot="1" noChangeAspect="1" noMove="1" noResize="1" noEditPoints="1" noAdjustHandles="1" noChangeArrowheads="1" noChangeShapeType="1" noTextEdit="1"/>
              </p:cNvSpPr>
              <p:nvPr/>
            </p:nvSpPr>
            <p:spPr>
              <a:xfrm>
                <a:off x="4055987" y="3939333"/>
                <a:ext cx="565732" cy="276999"/>
              </a:xfrm>
              <a:prstGeom prst="rect">
                <a:avLst/>
              </a:prstGeom>
              <a:blipFill>
                <a:blip r:embed="rId7"/>
                <a:stretch>
                  <a:fillRect l="-65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288091-49D5-A745-B54D-9E8E10D81867}"/>
                  </a:ext>
                </a:extLst>
              </p:cNvPr>
              <p:cNvSpPr txBox="1"/>
              <p:nvPr/>
            </p:nvSpPr>
            <p:spPr>
              <a:xfrm>
                <a:off x="2899614" y="464539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5" name="TextBox 24">
                <a:extLst>
                  <a:ext uri="{FF2B5EF4-FFF2-40B4-BE49-F238E27FC236}">
                    <a16:creationId xmlns:a16="http://schemas.microsoft.com/office/drawing/2014/main" id="{10288091-49D5-A745-B54D-9E8E10D81867}"/>
                  </a:ext>
                </a:extLst>
              </p:cNvPr>
              <p:cNvSpPr txBox="1">
                <a:spLocks noRot="1" noChangeAspect="1" noMove="1" noResize="1" noEditPoints="1" noAdjustHandles="1" noChangeArrowheads="1" noChangeShapeType="1" noTextEdit="1"/>
              </p:cNvSpPr>
              <p:nvPr/>
            </p:nvSpPr>
            <p:spPr>
              <a:xfrm>
                <a:off x="2899614" y="4645390"/>
                <a:ext cx="565732" cy="276999"/>
              </a:xfrm>
              <a:prstGeom prst="rect">
                <a:avLst/>
              </a:prstGeom>
              <a:blipFill>
                <a:blip r:embed="rId8"/>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997E6-A817-644C-A22E-7DFF669CCA6C}"/>
                  </a:ext>
                </a:extLst>
              </p:cNvPr>
              <p:cNvSpPr txBox="1"/>
              <p:nvPr/>
            </p:nvSpPr>
            <p:spPr>
              <a:xfrm>
                <a:off x="932652" y="393933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38B997E6-A817-644C-A22E-7DFF669CCA6C}"/>
                  </a:ext>
                </a:extLst>
              </p:cNvPr>
              <p:cNvSpPr txBox="1">
                <a:spLocks noRot="1" noChangeAspect="1" noMove="1" noResize="1" noEditPoints="1" noAdjustHandles="1" noChangeArrowheads="1" noChangeShapeType="1" noTextEdit="1"/>
              </p:cNvSpPr>
              <p:nvPr/>
            </p:nvSpPr>
            <p:spPr>
              <a:xfrm>
                <a:off x="932652" y="3939332"/>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C9473BE-30D9-3349-A4F8-6E378B9C9EAF}"/>
                  </a:ext>
                </a:extLst>
              </p:cNvPr>
              <p:cNvSpPr txBox="1"/>
              <p:nvPr/>
            </p:nvSpPr>
            <p:spPr>
              <a:xfrm>
                <a:off x="1987161" y="40509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FC9473BE-30D9-3349-A4F8-6E378B9C9EAF}"/>
                  </a:ext>
                </a:extLst>
              </p:cNvPr>
              <p:cNvSpPr txBox="1">
                <a:spLocks noRot="1" noChangeAspect="1" noMove="1" noResize="1" noEditPoints="1" noAdjustHandles="1" noChangeArrowheads="1" noChangeShapeType="1" noTextEdit="1"/>
              </p:cNvSpPr>
              <p:nvPr/>
            </p:nvSpPr>
            <p:spPr>
              <a:xfrm>
                <a:off x="1987161" y="4050971"/>
                <a:ext cx="294247" cy="276999"/>
              </a:xfrm>
              <a:prstGeom prst="rect">
                <a:avLst/>
              </a:prstGeom>
              <a:blipFill>
                <a:blip r:embed="rId10"/>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FCEBD41-4F1A-F34D-B7B2-F1482A9B4D70}"/>
                  </a:ext>
                </a:extLst>
              </p:cNvPr>
              <p:cNvSpPr txBox="1"/>
              <p:nvPr/>
            </p:nvSpPr>
            <p:spPr>
              <a:xfrm>
                <a:off x="2196468" y="3336640"/>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EFCEBD41-4F1A-F34D-B7B2-F1482A9B4D70}"/>
                  </a:ext>
                </a:extLst>
              </p:cNvPr>
              <p:cNvSpPr txBox="1">
                <a:spLocks noRot="1" noChangeAspect="1" noMove="1" noResize="1" noEditPoints="1" noAdjustHandles="1" noChangeArrowheads="1" noChangeShapeType="1" noTextEdit="1"/>
              </p:cNvSpPr>
              <p:nvPr/>
            </p:nvSpPr>
            <p:spPr>
              <a:xfrm>
                <a:off x="2196468" y="3336640"/>
                <a:ext cx="288925" cy="276999"/>
              </a:xfrm>
              <a:prstGeom prst="rect">
                <a:avLst/>
              </a:prstGeom>
              <a:blipFill>
                <a:blip r:embed="rId11"/>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6CFF09-744F-6A41-AF71-FDCCDBEA6269}"/>
                  </a:ext>
                </a:extLst>
              </p:cNvPr>
              <p:cNvSpPr txBox="1"/>
              <p:nvPr/>
            </p:nvSpPr>
            <p:spPr>
              <a:xfrm>
                <a:off x="1713924" y="270394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226CFF09-744F-6A41-AF71-FDCCDBEA6269}"/>
                  </a:ext>
                </a:extLst>
              </p:cNvPr>
              <p:cNvSpPr txBox="1">
                <a:spLocks noRot="1" noChangeAspect="1" noMove="1" noResize="1" noEditPoints="1" noAdjustHandles="1" noChangeArrowheads="1" noChangeShapeType="1" noTextEdit="1"/>
              </p:cNvSpPr>
              <p:nvPr/>
            </p:nvSpPr>
            <p:spPr>
              <a:xfrm>
                <a:off x="1713924" y="2703945"/>
                <a:ext cx="294247" cy="276999"/>
              </a:xfrm>
              <a:prstGeom prst="rect">
                <a:avLst/>
              </a:prstGeom>
              <a:blipFill>
                <a:blip r:embed="rId1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1F60BE7-A410-324D-964C-9954B0DBE910}"/>
                  </a:ext>
                </a:extLst>
              </p:cNvPr>
              <p:cNvSpPr txBox="1"/>
              <p:nvPr/>
            </p:nvSpPr>
            <p:spPr>
              <a:xfrm>
                <a:off x="3065381" y="2805081"/>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61F60BE7-A410-324D-964C-9954B0DBE910}"/>
                  </a:ext>
                </a:extLst>
              </p:cNvPr>
              <p:cNvSpPr txBox="1">
                <a:spLocks noRot="1" noChangeAspect="1" noMove="1" noResize="1" noEditPoints="1" noAdjustHandles="1" noChangeArrowheads="1" noChangeShapeType="1" noTextEdit="1"/>
              </p:cNvSpPr>
              <p:nvPr/>
            </p:nvSpPr>
            <p:spPr>
              <a:xfrm>
                <a:off x="3065381" y="2805081"/>
                <a:ext cx="284373" cy="276999"/>
              </a:xfrm>
              <a:prstGeom prst="rect">
                <a:avLst/>
              </a:prstGeom>
              <a:blipFill>
                <a:blip r:embed="rId13"/>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1771EE6-A933-FA4D-8FEE-9E15A8C47199}"/>
                  </a:ext>
                </a:extLst>
              </p:cNvPr>
              <p:cNvSpPr txBox="1"/>
              <p:nvPr/>
            </p:nvSpPr>
            <p:spPr>
              <a:xfrm>
                <a:off x="3077970" y="372145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1" name="TextBox 30">
                <a:extLst>
                  <a:ext uri="{FF2B5EF4-FFF2-40B4-BE49-F238E27FC236}">
                    <a16:creationId xmlns:a16="http://schemas.microsoft.com/office/drawing/2014/main" id="{E1771EE6-A933-FA4D-8FEE-9E15A8C47199}"/>
                  </a:ext>
                </a:extLst>
              </p:cNvPr>
              <p:cNvSpPr txBox="1">
                <a:spLocks noRot="1" noChangeAspect="1" noMove="1" noResize="1" noEditPoints="1" noAdjustHandles="1" noChangeArrowheads="1" noChangeShapeType="1" noTextEdit="1"/>
              </p:cNvSpPr>
              <p:nvPr/>
            </p:nvSpPr>
            <p:spPr>
              <a:xfrm>
                <a:off x="3077970" y="3721453"/>
                <a:ext cx="294247" cy="276999"/>
              </a:xfrm>
              <a:prstGeom prst="rect">
                <a:avLst/>
              </a:prstGeom>
              <a:blipFill>
                <a:blip r:embed="rId14"/>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D597084-A94D-494B-91A3-58AB40DC6C9B}"/>
                  </a:ext>
                </a:extLst>
              </p:cNvPr>
              <p:cNvSpPr txBox="1"/>
              <p:nvPr/>
            </p:nvSpPr>
            <p:spPr>
              <a:xfrm>
                <a:off x="3871821" y="421929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2" name="TextBox 31">
                <a:extLst>
                  <a:ext uri="{FF2B5EF4-FFF2-40B4-BE49-F238E27FC236}">
                    <a16:creationId xmlns:a16="http://schemas.microsoft.com/office/drawing/2014/main" id="{6D597084-A94D-494B-91A3-58AB40DC6C9B}"/>
                  </a:ext>
                </a:extLst>
              </p:cNvPr>
              <p:cNvSpPr txBox="1">
                <a:spLocks noRot="1" noChangeAspect="1" noMove="1" noResize="1" noEditPoints="1" noAdjustHandles="1" noChangeArrowheads="1" noChangeShapeType="1" noTextEdit="1"/>
              </p:cNvSpPr>
              <p:nvPr/>
            </p:nvSpPr>
            <p:spPr>
              <a:xfrm>
                <a:off x="3871821" y="4219295"/>
                <a:ext cx="294247" cy="276999"/>
              </a:xfrm>
              <a:prstGeom prst="rect">
                <a:avLst/>
              </a:prstGeom>
              <a:blipFill>
                <a:blip r:embed="rId15"/>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09EFB2A-BC76-9842-8F40-D1E53B786081}"/>
                  </a:ext>
                </a:extLst>
              </p:cNvPr>
              <p:cNvSpPr txBox="1"/>
              <p:nvPr/>
            </p:nvSpPr>
            <p:spPr>
              <a:xfrm>
                <a:off x="2610215" y="444602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3" name="TextBox 32">
                <a:extLst>
                  <a:ext uri="{FF2B5EF4-FFF2-40B4-BE49-F238E27FC236}">
                    <a16:creationId xmlns:a16="http://schemas.microsoft.com/office/drawing/2014/main" id="{909EFB2A-BC76-9842-8F40-D1E53B786081}"/>
                  </a:ext>
                </a:extLst>
              </p:cNvPr>
              <p:cNvSpPr txBox="1">
                <a:spLocks noRot="1" noChangeAspect="1" noMove="1" noResize="1" noEditPoints="1" noAdjustHandles="1" noChangeArrowheads="1" noChangeShapeType="1" noTextEdit="1"/>
              </p:cNvSpPr>
              <p:nvPr/>
            </p:nvSpPr>
            <p:spPr>
              <a:xfrm>
                <a:off x="2610215" y="4446026"/>
                <a:ext cx="294247" cy="276999"/>
              </a:xfrm>
              <a:prstGeom prst="rect">
                <a:avLst/>
              </a:prstGeom>
              <a:blipFill>
                <a:blip r:embed="rId16"/>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FD291AD-2ED2-CB4B-B46B-EA0DC091A221}"/>
                  </a:ext>
                </a:extLst>
              </p:cNvPr>
              <p:cNvSpPr txBox="1"/>
              <p:nvPr/>
            </p:nvSpPr>
            <p:spPr>
              <a:xfrm>
                <a:off x="2266202" y="3939332"/>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4" name="TextBox 33">
                <a:extLst>
                  <a:ext uri="{FF2B5EF4-FFF2-40B4-BE49-F238E27FC236}">
                    <a16:creationId xmlns:a16="http://schemas.microsoft.com/office/drawing/2014/main" id="{AFD291AD-2ED2-CB4B-B46B-EA0DC091A221}"/>
                  </a:ext>
                </a:extLst>
              </p:cNvPr>
              <p:cNvSpPr txBox="1">
                <a:spLocks noRot="1" noChangeAspect="1" noMove="1" noResize="1" noEditPoints="1" noAdjustHandles="1" noChangeArrowheads="1" noChangeShapeType="1" noTextEdit="1"/>
              </p:cNvSpPr>
              <p:nvPr/>
            </p:nvSpPr>
            <p:spPr>
              <a:xfrm>
                <a:off x="2266202" y="3939332"/>
                <a:ext cx="565732" cy="276999"/>
              </a:xfrm>
              <a:prstGeom prst="rect">
                <a:avLst/>
              </a:prstGeom>
              <a:blipFill>
                <a:blip r:embed="rId17"/>
                <a:stretch>
                  <a:fillRect l="-6522" b="-13043"/>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40E2BF8E-F325-6742-A546-BD3EB2B89619}"/>
              </a:ext>
            </a:extLst>
          </p:cNvPr>
          <p:cNvPicPr>
            <a:picLocks noChangeAspect="1"/>
          </p:cNvPicPr>
          <p:nvPr/>
        </p:nvPicPr>
        <p:blipFill>
          <a:blip r:embed="rId18"/>
          <a:stretch>
            <a:fillRect/>
          </a:stretch>
        </p:blipFill>
        <p:spPr>
          <a:xfrm>
            <a:off x="1481377" y="5462146"/>
            <a:ext cx="2390444" cy="254819"/>
          </a:xfrm>
          <a:prstGeom prst="rect">
            <a:avLst/>
          </a:prstGeom>
        </p:spPr>
      </p:pic>
      <p:pic>
        <p:nvPicPr>
          <p:cNvPr id="36" name="Picture 35">
            <a:extLst>
              <a:ext uri="{FF2B5EF4-FFF2-40B4-BE49-F238E27FC236}">
                <a16:creationId xmlns:a16="http://schemas.microsoft.com/office/drawing/2014/main" id="{304B0684-3E53-1947-97E7-116DF774DD05}"/>
              </a:ext>
            </a:extLst>
          </p:cNvPr>
          <p:cNvPicPr>
            <a:picLocks noChangeAspect="1"/>
          </p:cNvPicPr>
          <p:nvPr/>
        </p:nvPicPr>
        <p:blipFill>
          <a:blip r:embed="rId19"/>
          <a:stretch>
            <a:fillRect/>
          </a:stretch>
        </p:blipFill>
        <p:spPr>
          <a:xfrm>
            <a:off x="802388" y="6201254"/>
            <a:ext cx="3707670" cy="252535"/>
          </a:xfrm>
          <a:prstGeom prst="rect">
            <a:avLst/>
          </a:prstGeom>
        </p:spPr>
      </p:pic>
      <p:sp>
        <p:nvSpPr>
          <p:cNvPr id="37" name="Down Arrow 36">
            <a:extLst>
              <a:ext uri="{FF2B5EF4-FFF2-40B4-BE49-F238E27FC236}">
                <a16:creationId xmlns:a16="http://schemas.microsoft.com/office/drawing/2014/main" id="{7AB58834-EA4D-F24A-8DED-C94CAAF9ED7F}"/>
              </a:ext>
            </a:extLst>
          </p:cNvPr>
          <p:cNvSpPr/>
          <p:nvPr/>
        </p:nvSpPr>
        <p:spPr>
          <a:xfrm>
            <a:off x="2515415" y="5780554"/>
            <a:ext cx="189599" cy="40005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B1C816B-DD41-044A-8F7B-56656041BB4C}"/>
              </a:ext>
            </a:extLst>
          </p:cNvPr>
          <p:cNvGrpSpPr/>
          <p:nvPr/>
        </p:nvGrpSpPr>
        <p:grpSpPr>
          <a:xfrm>
            <a:off x="4975004" y="2380548"/>
            <a:ext cx="3586772" cy="2948851"/>
            <a:chOff x="2834964" y="1932007"/>
            <a:chExt cx="3586772" cy="2948851"/>
          </a:xfrm>
        </p:grpSpPr>
        <p:sp>
          <p:nvSpPr>
            <p:cNvPr id="39" name="Parallelogram 38">
              <a:extLst>
                <a:ext uri="{FF2B5EF4-FFF2-40B4-BE49-F238E27FC236}">
                  <a16:creationId xmlns:a16="http://schemas.microsoft.com/office/drawing/2014/main" id="{CB75CFCC-03F2-4946-AB5D-572B83FB2AD6}"/>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81A24533-A03A-E844-A579-853FC0C0252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4A6AD1-6BCC-D14B-9334-80A9EF108C4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5182F0D-5FC0-214E-8177-54893180E78B}"/>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012B3A4-517D-B540-9DE8-6C194A9B83E5}"/>
                </a:ext>
              </a:extLst>
            </p:cNvPr>
            <p:cNvCxnSpPr>
              <a:stCxn id="41" idx="6"/>
              <a:endCxn id="40"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3FBA68-0E42-4B46-B883-310E284A4ADF}"/>
                </a:ext>
              </a:extLst>
            </p:cNvPr>
            <p:cNvCxnSpPr>
              <a:cxnSpLocks/>
              <a:stCxn id="42" idx="0"/>
              <a:endCxn id="40"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52D783-DE0A-1740-ACEC-5DDB2F4B4066}"/>
                </a:ext>
              </a:extLst>
            </p:cNvPr>
            <p:cNvCxnSpPr>
              <a:cxnSpLocks/>
              <a:stCxn id="41" idx="5"/>
              <a:endCxn id="42"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60BC17-7B8E-8E43-9E30-297017347559}"/>
                </a:ext>
              </a:extLst>
            </p:cNvPr>
            <p:cNvCxnSpPr>
              <a:cxnSpLocks/>
              <a:stCxn id="81" idx="7"/>
              <a:endCxn id="41"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37E572-484C-9F4E-AC68-41FC0FABE6C9}"/>
                </a:ext>
              </a:extLst>
            </p:cNvPr>
            <p:cNvCxnSpPr>
              <a:cxnSpLocks/>
              <a:stCxn id="54" idx="0"/>
              <a:endCxn id="42"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710DF-6BD1-5249-B2FA-3F03741A544E}"/>
                </a:ext>
              </a:extLst>
            </p:cNvPr>
            <p:cNvCxnSpPr>
              <a:cxnSpLocks/>
              <a:stCxn id="55" idx="1"/>
              <a:endCxn id="83"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592C14-10C8-1542-9AE1-0338EECE118F}"/>
                </a:ext>
              </a:extLst>
            </p:cNvPr>
            <p:cNvCxnSpPr>
              <a:cxnSpLocks/>
              <a:stCxn id="70" idx="7"/>
              <a:endCxn id="55"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928C8BE-B885-044F-B9F1-E4E639E0782B}"/>
                </a:ext>
              </a:extLst>
            </p:cNvPr>
            <p:cNvCxnSpPr>
              <a:cxnSpLocks/>
              <a:stCxn id="70" idx="6"/>
              <a:endCxn id="63"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C0CCE37-3270-FC45-BC7B-F8CFA9693608}"/>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0617D524-C1D5-A646-8131-64EC6C45758F}"/>
                </a:ext>
              </a:extLst>
            </p:cNvPr>
            <p:cNvCxnSpPr>
              <a:cxnSpLocks/>
              <a:stCxn id="51" idx="1"/>
              <a:endCxn id="40"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80C989-B8E3-3D4F-B375-93D82EDA0CAF}"/>
                </a:ext>
              </a:extLst>
            </p:cNvPr>
            <p:cNvCxnSpPr>
              <a:cxnSpLocks/>
              <a:stCxn id="42" idx="6"/>
              <a:endCxn id="51"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4831453-CB7F-0547-A8D6-FD64BA1871F0}"/>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2EBE2B39-5F21-5248-A99E-4B941F5778BF}"/>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7C61688-583A-204B-A7AD-272AC66521D5}"/>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14FA623-587F-8D47-9542-EF980F49761C}"/>
                </a:ext>
              </a:extLst>
            </p:cNvPr>
            <p:cNvCxnSpPr>
              <a:cxnSpLocks/>
              <a:stCxn id="63" idx="6"/>
              <a:endCxn id="66"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62398BD-4B72-1A47-953A-3FF242518B3F}"/>
                </a:ext>
              </a:extLst>
            </p:cNvPr>
            <p:cNvCxnSpPr>
              <a:cxnSpLocks/>
              <a:stCxn id="64" idx="5"/>
              <a:endCxn id="66"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7FBC70B-4E6F-254F-B9A7-5797A136485D}"/>
                </a:ext>
              </a:extLst>
            </p:cNvPr>
            <p:cNvCxnSpPr>
              <a:cxnSpLocks/>
              <a:stCxn id="65" idx="0"/>
              <a:endCxn id="63"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6BDBD9-BA51-3446-8B7B-EB3B49340A3C}"/>
                </a:ext>
              </a:extLst>
            </p:cNvPr>
            <p:cNvCxnSpPr>
              <a:cxnSpLocks/>
              <a:stCxn id="64" idx="5"/>
              <a:endCxn id="67"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1F90F9-B8D3-7D4A-BFB0-98A5E7683FF1}"/>
                </a:ext>
              </a:extLst>
            </p:cNvPr>
            <p:cNvCxnSpPr>
              <a:cxnSpLocks/>
              <a:stCxn id="65" idx="0"/>
              <a:endCxn id="64"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B4601E-BA7C-BF41-8259-AE5296090871}"/>
                </a:ext>
              </a:extLst>
            </p:cNvPr>
            <p:cNvCxnSpPr>
              <a:cxnSpLocks/>
              <a:stCxn id="63" idx="6"/>
              <a:endCxn id="67"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30DC97-3078-5C4D-B5CD-8F15AE2BB163}"/>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C1DE54B9-1859-304A-AAC7-4F66D098E5C0}"/>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85408BBF-63E7-7B49-8DBE-1220D24AA133}"/>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F7A553CF-D63B-3D41-B408-242D21BD90B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444C518D-CCC6-0D4C-A4E3-82C75E286FCB}"/>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A20A5DAB-471F-9542-A040-57683715098F}"/>
                </a:ext>
              </a:extLst>
            </p:cNvPr>
            <p:cNvCxnSpPr>
              <a:cxnSpLocks/>
              <a:stCxn id="71" idx="6"/>
              <a:endCxn id="72"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7956EA9-AC1D-4941-B7ED-0BCD504A8AC4}"/>
                </a:ext>
              </a:extLst>
            </p:cNvPr>
            <p:cNvCxnSpPr>
              <a:cxnSpLocks/>
              <a:stCxn id="73" idx="1"/>
              <a:endCxn id="71"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7740C38E-4961-674B-B13F-CDA63E7D04D1}"/>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89A7926-B8A3-DF42-BDA5-4CAD478E424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AD9760C0-5061-F443-90AB-BBBFD0F8C9B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C756CB90-5BD9-DC41-96DD-229C50807520}"/>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77C3463-C4F2-9343-8E23-5B27D7B6E2CC}"/>
                </a:ext>
              </a:extLst>
            </p:cNvPr>
            <p:cNvCxnSpPr>
              <a:cxnSpLocks/>
              <a:stCxn id="71" idx="0"/>
              <a:endCxn id="70"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84733D6-C9B1-F849-BF7D-5AF87CAB1BD8}"/>
                </a:ext>
              </a:extLst>
            </p:cNvPr>
            <p:cNvCxnSpPr>
              <a:cxnSpLocks/>
              <a:stCxn id="73" idx="0"/>
              <a:endCxn id="70"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5511B29-024C-4842-9409-482447328D35}"/>
                </a:ext>
              </a:extLst>
            </p:cNvPr>
            <p:cNvCxnSpPr>
              <a:cxnSpLocks/>
              <a:stCxn id="72" idx="1"/>
              <a:endCxn id="70"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DBB983-6259-CD41-AC9D-EB927202A0CD}"/>
                </a:ext>
              </a:extLst>
            </p:cNvPr>
            <p:cNvCxnSpPr>
              <a:cxnSpLocks/>
              <a:stCxn id="73" idx="6"/>
              <a:endCxn id="72"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7638AC7-0575-534A-A258-CC47DA477E02}"/>
                </a:ext>
              </a:extLst>
            </p:cNvPr>
            <p:cNvCxnSpPr>
              <a:cxnSpLocks/>
              <a:stCxn id="55" idx="1"/>
              <a:endCxn id="54"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F1B76E-4305-774C-B4C6-B0162DBC376A}"/>
                </a:ext>
              </a:extLst>
            </p:cNvPr>
            <p:cNvCxnSpPr>
              <a:cxnSpLocks/>
              <a:stCxn id="56" idx="1"/>
              <a:endCxn id="54"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786E832-CA11-2E45-A070-FA1E8261A02D}"/>
                </a:ext>
              </a:extLst>
            </p:cNvPr>
            <p:cNvCxnSpPr>
              <a:cxnSpLocks/>
              <a:stCxn id="55" idx="5"/>
              <a:endCxn id="56"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FCF7D0F-9CEF-C340-82A4-F7EA454F4636}"/>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476E014-CA69-C846-81D2-E14EDE3CE4E1}"/>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EF756DE-547C-D34D-A583-47BF7F8BBCDE}"/>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53CBF1ED-4414-E241-82F4-D25481A639E2}"/>
                </a:ext>
              </a:extLst>
            </p:cNvPr>
            <p:cNvCxnSpPr>
              <a:cxnSpLocks/>
              <a:stCxn id="81" idx="5"/>
              <a:endCxn id="83"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E82F6B-FACB-3D48-A604-58FDB1148D64}"/>
                </a:ext>
              </a:extLst>
            </p:cNvPr>
            <p:cNvCxnSpPr>
              <a:cxnSpLocks/>
              <a:stCxn id="82"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E68E1EB-8D91-FC4B-A1CE-2E98F15D287D}"/>
                </a:ext>
              </a:extLst>
            </p:cNvPr>
            <p:cNvCxnSpPr>
              <a:cxnSpLocks/>
              <a:stCxn id="82" idx="6"/>
              <a:endCxn id="83"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Freeform 86">
            <a:extLst>
              <a:ext uri="{FF2B5EF4-FFF2-40B4-BE49-F238E27FC236}">
                <a16:creationId xmlns:a16="http://schemas.microsoft.com/office/drawing/2014/main" id="{3E92E8E4-CFF7-7A4C-B78D-0ABF56B32796}"/>
              </a:ext>
            </a:extLst>
          </p:cNvPr>
          <p:cNvSpPr/>
          <p:nvPr/>
        </p:nvSpPr>
        <p:spPr>
          <a:xfrm>
            <a:off x="6592244" y="2287475"/>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8" name="Freeform 87">
            <a:extLst>
              <a:ext uri="{FF2B5EF4-FFF2-40B4-BE49-F238E27FC236}">
                <a16:creationId xmlns:a16="http://schemas.microsoft.com/office/drawing/2014/main" id="{335E482A-0C10-C44B-ABCD-DE0456C66BA4}"/>
              </a:ext>
            </a:extLst>
          </p:cNvPr>
          <p:cNvSpPr/>
          <p:nvPr/>
        </p:nvSpPr>
        <p:spPr>
          <a:xfrm>
            <a:off x="6773360" y="3199610"/>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6DA61F3C-ACEB-5C4F-AB27-4BF402F119D4}"/>
              </a:ext>
            </a:extLst>
          </p:cNvPr>
          <p:cNvSpPr/>
          <p:nvPr/>
        </p:nvSpPr>
        <p:spPr>
          <a:xfrm>
            <a:off x="6678120" y="4093090"/>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E8DE1320-48FB-D043-BD09-B91A2771A83A}"/>
              </a:ext>
            </a:extLst>
          </p:cNvPr>
          <p:cNvSpPr/>
          <p:nvPr/>
        </p:nvSpPr>
        <p:spPr>
          <a:xfrm>
            <a:off x="6084182" y="4322426"/>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F8A06064-8BF7-E14B-B66A-9428D3CA2FFA}"/>
              </a:ext>
            </a:extLst>
          </p:cNvPr>
          <p:cNvSpPr/>
          <p:nvPr/>
        </p:nvSpPr>
        <p:spPr>
          <a:xfrm>
            <a:off x="6063853" y="3248910"/>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197E4D9-4B30-A24B-859B-4E59B4E2EDDB}"/>
                  </a:ext>
                </a:extLst>
              </p:cNvPr>
              <p:cNvSpPr txBox="1"/>
              <p:nvPr/>
            </p:nvSpPr>
            <p:spPr>
              <a:xfrm>
                <a:off x="8542885" y="2455627"/>
                <a:ext cx="3057098" cy="859531"/>
              </a:xfrm>
              <a:prstGeom prst="rect">
                <a:avLst/>
              </a:prstGeom>
              <a:noFill/>
            </p:spPr>
            <p:txBody>
              <a:bodyPr wrap="square" rtlCol="0">
                <a:spAutoFit/>
              </a:bodyPr>
              <a:lstStyle/>
              <a:p>
                <a:r>
                  <a:rPr lang="en-US" sz="2400" dirty="0">
                    <a:solidFill>
                      <a:schemeClr val="accent5">
                        <a:lumMod val="75000"/>
                      </a:schemeClr>
                    </a:solidFill>
                  </a:rPr>
                  <a:t>Learn </a:t>
                </a:r>
                <a14:m>
                  <m:oMath xmlns:m="http://schemas.openxmlformats.org/officeDocument/2006/math">
                    <m:sSub>
                      <m:sSubPr>
                        <m:ctrlPr>
                          <a:rPr lang="en-US" sz="2400" b="0" i="1" smtClean="0">
                            <a:solidFill>
                              <a:schemeClr val="accent5">
                                <a:lumMod val="75000"/>
                              </a:schemeClr>
                            </a:solidFill>
                            <a:latin typeface="Cambria Math" panose="02040503050406030204" pitchFamily="18" charset="0"/>
                          </a:rPr>
                        </m:ctrlPr>
                      </m:sSubPr>
                      <m:e>
                        <m:r>
                          <a:rPr lang="en-US" sz="2400" b="0" i="1" smtClean="0">
                            <a:solidFill>
                              <a:schemeClr val="accent5">
                                <a:lumMod val="75000"/>
                              </a:schemeClr>
                            </a:solidFill>
                            <a:latin typeface="Cambria Math" panose="02040503050406030204" pitchFamily="18" charset="0"/>
                          </a:rPr>
                          <m:t>𝐴</m:t>
                        </m:r>
                      </m:e>
                      <m:sub>
                        <m:r>
                          <a:rPr lang="en-US" sz="2400" b="0" i="1" smtClean="0">
                            <a:solidFill>
                              <a:schemeClr val="accent5">
                                <a:lumMod val="75000"/>
                              </a:schemeClr>
                            </a:solidFill>
                            <a:latin typeface="Cambria Math" panose="02040503050406030204" pitchFamily="18" charset="0"/>
                          </a:rPr>
                          <m:t>𝑝</m:t>
                        </m:r>
                      </m:sub>
                    </m:sSub>
                  </m:oMath>
                </a14:m>
                <a:r>
                  <a:rPr lang="en-US" sz="2400" dirty="0">
                    <a:solidFill>
                      <a:schemeClr val="accent1"/>
                    </a:solidFill>
                  </a:rPr>
                  <a:t> using clustering methods</a:t>
                </a:r>
              </a:p>
            </p:txBody>
          </p:sp>
        </mc:Choice>
        <mc:Fallback xmlns="">
          <p:sp>
            <p:nvSpPr>
              <p:cNvPr id="92" name="TextBox 91">
                <a:extLst>
                  <a:ext uri="{FF2B5EF4-FFF2-40B4-BE49-F238E27FC236}">
                    <a16:creationId xmlns:a16="http://schemas.microsoft.com/office/drawing/2014/main" id="{0197E4D9-4B30-A24B-859B-4E59B4E2EDDB}"/>
                  </a:ext>
                </a:extLst>
              </p:cNvPr>
              <p:cNvSpPr txBox="1">
                <a:spLocks noRot="1" noChangeAspect="1" noMove="1" noResize="1" noEditPoints="1" noAdjustHandles="1" noChangeArrowheads="1" noChangeShapeType="1" noTextEdit="1"/>
              </p:cNvSpPr>
              <p:nvPr/>
            </p:nvSpPr>
            <p:spPr>
              <a:xfrm>
                <a:off x="8542885" y="2455627"/>
                <a:ext cx="3057098" cy="859531"/>
              </a:xfrm>
              <a:prstGeom prst="rect">
                <a:avLst/>
              </a:prstGeom>
              <a:blipFill>
                <a:blip r:embed="rId20"/>
                <a:stretch>
                  <a:fillRect l="-2905" t="-289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92D4DE2-4C94-0F48-ADF6-BE884CFAAFFC}"/>
                  </a:ext>
                </a:extLst>
              </p:cNvPr>
              <p:cNvSpPr txBox="1"/>
              <p:nvPr/>
            </p:nvSpPr>
            <p:spPr>
              <a:xfrm>
                <a:off x="8540065" y="3872349"/>
                <a:ext cx="3057098" cy="859531"/>
              </a:xfrm>
              <a:prstGeom prst="rect">
                <a:avLst/>
              </a:prstGeom>
              <a:noFill/>
            </p:spPr>
            <p:txBody>
              <a:bodyPr wrap="square" rtlCol="0">
                <a:spAutoFit/>
              </a:bodyPr>
              <a:lstStyle/>
              <a:p>
                <a:r>
                  <a:rPr lang="en-US" sz="2400" dirty="0">
                    <a:solidFill>
                      <a:schemeClr val="accent6">
                        <a:lumMod val="50000"/>
                      </a:schemeClr>
                    </a:solidFill>
                  </a:rPr>
                  <a:t>Focus on learning better </a:t>
                </a:r>
                <a14:m>
                  <m:oMath xmlns:m="http://schemas.openxmlformats.org/officeDocument/2006/math">
                    <m:sSub>
                      <m:sSubPr>
                        <m:ctrlPr>
                          <a:rPr lang="en-US" sz="2400" i="1">
                            <a:solidFill>
                              <a:schemeClr val="accent6">
                                <a:lumMod val="50000"/>
                              </a:schemeClr>
                            </a:solidFill>
                            <a:latin typeface="Cambria Math" panose="02040503050406030204" pitchFamily="18" charset="0"/>
                          </a:rPr>
                        </m:ctrlPr>
                      </m:sSubPr>
                      <m:e>
                        <m:r>
                          <a:rPr lang="en-US" sz="2400" b="0" i="1" smtClean="0">
                            <a:solidFill>
                              <a:schemeClr val="accent6">
                                <a:lumMod val="50000"/>
                              </a:schemeClr>
                            </a:solidFill>
                            <a:latin typeface="Cambria Math" panose="02040503050406030204" pitchFamily="18" charset="0"/>
                          </a:rPr>
                          <m:t>𝐻</m:t>
                        </m:r>
                      </m:e>
                      <m:sub>
                        <m:r>
                          <a:rPr lang="en-US" sz="2400" i="1">
                            <a:solidFill>
                              <a:schemeClr val="accent6">
                                <a:lumMod val="50000"/>
                              </a:schemeClr>
                            </a:solidFill>
                            <a:latin typeface="Cambria Math" panose="02040503050406030204" pitchFamily="18" charset="0"/>
                          </a:rPr>
                          <m:t>𝑝</m:t>
                        </m:r>
                      </m:sub>
                    </m:sSub>
                  </m:oMath>
                </a14:m>
                <a:r>
                  <a:rPr lang="en-US" sz="2400" dirty="0">
                    <a:solidFill>
                      <a:schemeClr val="accent6">
                        <a:lumMod val="50000"/>
                      </a:schemeClr>
                    </a:solidFill>
                  </a:rPr>
                  <a:t> </a:t>
                </a:r>
              </a:p>
            </p:txBody>
          </p:sp>
        </mc:Choice>
        <mc:Fallback xmlns="">
          <p:sp>
            <p:nvSpPr>
              <p:cNvPr id="93" name="TextBox 92">
                <a:extLst>
                  <a:ext uri="{FF2B5EF4-FFF2-40B4-BE49-F238E27FC236}">
                    <a16:creationId xmlns:a16="http://schemas.microsoft.com/office/drawing/2014/main" id="{992D4DE2-4C94-0F48-ADF6-BE884CFAAFFC}"/>
                  </a:ext>
                </a:extLst>
              </p:cNvPr>
              <p:cNvSpPr txBox="1">
                <a:spLocks noRot="1" noChangeAspect="1" noMove="1" noResize="1" noEditPoints="1" noAdjustHandles="1" noChangeArrowheads="1" noChangeShapeType="1" noTextEdit="1"/>
              </p:cNvSpPr>
              <p:nvPr/>
            </p:nvSpPr>
            <p:spPr>
              <a:xfrm>
                <a:off x="8540065" y="3872349"/>
                <a:ext cx="3057098" cy="859531"/>
              </a:xfrm>
              <a:prstGeom prst="rect">
                <a:avLst/>
              </a:prstGeom>
              <a:blipFill>
                <a:blip r:embed="rId21"/>
                <a:stretch>
                  <a:fillRect l="-3320" t="-5797" b="-11594"/>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C3A45C9C-090D-984E-AA16-99512710FEF2}"/>
              </a:ext>
            </a:extLst>
          </p:cNvPr>
          <p:cNvSpPr txBox="1"/>
          <p:nvPr/>
        </p:nvSpPr>
        <p:spPr>
          <a:xfrm>
            <a:off x="8540065" y="4981963"/>
            <a:ext cx="3057098" cy="830997"/>
          </a:xfrm>
          <a:prstGeom prst="rect">
            <a:avLst/>
          </a:prstGeom>
          <a:noFill/>
        </p:spPr>
        <p:txBody>
          <a:bodyPr wrap="square" rtlCol="0">
            <a:spAutoFit/>
          </a:bodyPr>
          <a:lstStyle/>
          <a:p>
            <a:r>
              <a:rPr lang="en-US" sz="2400" dirty="0">
                <a:solidFill>
                  <a:schemeClr val="accent6">
                    <a:lumMod val="50000"/>
                  </a:schemeClr>
                </a:solidFill>
              </a:rPr>
              <a:t>Capture both feature and graph structure</a:t>
            </a:r>
          </a:p>
        </p:txBody>
      </p:sp>
    </p:spTree>
    <p:extLst>
      <p:ext uri="{BB962C8B-B14F-4D97-AF65-F5344CB8AC3E}">
        <p14:creationId xmlns:p14="http://schemas.microsoft.com/office/powerpoint/2010/main" val="41503486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126</a:t>
            </a:fld>
            <a:endParaRPr lang="en-US" dirty="0"/>
          </a:p>
        </p:txBody>
      </p:sp>
      <p:pic>
        <p:nvPicPr>
          <p:cNvPr id="5" name="Picture 4">
            <a:extLst>
              <a:ext uri="{FF2B5EF4-FFF2-40B4-BE49-F238E27FC236}">
                <a16:creationId xmlns:a16="http://schemas.microsoft.com/office/drawing/2014/main" id="{387F8D1D-1B48-EE45-94BD-92E3988751C7}"/>
              </a:ext>
            </a:extLst>
          </p:cNvPr>
          <p:cNvPicPr>
            <a:picLocks noChangeAspect="1"/>
          </p:cNvPicPr>
          <p:nvPr/>
        </p:nvPicPr>
        <p:blipFill>
          <a:blip r:embed="rId2"/>
          <a:stretch>
            <a:fillRect/>
          </a:stretch>
        </p:blipFill>
        <p:spPr>
          <a:xfrm>
            <a:off x="1488056" y="2247161"/>
            <a:ext cx="1710393" cy="13759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93051A-A271-D040-AEFC-7BE891E29DDD}"/>
                  </a:ext>
                </a:extLst>
              </p:cNvPr>
              <p:cNvSpPr txBox="1"/>
              <p:nvPr/>
            </p:nvSpPr>
            <p:spPr>
              <a:xfrm>
                <a:off x="1359856" y="3758712"/>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6" name="TextBox 5">
                <a:extLst>
                  <a:ext uri="{FF2B5EF4-FFF2-40B4-BE49-F238E27FC236}">
                    <a16:creationId xmlns:a16="http://schemas.microsoft.com/office/drawing/2014/main" id="{2093051A-A271-D040-AEFC-7BE891E29DDD}"/>
                  </a:ext>
                </a:extLst>
              </p:cNvPr>
              <p:cNvSpPr txBox="1">
                <a:spLocks noRot="1" noChangeAspect="1" noMove="1" noResize="1" noEditPoints="1" noAdjustHandles="1" noChangeArrowheads="1" noChangeShapeType="1" noTextEdit="1"/>
              </p:cNvSpPr>
              <p:nvPr/>
            </p:nvSpPr>
            <p:spPr>
              <a:xfrm>
                <a:off x="1359856" y="3758712"/>
                <a:ext cx="2412762" cy="369332"/>
              </a:xfrm>
              <a:prstGeom prst="rect">
                <a:avLst/>
              </a:prstGeom>
              <a:blipFill>
                <a:blip r:embed="rId3"/>
                <a:stretch>
                  <a:fillRect l="-1571" t="-6667" b="-23333"/>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462B5669-6A60-184F-AF44-3F5F8241B6C3}"/>
              </a:ext>
            </a:extLst>
          </p:cNvPr>
          <p:cNvSpPr/>
          <p:nvPr/>
        </p:nvSpPr>
        <p:spPr>
          <a:xfrm>
            <a:off x="4213059" y="2772045"/>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81C29D-BA64-2948-85B6-705160491D65}"/>
                  </a:ext>
                </a:extLst>
              </p:cNvPr>
              <p:cNvSpPr txBox="1"/>
              <p:nvPr/>
            </p:nvSpPr>
            <p:spPr>
              <a:xfrm>
                <a:off x="5259791" y="2479464"/>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8" name="TextBox 7">
                <a:extLst>
                  <a:ext uri="{FF2B5EF4-FFF2-40B4-BE49-F238E27FC236}">
                    <a16:creationId xmlns:a16="http://schemas.microsoft.com/office/drawing/2014/main" id="{D481C29D-BA64-2948-85B6-705160491D65}"/>
                  </a:ext>
                </a:extLst>
              </p:cNvPr>
              <p:cNvSpPr txBox="1">
                <a:spLocks noRot="1" noChangeAspect="1" noMove="1" noResize="1" noEditPoints="1" noAdjustHandles="1" noChangeArrowheads="1" noChangeShapeType="1" noTextEdit="1"/>
              </p:cNvSpPr>
              <p:nvPr/>
            </p:nvSpPr>
            <p:spPr>
              <a:xfrm>
                <a:off x="5259791" y="2479464"/>
                <a:ext cx="906980" cy="292581"/>
              </a:xfrm>
              <a:prstGeom prst="rect">
                <a:avLst/>
              </a:prstGeom>
              <a:blipFill>
                <a:blip r:embed="rId4"/>
                <a:stretch>
                  <a:fillRect l="-6849" t="-16667" r="-684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EA2ECF-C1CD-3241-B6F3-D42B988A83F8}"/>
                  </a:ext>
                </a:extLst>
              </p:cNvPr>
              <p:cNvSpPr txBox="1"/>
              <p:nvPr/>
            </p:nvSpPr>
            <p:spPr>
              <a:xfrm>
                <a:off x="4739950" y="3318385"/>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9" name="TextBox 8">
                <a:extLst>
                  <a:ext uri="{FF2B5EF4-FFF2-40B4-BE49-F238E27FC236}">
                    <a16:creationId xmlns:a16="http://schemas.microsoft.com/office/drawing/2014/main" id="{29EA2ECF-C1CD-3241-B6F3-D42B988A83F8}"/>
                  </a:ext>
                </a:extLst>
              </p:cNvPr>
              <p:cNvSpPr txBox="1">
                <a:spLocks noRot="1" noChangeAspect="1" noMove="1" noResize="1" noEditPoints="1" noAdjustHandles="1" noChangeArrowheads="1" noChangeShapeType="1" noTextEdit="1"/>
              </p:cNvSpPr>
              <p:nvPr/>
            </p:nvSpPr>
            <p:spPr>
              <a:xfrm>
                <a:off x="4739950" y="3318385"/>
                <a:ext cx="2122697" cy="369332"/>
              </a:xfrm>
              <a:prstGeom prst="rect">
                <a:avLst/>
              </a:prstGeom>
              <a:blipFill>
                <a:blip r:embed="rId5"/>
                <a:stretch>
                  <a:fillRect l="-1786" t="-3333" b="-26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BC03BD7-2E1B-A74F-9C85-BC5AABA4F2EF}"/>
              </a:ext>
            </a:extLst>
          </p:cNvPr>
          <p:cNvPicPr>
            <a:picLocks noChangeAspect="1"/>
          </p:cNvPicPr>
          <p:nvPr/>
        </p:nvPicPr>
        <p:blipFill>
          <a:blip r:embed="rId6"/>
          <a:stretch>
            <a:fillRect/>
          </a:stretch>
        </p:blipFill>
        <p:spPr>
          <a:xfrm>
            <a:off x="8472070" y="2247161"/>
            <a:ext cx="1683140" cy="13759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7F9468-0F90-914A-8D8F-ED3FAB71104E}"/>
                  </a:ext>
                </a:extLst>
              </p:cNvPr>
              <p:cNvSpPr txBox="1"/>
              <p:nvPr/>
            </p:nvSpPr>
            <p:spPr>
              <a:xfrm>
                <a:off x="8337251" y="3764553"/>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11" name="TextBox 10">
                <a:extLst>
                  <a:ext uri="{FF2B5EF4-FFF2-40B4-BE49-F238E27FC236}">
                    <a16:creationId xmlns:a16="http://schemas.microsoft.com/office/drawing/2014/main" id="{E17F9468-0F90-914A-8D8F-ED3FAB71104E}"/>
                  </a:ext>
                </a:extLst>
              </p:cNvPr>
              <p:cNvSpPr txBox="1">
                <a:spLocks noRot="1" noChangeAspect="1" noMove="1" noResize="1" noEditPoints="1" noAdjustHandles="1" noChangeArrowheads="1" noChangeShapeType="1" noTextEdit="1"/>
              </p:cNvSpPr>
              <p:nvPr/>
            </p:nvSpPr>
            <p:spPr>
              <a:xfrm>
                <a:off x="8337251" y="3764553"/>
                <a:ext cx="1952779" cy="384785"/>
              </a:xfrm>
              <a:prstGeom prst="rect">
                <a:avLst/>
              </a:prstGeom>
              <a:blipFill>
                <a:blip r:embed="rId7"/>
                <a:stretch>
                  <a:fillRect l="-1935" t="-3125" b="-2187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chemeClr val="accent1"/>
              </a:solidFill>
            </a:endParaRPr>
          </a:p>
        </p:txBody>
      </p:sp>
      <p:pic>
        <p:nvPicPr>
          <p:cNvPr id="13" name="Picture 12">
            <a:extLst>
              <a:ext uri="{FF2B5EF4-FFF2-40B4-BE49-F238E27FC236}">
                <a16:creationId xmlns:a16="http://schemas.microsoft.com/office/drawing/2014/main" id="{040DD737-83C9-C745-B73D-4D51D06FEFDE}"/>
              </a:ext>
            </a:extLst>
          </p:cNvPr>
          <p:cNvPicPr>
            <a:picLocks noChangeAspect="1"/>
          </p:cNvPicPr>
          <p:nvPr/>
        </p:nvPicPr>
        <p:blipFill>
          <a:blip r:embed="rId8"/>
          <a:stretch>
            <a:fillRect/>
          </a:stretch>
        </p:blipFill>
        <p:spPr>
          <a:xfrm>
            <a:off x="2701266" y="4952858"/>
            <a:ext cx="6375400" cy="533400"/>
          </a:xfrm>
          <a:prstGeom prst="rect">
            <a:avLst/>
          </a:prstGeom>
        </p:spPr>
      </p:pic>
    </p:spTree>
    <p:extLst>
      <p:ext uri="{BB962C8B-B14F-4D97-AF65-F5344CB8AC3E}">
        <p14:creationId xmlns:p14="http://schemas.microsoft.com/office/powerpoint/2010/main" val="7472149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127</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Tree>
    <p:extLst>
      <p:ext uri="{BB962C8B-B14F-4D97-AF65-F5344CB8AC3E}">
        <p14:creationId xmlns:p14="http://schemas.microsoft.com/office/powerpoint/2010/main" val="8871689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128</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9825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53FB-3E5A-C040-B677-BE4EC76D433E}"/>
              </a:ext>
            </a:extLst>
          </p:cNvPr>
          <p:cNvSpPr>
            <a:spLocks noGrp="1"/>
          </p:cNvSpPr>
          <p:nvPr>
            <p:ph type="title"/>
          </p:nvPr>
        </p:nvSpPr>
        <p:spPr/>
        <p:txBody>
          <a:bodyPr/>
          <a:lstStyle/>
          <a:p>
            <a:r>
              <a:rPr lang="en-US" dirty="0"/>
              <a:t>Going Back to Graph Spectral Theory</a:t>
            </a:r>
          </a:p>
        </p:txBody>
      </p:sp>
      <p:sp>
        <p:nvSpPr>
          <p:cNvPr id="3" name="Slide Number Placeholder 2">
            <a:extLst>
              <a:ext uri="{FF2B5EF4-FFF2-40B4-BE49-F238E27FC236}">
                <a16:creationId xmlns:a16="http://schemas.microsoft.com/office/drawing/2014/main" id="{554295F2-D76F-144B-A44E-C5DA1A4D1B21}"/>
              </a:ext>
            </a:extLst>
          </p:cNvPr>
          <p:cNvSpPr>
            <a:spLocks noGrp="1"/>
          </p:cNvSpPr>
          <p:nvPr>
            <p:ph type="sldNum" sz="quarter" idx="12"/>
          </p:nvPr>
        </p:nvSpPr>
        <p:spPr/>
        <p:txBody>
          <a:bodyPr/>
          <a:lstStyle/>
          <a:p>
            <a:fld id="{4C15419E-54D6-8648-ABFB-BEF58E3E877E}" type="slidenum">
              <a:rPr lang="en-US" smtClean="0"/>
              <a:t>129</a:t>
            </a:fld>
            <a:endParaRPr lang="en-US" dirty="0"/>
          </a:p>
        </p:txBody>
      </p:sp>
      <p:sp>
        <p:nvSpPr>
          <p:cNvPr id="12" name="TextBox 11">
            <a:extLst>
              <a:ext uri="{FF2B5EF4-FFF2-40B4-BE49-F238E27FC236}">
                <a16:creationId xmlns:a16="http://schemas.microsoft.com/office/drawing/2014/main" id="{DC1263F7-20AC-BE42-83BC-786942C51444}"/>
              </a:ext>
            </a:extLst>
          </p:cNvPr>
          <p:cNvSpPr txBox="1"/>
          <p:nvPr/>
        </p:nvSpPr>
        <p:spPr>
          <a:xfrm>
            <a:off x="838200" y="1588168"/>
            <a:ext cx="9236759" cy="523220"/>
          </a:xfrm>
          <a:prstGeom prst="rect">
            <a:avLst/>
          </a:prstGeom>
          <a:noFill/>
        </p:spPr>
        <p:txBody>
          <a:bodyPr wrap="none" rtlCol="0">
            <a:spAutoFit/>
          </a:bodyPr>
          <a:lstStyle/>
          <a:p>
            <a:r>
              <a:rPr lang="en-US" sz="2800" dirty="0">
                <a:solidFill>
                  <a:schemeClr val="accent5">
                    <a:lumMod val="75000"/>
                  </a:schemeClr>
                </a:solidFill>
              </a:rPr>
              <a:t>Do we need all the coefficients to reconstruct a “good” signal?</a:t>
            </a:r>
            <a:endParaRPr lang="en-US" sz="2800" dirty="0">
              <a:solidFill>
                <a:schemeClr val="accent1"/>
              </a:solidFill>
            </a:endParaRPr>
          </a:p>
        </p:txBody>
      </p:sp>
      <p:pic>
        <p:nvPicPr>
          <p:cNvPr id="14" name="Picture 13">
            <a:extLst>
              <a:ext uri="{FF2B5EF4-FFF2-40B4-BE49-F238E27FC236}">
                <a16:creationId xmlns:a16="http://schemas.microsoft.com/office/drawing/2014/main" id="{8B49852E-39BE-BA47-8E8C-91C0C65A4E10}"/>
              </a:ext>
            </a:extLst>
          </p:cNvPr>
          <p:cNvPicPr>
            <a:picLocks noChangeAspect="1"/>
          </p:cNvPicPr>
          <p:nvPr/>
        </p:nvPicPr>
        <p:blipFill>
          <a:blip r:embed="rId2"/>
          <a:stretch>
            <a:fillRect/>
          </a:stretch>
        </p:blipFill>
        <p:spPr>
          <a:xfrm>
            <a:off x="3391548" y="2221997"/>
            <a:ext cx="1603008" cy="1550622"/>
          </a:xfrm>
          <a:prstGeom prst="rect">
            <a:avLst/>
          </a:prstGeom>
        </p:spPr>
      </p:pic>
      <p:pic>
        <p:nvPicPr>
          <p:cNvPr id="15" name="Picture 14">
            <a:extLst>
              <a:ext uri="{FF2B5EF4-FFF2-40B4-BE49-F238E27FC236}">
                <a16:creationId xmlns:a16="http://schemas.microsoft.com/office/drawing/2014/main" id="{FE78316F-D4D5-244F-A429-2F7149163494}"/>
              </a:ext>
            </a:extLst>
          </p:cNvPr>
          <p:cNvPicPr>
            <a:picLocks noChangeAspect="1"/>
          </p:cNvPicPr>
          <p:nvPr/>
        </p:nvPicPr>
        <p:blipFill>
          <a:blip r:embed="rId3"/>
          <a:stretch>
            <a:fillRect/>
          </a:stretch>
        </p:blipFill>
        <p:spPr>
          <a:xfrm>
            <a:off x="3836493" y="4472801"/>
            <a:ext cx="5244247" cy="1831895"/>
          </a:xfrm>
          <a:prstGeom prst="rect">
            <a:avLst/>
          </a:prstGeom>
        </p:spPr>
      </p:pic>
      <p:pic>
        <p:nvPicPr>
          <p:cNvPr id="16" name="Picture 15">
            <a:extLst>
              <a:ext uri="{FF2B5EF4-FFF2-40B4-BE49-F238E27FC236}">
                <a16:creationId xmlns:a16="http://schemas.microsoft.com/office/drawing/2014/main" id="{36D85560-AE8D-AE49-9B7D-1814021CF265}"/>
              </a:ext>
            </a:extLst>
          </p:cNvPr>
          <p:cNvPicPr>
            <a:picLocks noChangeAspect="1"/>
          </p:cNvPicPr>
          <p:nvPr/>
        </p:nvPicPr>
        <p:blipFill>
          <a:blip r:embed="rId4"/>
          <a:stretch>
            <a:fillRect/>
          </a:stretch>
        </p:blipFill>
        <p:spPr>
          <a:xfrm>
            <a:off x="7402669" y="2221997"/>
            <a:ext cx="1678071" cy="1550622"/>
          </a:xfrm>
          <a:prstGeom prst="rect">
            <a:avLst/>
          </a:prstGeom>
        </p:spPr>
      </p:pic>
      <p:sp>
        <p:nvSpPr>
          <p:cNvPr id="17" name="Right Arrow 16">
            <a:extLst>
              <a:ext uri="{FF2B5EF4-FFF2-40B4-BE49-F238E27FC236}">
                <a16:creationId xmlns:a16="http://schemas.microsoft.com/office/drawing/2014/main" id="{9487CD15-9BE5-C946-800C-967467C613BF}"/>
              </a:ext>
            </a:extLst>
          </p:cNvPr>
          <p:cNvSpPr/>
          <p:nvPr/>
        </p:nvSpPr>
        <p:spPr>
          <a:xfrm>
            <a:off x="5842625" y="2811570"/>
            <a:ext cx="711974" cy="37147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017C7-42B1-9F40-8442-F6040DB9BB6F}"/>
              </a:ext>
            </a:extLst>
          </p:cNvPr>
          <p:cNvSpPr/>
          <p:nvPr/>
        </p:nvSpPr>
        <p:spPr>
          <a:xfrm>
            <a:off x="5143199" y="4792907"/>
            <a:ext cx="3711816" cy="11420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718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13</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10"/>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11"/>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12"/>
          <a:stretch>
            <a:fillRect/>
          </a:stretch>
        </p:blipFill>
        <p:spPr>
          <a:xfrm>
            <a:off x="1248236" y="4812298"/>
            <a:ext cx="3032629" cy="423423"/>
          </a:xfrm>
          <a:prstGeom prst="rect">
            <a:avLst/>
          </a:prstGeom>
        </p:spPr>
      </p:pic>
    </p:spTree>
    <p:extLst>
      <p:ext uri="{BB962C8B-B14F-4D97-AF65-F5344CB8AC3E}">
        <p14:creationId xmlns:p14="http://schemas.microsoft.com/office/powerpoint/2010/main" val="13431584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130</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Tree>
    <p:extLst>
      <p:ext uri="{BB962C8B-B14F-4D97-AF65-F5344CB8AC3E}">
        <p14:creationId xmlns:p14="http://schemas.microsoft.com/office/powerpoint/2010/main" val="10642877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131</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Tree>
    <p:extLst>
      <p:ext uri="{BB962C8B-B14F-4D97-AF65-F5344CB8AC3E}">
        <p14:creationId xmlns:p14="http://schemas.microsoft.com/office/powerpoint/2010/main" val="15091846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132</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Tree>
    <p:extLst>
      <p:ext uri="{BB962C8B-B14F-4D97-AF65-F5344CB8AC3E}">
        <p14:creationId xmlns:p14="http://schemas.microsoft.com/office/powerpoint/2010/main" val="37758128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E5F7-15F6-3644-8AFF-E0C91E47AD60}"/>
              </a:ext>
            </a:extLst>
          </p:cNvPr>
          <p:cNvSpPr>
            <a:spLocks noGrp="1"/>
          </p:cNvSpPr>
          <p:nvPr>
            <p:ph type="title"/>
          </p:nvPr>
        </p:nvSpPr>
        <p:spPr/>
        <p:txBody>
          <a:bodyPr/>
          <a:lstStyle/>
          <a:p>
            <a:r>
              <a:rPr lang="en-US" dirty="0" err="1"/>
              <a:t>Eigenpooling</a:t>
            </a:r>
            <a:r>
              <a:rPr lang="en-US" dirty="0"/>
              <a:t>: Truncated Fourier Coefficients</a:t>
            </a:r>
          </a:p>
        </p:txBody>
      </p:sp>
      <p:sp>
        <p:nvSpPr>
          <p:cNvPr id="3" name="Slide Number Placeholder 2">
            <a:extLst>
              <a:ext uri="{FF2B5EF4-FFF2-40B4-BE49-F238E27FC236}">
                <a16:creationId xmlns:a16="http://schemas.microsoft.com/office/drawing/2014/main" id="{313CA47F-E346-2041-B04C-88396A4EA45D}"/>
              </a:ext>
            </a:extLst>
          </p:cNvPr>
          <p:cNvSpPr>
            <a:spLocks noGrp="1"/>
          </p:cNvSpPr>
          <p:nvPr>
            <p:ph type="sldNum" sz="quarter" idx="12"/>
          </p:nvPr>
        </p:nvSpPr>
        <p:spPr/>
        <p:txBody>
          <a:bodyPr/>
          <a:lstStyle/>
          <a:p>
            <a:fld id="{4C15419E-54D6-8648-ABFB-BEF58E3E877E}" type="slidenum">
              <a:rPr lang="en-US" smtClean="0"/>
              <a:t>133</a:t>
            </a:fld>
            <a:endParaRPr lang="en-US" dirty="0"/>
          </a:p>
        </p:txBody>
      </p:sp>
      <p:grpSp>
        <p:nvGrpSpPr>
          <p:cNvPr id="4" name="Group 3">
            <a:extLst>
              <a:ext uri="{FF2B5EF4-FFF2-40B4-BE49-F238E27FC236}">
                <a16:creationId xmlns:a16="http://schemas.microsoft.com/office/drawing/2014/main" id="{05BE0106-E6DC-5647-ADF1-03D6563AE57E}"/>
              </a:ext>
            </a:extLst>
          </p:cNvPr>
          <p:cNvGrpSpPr/>
          <p:nvPr/>
        </p:nvGrpSpPr>
        <p:grpSpPr>
          <a:xfrm>
            <a:off x="648249" y="2288904"/>
            <a:ext cx="3586772" cy="2948851"/>
            <a:chOff x="2834964" y="1932007"/>
            <a:chExt cx="3586772" cy="2948851"/>
          </a:xfrm>
        </p:grpSpPr>
        <p:sp>
          <p:nvSpPr>
            <p:cNvPr id="5" name="Parallelogram 4">
              <a:extLst>
                <a:ext uri="{FF2B5EF4-FFF2-40B4-BE49-F238E27FC236}">
                  <a16:creationId xmlns:a16="http://schemas.microsoft.com/office/drawing/2014/main" id="{FF61788B-AF1C-574F-8D54-A28F21FB6518}"/>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12F6B74-B0EE-884E-A28A-74A9AC07F350}"/>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D939D48-42E6-4649-8A94-7AC736F0FF81}"/>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BF4341F-58D3-EF42-AECD-3627C708A6F2}"/>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F7A04F6-6DE7-7F4B-8FA1-A97DEF7B76D2}"/>
                </a:ext>
              </a:extLst>
            </p:cNvPr>
            <p:cNvCxnSpPr>
              <a:cxnSpLocks/>
              <a:stCxn id="7" idx="6"/>
              <a:endCxn id="6"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774F95-4BCC-A443-95E6-8B18F788BD93}"/>
                </a:ext>
              </a:extLst>
            </p:cNvPr>
            <p:cNvCxnSpPr>
              <a:cxnSpLocks/>
              <a:stCxn id="8" idx="0"/>
              <a:endCxn id="6"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C72063-B6B5-A246-8345-F6A775D040C6}"/>
                </a:ext>
              </a:extLst>
            </p:cNvPr>
            <p:cNvCxnSpPr>
              <a:cxnSpLocks/>
              <a:stCxn id="7" idx="5"/>
              <a:endCxn id="8"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7CAE2A-D541-3248-94CC-D609DC72E791}"/>
                </a:ext>
              </a:extLst>
            </p:cNvPr>
            <p:cNvCxnSpPr>
              <a:cxnSpLocks/>
              <a:stCxn id="47" idx="7"/>
              <a:endCxn id="7"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D3B8D6-E166-B743-BC74-1A493171080F}"/>
                </a:ext>
              </a:extLst>
            </p:cNvPr>
            <p:cNvCxnSpPr>
              <a:cxnSpLocks/>
              <a:stCxn id="20" idx="0"/>
              <a:endCxn id="8"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5D6988-FC66-8741-9D67-4DC166DD6D29}"/>
                </a:ext>
              </a:extLst>
            </p:cNvPr>
            <p:cNvCxnSpPr>
              <a:cxnSpLocks/>
              <a:stCxn id="21" idx="1"/>
              <a:endCxn id="49"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358820-A73E-9B4E-A66C-AD12D17C765C}"/>
                </a:ext>
              </a:extLst>
            </p:cNvPr>
            <p:cNvCxnSpPr>
              <a:cxnSpLocks/>
              <a:stCxn id="36" idx="7"/>
              <a:endCxn id="21"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3B3675-B2E5-6443-868D-7EFB82A8B80C}"/>
                </a:ext>
              </a:extLst>
            </p:cNvPr>
            <p:cNvCxnSpPr>
              <a:cxnSpLocks/>
              <a:stCxn id="36" idx="6"/>
              <a:endCxn id="29"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E03B424-D5E1-2249-B676-F794C6E17B45}"/>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6645BFD5-DFA1-FA4B-BF7F-5CE8AA1BEEE1}"/>
                </a:ext>
              </a:extLst>
            </p:cNvPr>
            <p:cNvCxnSpPr>
              <a:cxnSpLocks/>
              <a:stCxn id="17" idx="1"/>
              <a:endCxn id="6"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BCB360-FE89-7C41-A839-C647ED57B291}"/>
                </a:ext>
              </a:extLst>
            </p:cNvPr>
            <p:cNvCxnSpPr>
              <a:cxnSpLocks/>
              <a:stCxn id="8" idx="6"/>
              <a:endCxn id="17"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136D79C-9FA3-7142-A62B-BA8C502FB84D}"/>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8EF9983-741C-3046-8A61-268E0D6343C4}"/>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5460A13-C4E4-0444-BC69-2EBCEBBFD64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48B372C-C31F-DE46-9B83-BCF586399BE8}"/>
                </a:ext>
              </a:extLst>
            </p:cNvPr>
            <p:cNvCxnSpPr>
              <a:cxnSpLocks/>
              <a:stCxn id="29" idx="6"/>
              <a:endCxn id="32"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8845FE-825C-594B-AAF4-FB86B5349720}"/>
                </a:ext>
              </a:extLst>
            </p:cNvPr>
            <p:cNvCxnSpPr>
              <a:cxnSpLocks/>
              <a:stCxn id="30" idx="5"/>
              <a:endCxn id="32"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460942-214C-C64D-A4CE-3DE0644D4F18}"/>
                </a:ext>
              </a:extLst>
            </p:cNvPr>
            <p:cNvCxnSpPr>
              <a:cxnSpLocks/>
              <a:stCxn id="31" idx="0"/>
              <a:endCxn id="29"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976259-99CB-A240-BEB5-183FAB7C1DEA}"/>
                </a:ext>
              </a:extLst>
            </p:cNvPr>
            <p:cNvCxnSpPr>
              <a:cxnSpLocks/>
              <a:stCxn id="30" idx="5"/>
              <a:endCxn id="33"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05BF22-3514-A843-BB38-88FBE3AA49BF}"/>
                </a:ext>
              </a:extLst>
            </p:cNvPr>
            <p:cNvCxnSpPr>
              <a:cxnSpLocks/>
              <a:stCxn id="31" idx="0"/>
              <a:endCxn id="30"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163E74-6BF0-FA43-91DD-44E51FB8A80A}"/>
                </a:ext>
              </a:extLst>
            </p:cNvPr>
            <p:cNvCxnSpPr>
              <a:cxnSpLocks/>
              <a:stCxn id="29" idx="6"/>
              <a:endCxn id="33"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4EEEB8C-9542-684D-AEC3-0078E0A9A3B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C2B35C92-A7A1-DD4B-BED4-D8D1217408C4}"/>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E70A22-A942-9B43-9303-4371D8A9A6C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932AF47-1CAF-6443-AF06-13AF9562A32F}"/>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95F009D2-ADD2-5147-9599-FEE5B1B4BA4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2CA03484-7E1A-974F-A8B7-15580CC0AFB2}"/>
                </a:ext>
              </a:extLst>
            </p:cNvPr>
            <p:cNvCxnSpPr>
              <a:cxnSpLocks/>
              <a:stCxn id="37" idx="6"/>
              <a:endCxn id="38"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E00FD3-5FF5-6142-8408-1458101E6F2D}"/>
                </a:ext>
              </a:extLst>
            </p:cNvPr>
            <p:cNvCxnSpPr>
              <a:cxnSpLocks/>
              <a:stCxn id="39" idx="1"/>
              <a:endCxn id="37"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FE4068C-4F19-4543-A389-9D7C2AF090CA}"/>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90AFC25-533E-114C-9F7F-6317574525A4}"/>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194A3A7-C390-554F-9ED8-49D029BCBB8F}"/>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70184A2-3B8A-C740-914B-7B2C2B003A49}"/>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D5A1087C-748A-884B-8B66-D057E3C6E02C}"/>
                </a:ext>
              </a:extLst>
            </p:cNvPr>
            <p:cNvCxnSpPr>
              <a:cxnSpLocks/>
              <a:stCxn id="37" idx="0"/>
              <a:endCxn id="36"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8549D95-A59F-BB4D-B829-50E6FA488488}"/>
                </a:ext>
              </a:extLst>
            </p:cNvPr>
            <p:cNvCxnSpPr>
              <a:cxnSpLocks/>
              <a:stCxn id="39" idx="0"/>
              <a:endCxn id="36"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EFFC38-5F41-6945-BA91-16CAA49E9B89}"/>
                </a:ext>
              </a:extLst>
            </p:cNvPr>
            <p:cNvCxnSpPr>
              <a:cxnSpLocks/>
              <a:stCxn id="38" idx="1"/>
              <a:endCxn id="36"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8528DE-8C99-B64C-B40B-6E2AEDDDF7EF}"/>
                </a:ext>
              </a:extLst>
            </p:cNvPr>
            <p:cNvCxnSpPr>
              <a:cxnSpLocks/>
              <a:stCxn id="39" idx="6"/>
              <a:endCxn id="38"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A95A6E-77FA-0941-9382-C90EE8AABD8B}"/>
                </a:ext>
              </a:extLst>
            </p:cNvPr>
            <p:cNvCxnSpPr>
              <a:cxnSpLocks/>
              <a:stCxn id="21" idx="1"/>
              <a:endCxn id="20"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8E4C63-F634-9A4B-821B-EC8BD1D87417}"/>
                </a:ext>
              </a:extLst>
            </p:cNvPr>
            <p:cNvCxnSpPr>
              <a:cxnSpLocks/>
              <a:stCxn id="22" idx="1"/>
              <a:endCxn id="20"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A9ADF9D-5803-B048-8B6D-6598BFAB2BCB}"/>
                </a:ext>
              </a:extLst>
            </p:cNvPr>
            <p:cNvCxnSpPr>
              <a:cxnSpLocks/>
              <a:stCxn id="21" idx="5"/>
              <a:endCxn id="22"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559B83D-5F53-004C-8946-A164D56463E3}"/>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C3C437D-B3B5-AF40-8D74-0982B2DFBE7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411B6C31-01C1-BC44-BB90-7672A677E25D}"/>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673859FA-47DD-E94C-9254-077A4CD0E4FE}"/>
                </a:ext>
              </a:extLst>
            </p:cNvPr>
            <p:cNvCxnSpPr>
              <a:cxnSpLocks/>
              <a:stCxn id="47" idx="5"/>
              <a:endCxn id="49"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8795CEB-8234-1744-A050-4544D18EC1C7}"/>
                </a:ext>
              </a:extLst>
            </p:cNvPr>
            <p:cNvCxnSpPr>
              <a:cxnSpLocks/>
              <a:stCxn id="48"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4128C7D-503E-FC4F-90C0-2AF1F6D2DAF0}"/>
                </a:ext>
              </a:extLst>
            </p:cNvPr>
            <p:cNvCxnSpPr>
              <a:cxnSpLocks/>
              <a:stCxn id="48" idx="6"/>
              <a:endCxn id="49"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Freeform 52">
            <a:extLst>
              <a:ext uri="{FF2B5EF4-FFF2-40B4-BE49-F238E27FC236}">
                <a16:creationId xmlns:a16="http://schemas.microsoft.com/office/drawing/2014/main" id="{DD53F231-84FF-8C4B-97A3-0DBA2CCE1E4F}"/>
              </a:ext>
            </a:extLst>
          </p:cNvPr>
          <p:cNvSpPr/>
          <p:nvPr/>
        </p:nvSpPr>
        <p:spPr>
          <a:xfrm>
            <a:off x="2265489" y="2195831"/>
            <a:ext cx="794593" cy="802619"/>
          </a:xfrm>
          <a:custGeom>
            <a:avLst/>
            <a:gdLst>
              <a:gd name="connsiteX0" fmla="*/ 147918 w 1331259"/>
              <a:gd name="connsiteY0" fmla="*/ 645459 h 1344706"/>
              <a:gd name="connsiteX1" fmla="*/ 147918 w 1331259"/>
              <a:gd name="connsiteY1" fmla="*/ 645459 h 1344706"/>
              <a:gd name="connsiteX2" fmla="*/ 228600 w 1331259"/>
              <a:gd name="connsiteY2" fmla="*/ 551330 h 1344706"/>
              <a:gd name="connsiteX3" fmla="*/ 268941 w 1331259"/>
              <a:gd name="connsiteY3" fmla="*/ 470647 h 1344706"/>
              <a:gd name="connsiteX4" fmla="*/ 309282 w 1331259"/>
              <a:gd name="connsiteY4" fmla="*/ 430306 h 1344706"/>
              <a:gd name="connsiteX5" fmla="*/ 322729 w 1331259"/>
              <a:gd name="connsiteY5" fmla="*/ 389965 h 1344706"/>
              <a:gd name="connsiteX6" fmla="*/ 430306 w 1331259"/>
              <a:gd name="connsiteY6" fmla="*/ 309283 h 1344706"/>
              <a:gd name="connsiteX7" fmla="*/ 510988 w 1331259"/>
              <a:gd name="connsiteY7" fmla="*/ 255494 h 1344706"/>
              <a:gd name="connsiteX8" fmla="*/ 551329 w 1331259"/>
              <a:gd name="connsiteY8" fmla="*/ 242047 h 1344706"/>
              <a:gd name="connsiteX9" fmla="*/ 591671 w 1331259"/>
              <a:gd name="connsiteY9" fmla="*/ 215153 h 1344706"/>
              <a:gd name="connsiteX10" fmla="*/ 632012 w 1331259"/>
              <a:gd name="connsiteY10" fmla="*/ 201706 h 1344706"/>
              <a:gd name="connsiteX11" fmla="*/ 712694 w 1331259"/>
              <a:gd name="connsiteY11" fmla="*/ 147918 h 1344706"/>
              <a:gd name="connsiteX12" fmla="*/ 753035 w 1331259"/>
              <a:gd name="connsiteY12" fmla="*/ 121024 h 1344706"/>
              <a:gd name="connsiteX13" fmla="*/ 874059 w 1331259"/>
              <a:gd name="connsiteY13" fmla="*/ 40341 h 1344706"/>
              <a:gd name="connsiteX14" fmla="*/ 954741 w 1331259"/>
              <a:gd name="connsiteY14" fmla="*/ 13447 h 1344706"/>
              <a:gd name="connsiteX15" fmla="*/ 995082 w 1331259"/>
              <a:gd name="connsiteY15" fmla="*/ 0 h 1344706"/>
              <a:gd name="connsiteX16" fmla="*/ 1102659 w 1331259"/>
              <a:gd name="connsiteY16" fmla="*/ 13447 h 1344706"/>
              <a:gd name="connsiteX17" fmla="*/ 1143000 w 1331259"/>
              <a:gd name="connsiteY17" fmla="*/ 53788 h 1344706"/>
              <a:gd name="connsiteX18" fmla="*/ 1196788 w 1331259"/>
              <a:gd name="connsiteY18" fmla="*/ 174812 h 1344706"/>
              <a:gd name="connsiteX19" fmla="*/ 1264024 w 1331259"/>
              <a:gd name="connsiteY19" fmla="*/ 376518 h 1344706"/>
              <a:gd name="connsiteX20" fmla="*/ 1290918 w 1331259"/>
              <a:gd name="connsiteY20" fmla="*/ 457200 h 1344706"/>
              <a:gd name="connsiteX21" fmla="*/ 1304365 w 1331259"/>
              <a:gd name="connsiteY21" fmla="*/ 497541 h 1344706"/>
              <a:gd name="connsiteX22" fmla="*/ 1331259 w 1331259"/>
              <a:gd name="connsiteY22" fmla="*/ 632012 h 1344706"/>
              <a:gd name="connsiteX23" fmla="*/ 1317812 w 1331259"/>
              <a:gd name="connsiteY23" fmla="*/ 954741 h 1344706"/>
              <a:gd name="connsiteX24" fmla="*/ 1250577 w 1331259"/>
              <a:gd name="connsiteY24" fmla="*/ 1089212 h 1344706"/>
              <a:gd name="connsiteX25" fmla="*/ 1196788 w 1331259"/>
              <a:gd name="connsiteY25" fmla="*/ 1169894 h 1344706"/>
              <a:gd name="connsiteX26" fmla="*/ 1116106 w 1331259"/>
              <a:gd name="connsiteY26" fmla="*/ 1210235 h 1344706"/>
              <a:gd name="connsiteX27" fmla="*/ 1075765 w 1331259"/>
              <a:gd name="connsiteY27" fmla="*/ 1223683 h 1344706"/>
              <a:gd name="connsiteX28" fmla="*/ 981635 w 1331259"/>
              <a:gd name="connsiteY28" fmla="*/ 1264024 h 1344706"/>
              <a:gd name="connsiteX29" fmla="*/ 900953 w 1331259"/>
              <a:gd name="connsiteY29" fmla="*/ 1304365 h 1344706"/>
              <a:gd name="connsiteX30" fmla="*/ 820271 w 1331259"/>
              <a:gd name="connsiteY30" fmla="*/ 1344706 h 1344706"/>
              <a:gd name="connsiteX31" fmla="*/ 497541 w 1331259"/>
              <a:gd name="connsiteY31" fmla="*/ 1331259 h 1344706"/>
              <a:gd name="connsiteX32" fmla="*/ 242047 w 1331259"/>
              <a:gd name="connsiteY32" fmla="*/ 1304365 h 1344706"/>
              <a:gd name="connsiteX33" fmla="*/ 161365 w 1331259"/>
              <a:gd name="connsiteY33" fmla="*/ 1277471 h 1344706"/>
              <a:gd name="connsiteX34" fmla="*/ 94129 w 1331259"/>
              <a:gd name="connsiteY34" fmla="*/ 1223683 h 1344706"/>
              <a:gd name="connsiteX35" fmla="*/ 53788 w 1331259"/>
              <a:gd name="connsiteY35" fmla="*/ 1143000 h 1344706"/>
              <a:gd name="connsiteX36" fmla="*/ 13447 w 1331259"/>
              <a:gd name="connsiteY36" fmla="*/ 1116106 h 1344706"/>
              <a:gd name="connsiteX37" fmla="*/ 0 w 1331259"/>
              <a:gd name="connsiteY37" fmla="*/ 1075765 h 1344706"/>
              <a:gd name="connsiteX38" fmla="*/ 13447 w 1331259"/>
              <a:gd name="connsiteY38" fmla="*/ 874059 h 1344706"/>
              <a:gd name="connsiteX39" fmla="*/ 26894 w 1331259"/>
              <a:gd name="connsiteY39" fmla="*/ 833718 h 1344706"/>
              <a:gd name="connsiteX40" fmla="*/ 107577 w 1331259"/>
              <a:gd name="connsiteY40" fmla="*/ 726141 h 1344706"/>
              <a:gd name="connsiteX41" fmla="*/ 134471 w 1331259"/>
              <a:gd name="connsiteY41" fmla="*/ 645459 h 1344706"/>
              <a:gd name="connsiteX42" fmla="*/ 147918 w 1331259"/>
              <a:gd name="connsiteY42" fmla="*/ 645459 h 134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1259" h="1344706">
                <a:moveTo>
                  <a:pt x="147918" y="645459"/>
                </a:moveTo>
                <a:lnTo>
                  <a:pt x="147918" y="645459"/>
                </a:lnTo>
                <a:cubicBezTo>
                  <a:pt x="174812" y="614083"/>
                  <a:pt x="202785" y="583600"/>
                  <a:pt x="228600" y="551330"/>
                </a:cubicBezTo>
                <a:cubicBezTo>
                  <a:pt x="355556" y="392634"/>
                  <a:pt x="169520" y="619778"/>
                  <a:pt x="268941" y="470647"/>
                </a:cubicBezTo>
                <a:cubicBezTo>
                  <a:pt x="279490" y="454824"/>
                  <a:pt x="295835" y="443753"/>
                  <a:pt x="309282" y="430306"/>
                </a:cubicBezTo>
                <a:cubicBezTo>
                  <a:pt x="313764" y="416859"/>
                  <a:pt x="315436" y="402119"/>
                  <a:pt x="322729" y="389965"/>
                </a:cubicBezTo>
                <a:cubicBezTo>
                  <a:pt x="339312" y="362328"/>
                  <a:pt x="423637" y="313729"/>
                  <a:pt x="430306" y="309283"/>
                </a:cubicBezTo>
                <a:lnTo>
                  <a:pt x="510988" y="255494"/>
                </a:lnTo>
                <a:cubicBezTo>
                  <a:pt x="524435" y="251012"/>
                  <a:pt x="538651" y="248386"/>
                  <a:pt x="551329" y="242047"/>
                </a:cubicBezTo>
                <a:cubicBezTo>
                  <a:pt x="565784" y="234819"/>
                  <a:pt x="577216" y="222381"/>
                  <a:pt x="591671" y="215153"/>
                </a:cubicBezTo>
                <a:cubicBezTo>
                  <a:pt x="604349" y="208814"/>
                  <a:pt x="619621" y="208590"/>
                  <a:pt x="632012" y="201706"/>
                </a:cubicBezTo>
                <a:cubicBezTo>
                  <a:pt x="660267" y="186009"/>
                  <a:pt x="685800" y="165847"/>
                  <a:pt x="712694" y="147918"/>
                </a:cubicBezTo>
                <a:cubicBezTo>
                  <a:pt x="726141" y="138953"/>
                  <a:pt x="741607" y="132452"/>
                  <a:pt x="753035" y="121024"/>
                </a:cubicBezTo>
                <a:cubicBezTo>
                  <a:pt x="843695" y="30364"/>
                  <a:pt x="783484" y="67514"/>
                  <a:pt x="874059" y="40341"/>
                </a:cubicBezTo>
                <a:cubicBezTo>
                  <a:pt x="901212" y="32195"/>
                  <a:pt x="927847" y="22412"/>
                  <a:pt x="954741" y="13447"/>
                </a:cubicBezTo>
                <a:lnTo>
                  <a:pt x="995082" y="0"/>
                </a:lnTo>
                <a:cubicBezTo>
                  <a:pt x="1030941" y="4482"/>
                  <a:pt x="1068697" y="1097"/>
                  <a:pt x="1102659" y="13447"/>
                </a:cubicBezTo>
                <a:cubicBezTo>
                  <a:pt x="1120531" y="19946"/>
                  <a:pt x="1130826" y="39179"/>
                  <a:pt x="1143000" y="53788"/>
                </a:cubicBezTo>
                <a:cubicBezTo>
                  <a:pt x="1178515" y="96407"/>
                  <a:pt x="1177244" y="116179"/>
                  <a:pt x="1196788" y="174812"/>
                </a:cubicBezTo>
                <a:lnTo>
                  <a:pt x="1264024" y="376518"/>
                </a:lnTo>
                <a:lnTo>
                  <a:pt x="1290918" y="457200"/>
                </a:lnTo>
                <a:cubicBezTo>
                  <a:pt x="1295400" y="470647"/>
                  <a:pt x="1300927" y="483790"/>
                  <a:pt x="1304365" y="497541"/>
                </a:cubicBezTo>
                <a:cubicBezTo>
                  <a:pt x="1324425" y="577781"/>
                  <a:pt x="1314774" y="533100"/>
                  <a:pt x="1331259" y="632012"/>
                </a:cubicBezTo>
                <a:cubicBezTo>
                  <a:pt x="1326777" y="739588"/>
                  <a:pt x="1328525" y="847606"/>
                  <a:pt x="1317812" y="954741"/>
                </a:cubicBezTo>
                <a:cubicBezTo>
                  <a:pt x="1310776" y="1025101"/>
                  <a:pt x="1286626" y="1037714"/>
                  <a:pt x="1250577" y="1089212"/>
                </a:cubicBezTo>
                <a:cubicBezTo>
                  <a:pt x="1232041" y="1115692"/>
                  <a:pt x="1227452" y="1159673"/>
                  <a:pt x="1196788" y="1169894"/>
                </a:cubicBezTo>
                <a:cubicBezTo>
                  <a:pt x="1095397" y="1203691"/>
                  <a:pt x="1220368" y="1158103"/>
                  <a:pt x="1116106" y="1210235"/>
                </a:cubicBezTo>
                <a:cubicBezTo>
                  <a:pt x="1103428" y="1216574"/>
                  <a:pt x="1088793" y="1218099"/>
                  <a:pt x="1075765" y="1223683"/>
                </a:cubicBezTo>
                <a:cubicBezTo>
                  <a:pt x="959466" y="1273526"/>
                  <a:pt x="1076232" y="1232493"/>
                  <a:pt x="981635" y="1264024"/>
                </a:cubicBezTo>
                <a:cubicBezTo>
                  <a:pt x="866023" y="1341098"/>
                  <a:pt x="1012299" y="1248692"/>
                  <a:pt x="900953" y="1304365"/>
                </a:cubicBezTo>
                <a:cubicBezTo>
                  <a:pt x="796683" y="1356500"/>
                  <a:pt x="921669" y="1310907"/>
                  <a:pt x="820271" y="1344706"/>
                </a:cubicBezTo>
                <a:lnTo>
                  <a:pt x="497541" y="1331259"/>
                </a:lnTo>
                <a:cubicBezTo>
                  <a:pt x="421776" y="1327271"/>
                  <a:pt x="321823" y="1326122"/>
                  <a:pt x="242047" y="1304365"/>
                </a:cubicBezTo>
                <a:cubicBezTo>
                  <a:pt x="214697" y="1296906"/>
                  <a:pt x="184953" y="1293196"/>
                  <a:pt x="161365" y="1277471"/>
                </a:cubicBezTo>
                <a:cubicBezTo>
                  <a:pt x="110475" y="1243544"/>
                  <a:pt x="132452" y="1262005"/>
                  <a:pt x="94129" y="1223683"/>
                </a:cubicBezTo>
                <a:cubicBezTo>
                  <a:pt x="83192" y="1190872"/>
                  <a:pt x="79856" y="1169068"/>
                  <a:pt x="53788" y="1143000"/>
                </a:cubicBezTo>
                <a:cubicBezTo>
                  <a:pt x="42360" y="1131572"/>
                  <a:pt x="26894" y="1125071"/>
                  <a:pt x="13447" y="1116106"/>
                </a:cubicBezTo>
                <a:cubicBezTo>
                  <a:pt x="8965" y="1102659"/>
                  <a:pt x="0" y="1089939"/>
                  <a:pt x="0" y="1075765"/>
                </a:cubicBezTo>
                <a:cubicBezTo>
                  <a:pt x="0" y="1008380"/>
                  <a:pt x="6006" y="941031"/>
                  <a:pt x="13447" y="874059"/>
                </a:cubicBezTo>
                <a:cubicBezTo>
                  <a:pt x="15012" y="859971"/>
                  <a:pt x="20010" y="846109"/>
                  <a:pt x="26894" y="833718"/>
                </a:cubicBezTo>
                <a:cubicBezTo>
                  <a:pt x="64909" y="765291"/>
                  <a:pt x="66771" y="766945"/>
                  <a:pt x="107577" y="726141"/>
                </a:cubicBezTo>
                <a:lnTo>
                  <a:pt x="134471" y="645459"/>
                </a:lnTo>
                <a:cubicBezTo>
                  <a:pt x="149335" y="600866"/>
                  <a:pt x="145677" y="645459"/>
                  <a:pt x="147918" y="64545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DB7149A8-2576-3941-925B-97C50A637ECB}"/>
              </a:ext>
            </a:extLst>
          </p:cNvPr>
          <p:cNvSpPr/>
          <p:nvPr/>
        </p:nvSpPr>
        <p:spPr>
          <a:xfrm>
            <a:off x="2446605" y="3107966"/>
            <a:ext cx="523849" cy="871825"/>
          </a:xfrm>
          <a:custGeom>
            <a:avLst/>
            <a:gdLst>
              <a:gd name="connsiteX0" fmla="*/ 618564 w 877655"/>
              <a:gd name="connsiteY0" fmla="*/ 89052 h 1460652"/>
              <a:gd name="connsiteX1" fmla="*/ 618564 w 877655"/>
              <a:gd name="connsiteY1" fmla="*/ 89052 h 1460652"/>
              <a:gd name="connsiteX2" fmla="*/ 457200 w 877655"/>
              <a:gd name="connsiteY2" fmla="*/ 102499 h 1460652"/>
              <a:gd name="connsiteX3" fmla="*/ 416858 w 877655"/>
              <a:gd name="connsiteY3" fmla="*/ 129393 h 1460652"/>
              <a:gd name="connsiteX4" fmla="*/ 336176 w 877655"/>
              <a:gd name="connsiteY4" fmla="*/ 210075 h 1460652"/>
              <a:gd name="connsiteX5" fmla="*/ 282388 w 877655"/>
              <a:gd name="connsiteY5" fmla="*/ 263863 h 1460652"/>
              <a:gd name="connsiteX6" fmla="*/ 242047 w 877655"/>
              <a:gd name="connsiteY6" fmla="*/ 277310 h 1460652"/>
              <a:gd name="connsiteX7" fmla="*/ 147917 w 877655"/>
              <a:gd name="connsiteY7" fmla="*/ 357993 h 1460652"/>
              <a:gd name="connsiteX8" fmla="*/ 80682 w 877655"/>
              <a:gd name="connsiteY8" fmla="*/ 479016 h 1460652"/>
              <a:gd name="connsiteX9" fmla="*/ 53788 w 877655"/>
              <a:gd name="connsiteY9" fmla="*/ 667275 h 1460652"/>
              <a:gd name="connsiteX10" fmla="*/ 40341 w 877655"/>
              <a:gd name="connsiteY10" fmla="*/ 788299 h 1460652"/>
              <a:gd name="connsiteX11" fmla="*/ 26894 w 877655"/>
              <a:gd name="connsiteY11" fmla="*/ 842087 h 1460652"/>
              <a:gd name="connsiteX12" fmla="*/ 0 w 877655"/>
              <a:gd name="connsiteY12" fmla="*/ 922769 h 1460652"/>
              <a:gd name="connsiteX13" fmla="*/ 13447 w 877655"/>
              <a:gd name="connsiteY13" fmla="*/ 1258946 h 1460652"/>
              <a:gd name="connsiteX14" fmla="*/ 53788 w 877655"/>
              <a:gd name="connsiteY14" fmla="*/ 1285840 h 1460652"/>
              <a:gd name="connsiteX15" fmla="*/ 121023 w 877655"/>
              <a:gd name="connsiteY15" fmla="*/ 1339628 h 1460652"/>
              <a:gd name="connsiteX16" fmla="*/ 161364 w 877655"/>
              <a:gd name="connsiteY16" fmla="*/ 1366522 h 1460652"/>
              <a:gd name="connsiteX17" fmla="*/ 242047 w 877655"/>
              <a:gd name="connsiteY17" fmla="*/ 1393416 h 1460652"/>
              <a:gd name="connsiteX18" fmla="*/ 336176 w 877655"/>
              <a:gd name="connsiteY18" fmla="*/ 1420310 h 1460652"/>
              <a:gd name="connsiteX19" fmla="*/ 376517 w 877655"/>
              <a:gd name="connsiteY19" fmla="*/ 1433757 h 1460652"/>
              <a:gd name="connsiteX20" fmla="*/ 497541 w 877655"/>
              <a:gd name="connsiteY20" fmla="*/ 1460652 h 1460652"/>
              <a:gd name="connsiteX21" fmla="*/ 766482 w 877655"/>
              <a:gd name="connsiteY21" fmla="*/ 1447205 h 1460652"/>
              <a:gd name="connsiteX22" fmla="*/ 806823 w 877655"/>
              <a:gd name="connsiteY22" fmla="*/ 1433757 h 1460652"/>
              <a:gd name="connsiteX23" fmla="*/ 860611 w 877655"/>
              <a:gd name="connsiteY23" fmla="*/ 1353075 h 1460652"/>
              <a:gd name="connsiteX24" fmla="*/ 874058 w 877655"/>
              <a:gd name="connsiteY24" fmla="*/ 1312734 h 1460652"/>
              <a:gd name="connsiteX25" fmla="*/ 847164 w 877655"/>
              <a:gd name="connsiteY25" fmla="*/ 626934 h 1460652"/>
              <a:gd name="connsiteX26" fmla="*/ 779929 w 877655"/>
              <a:gd name="connsiteY26" fmla="*/ 438675 h 1460652"/>
              <a:gd name="connsiteX27" fmla="*/ 726141 w 877655"/>
              <a:gd name="connsiteY27" fmla="*/ 357993 h 1460652"/>
              <a:gd name="connsiteX28" fmla="*/ 699247 w 877655"/>
              <a:gd name="connsiteY28" fmla="*/ 317652 h 1460652"/>
              <a:gd name="connsiteX29" fmla="*/ 672353 w 877655"/>
              <a:gd name="connsiteY29" fmla="*/ 236969 h 1460652"/>
              <a:gd name="connsiteX30" fmla="*/ 658906 w 877655"/>
              <a:gd name="connsiteY30" fmla="*/ 196628 h 1460652"/>
              <a:gd name="connsiteX31" fmla="*/ 645458 w 877655"/>
              <a:gd name="connsiteY31" fmla="*/ 89052 h 1460652"/>
              <a:gd name="connsiteX32" fmla="*/ 632011 w 877655"/>
              <a:gd name="connsiteY32" fmla="*/ 21816 h 1460652"/>
              <a:gd name="connsiteX33" fmla="*/ 618564 w 877655"/>
              <a:gd name="connsiteY33" fmla="*/ 89052 h 14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7655" h="1460652">
                <a:moveTo>
                  <a:pt x="618564" y="89052"/>
                </a:moveTo>
                <a:lnTo>
                  <a:pt x="618564" y="89052"/>
                </a:lnTo>
                <a:cubicBezTo>
                  <a:pt x="564776" y="93534"/>
                  <a:pt x="510126" y="91914"/>
                  <a:pt x="457200" y="102499"/>
                </a:cubicBezTo>
                <a:cubicBezTo>
                  <a:pt x="441352" y="105669"/>
                  <a:pt x="428937" y="118656"/>
                  <a:pt x="416858" y="129393"/>
                </a:cubicBezTo>
                <a:cubicBezTo>
                  <a:pt x="388431" y="154661"/>
                  <a:pt x="363070" y="183181"/>
                  <a:pt x="336176" y="210075"/>
                </a:cubicBezTo>
                <a:cubicBezTo>
                  <a:pt x="318247" y="228004"/>
                  <a:pt x="306443" y="255845"/>
                  <a:pt x="282388" y="263863"/>
                </a:cubicBezTo>
                <a:lnTo>
                  <a:pt x="242047" y="277310"/>
                </a:lnTo>
                <a:cubicBezTo>
                  <a:pt x="176830" y="342527"/>
                  <a:pt x="209356" y="317034"/>
                  <a:pt x="147917" y="357993"/>
                </a:cubicBezTo>
                <a:cubicBezTo>
                  <a:pt x="86266" y="450469"/>
                  <a:pt x="104350" y="408011"/>
                  <a:pt x="80682" y="479016"/>
                </a:cubicBezTo>
                <a:cubicBezTo>
                  <a:pt x="63834" y="580107"/>
                  <a:pt x="67251" y="552841"/>
                  <a:pt x="53788" y="667275"/>
                </a:cubicBezTo>
                <a:cubicBezTo>
                  <a:pt x="49045" y="707587"/>
                  <a:pt x="46513" y="748181"/>
                  <a:pt x="40341" y="788299"/>
                </a:cubicBezTo>
                <a:cubicBezTo>
                  <a:pt x="37531" y="806565"/>
                  <a:pt x="32205" y="824385"/>
                  <a:pt x="26894" y="842087"/>
                </a:cubicBezTo>
                <a:cubicBezTo>
                  <a:pt x="18748" y="869240"/>
                  <a:pt x="0" y="922769"/>
                  <a:pt x="0" y="922769"/>
                </a:cubicBezTo>
                <a:cubicBezTo>
                  <a:pt x="4482" y="1034828"/>
                  <a:pt x="-2988" y="1148008"/>
                  <a:pt x="13447" y="1258946"/>
                </a:cubicBezTo>
                <a:cubicBezTo>
                  <a:pt x="15815" y="1274933"/>
                  <a:pt x="42360" y="1274412"/>
                  <a:pt x="53788" y="1285840"/>
                </a:cubicBezTo>
                <a:cubicBezTo>
                  <a:pt x="144460" y="1376512"/>
                  <a:pt x="16309" y="1287271"/>
                  <a:pt x="121023" y="1339628"/>
                </a:cubicBezTo>
                <a:cubicBezTo>
                  <a:pt x="135478" y="1346856"/>
                  <a:pt x="146596" y="1359958"/>
                  <a:pt x="161364" y="1366522"/>
                </a:cubicBezTo>
                <a:cubicBezTo>
                  <a:pt x="187270" y="1378036"/>
                  <a:pt x="215153" y="1384451"/>
                  <a:pt x="242047" y="1393416"/>
                </a:cubicBezTo>
                <a:cubicBezTo>
                  <a:pt x="338776" y="1425659"/>
                  <a:pt x="217975" y="1386538"/>
                  <a:pt x="336176" y="1420310"/>
                </a:cubicBezTo>
                <a:cubicBezTo>
                  <a:pt x="349805" y="1424204"/>
                  <a:pt x="362888" y="1429863"/>
                  <a:pt x="376517" y="1433757"/>
                </a:cubicBezTo>
                <a:cubicBezTo>
                  <a:pt x="420837" y="1446420"/>
                  <a:pt x="451314" y="1451407"/>
                  <a:pt x="497541" y="1460652"/>
                </a:cubicBezTo>
                <a:cubicBezTo>
                  <a:pt x="587188" y="1456170"/>
                  <a:pt x="677060" y="1454981"/>
                  <a:pt x="766482" y="1447205"/>
                </a:cubicBezTo>
                <a:cubicBezTo>
                  <a:pt x="780603" y="1445977"/>
                  <a:pt x="796800" y="1443780"/>
                  <a:pt x="806823" y="1433757"/>
                </a:cubicBezTo>
                <a:cubicBezTo>
                  <a:pt x="829678" y="1410901"/>
                  <a:pt x="850390" y="1383739"/>
                  <a:pt x="860611" y="1353075"/>
                </a:cubicBezTo>
                <a:lnTo>
                  <a:pt x="874058" y="1312734"/>
                </a:lnTo>
                <a:cubicBezTo>
                  <a:pt x="865973" y="940839"/>
                  <a:pt x="900408" y="866532"/>
                  <a:pt x="847164" y="626934"/>
                </a:cubicBezTo>
                <a:cubicBezTo>
                  <a:pt x="832850" y="562520"/>
                  <a:pt x="814212" y="495813"/>
                  <a:pt x="779929" y="438675"/>
                </a:cubicBezTo>
                <a:cubicBezTo>
                  <a:pt x="763299" y="410959"/>
                  <a:pt x="744070" y="384887"/>
                  <a:pt x="726141" y="357993"/>
                </a:cubicBezTo>
                <a:lnTo>
                  <a:pt x="699247" y="317652"/>
                </a:lnTo>
                <a:lnTo>
                  <a:pt x="672353" y="236969"/>
                </a:lnTo>
                <a:lnTo>
                  <a:pt x="658906" y="196628"/>
                </a:lnTo>
                <a:cubicBezTo>
                  <a:pt x="654423" y="160769"/>
                  <a:pt x="650569" y="124827"/>
                  <a:pt x="645458" y="89052"/>
                </a:cubicBezTo>
                <a:cubicBezTo>
                  <a:pt x="631274" y="-10232"/>
                  <a:pt x="632011" y="-16565"/>
                  <a:pt x="632011" y="21816"/>
                </a:cubicBezTo>
                <a:lnTo>
                  <a:pt x="618564" y="89052"/>
                </a:ln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474FE51B-8F62-A14C-B2B0-B5E06F3FF16C}"/>
              </a:ext>
            </a:extLst>
          </p:cNvPr>
          <p:cNvSpPr/>
          <p:nvPr/>
        </p:nvSpPr>
        <p:spPr>
          <a:xfrm>
            <a:off x="2351365" y="4001446"/>
            <a:ext cx="714331" cy="882881"/>
          </a:xfrm>
          <a:custGeom>
            <a:avLst/>
            <a:gdLst>
              <a:gd name="connsiteX0" fmla="*/ 779929 w 1196788"/>
              <a:gd name="connsiteY0" fmla="*/ 147917 h 1479176"/>
              <a:gd name="connsiteX1" fmla="*/ 779929 w 1196788"/>
              <a:gd name="connsiteY1" fmla="*/ 147917 h 1479176"/>
              <a:gd name="connsiteX2" fmla="*/ 658906 w 1196788"/>
              <a:gd name="connsiteY2" fmla="*/ 121023 h 1479176"/>
              <a:gd name="connsiteX3" fmla="*/ 564776 w 1196788"/>
              <a:gd name="connsiteY3" fmla="*/ 67235 h 1479176"/>
              <a:gd name="connsiteX4" fmla="*/ 484094 w 1196788"/>
              <a:gd name="connsiteY4" fmla="*/ 40341 h 1479176"/>
              <a:gd name="connsiteX5" fmla="*/ 443753 w 1196788"/>
              <a:gd name="connsiteY5" fmla="*/ 26894 h 1479176"/>
              <a:gd name="connsiteX6" fmla="*/ 403412 w 1196788"/>
              <a:gd name="connsiteY6" fmla="*/ 13447 h 1479176"/>
              <a:gd name="connsiteX7" fmla="*/ 349623 w 1196788"/>
              <a:gd name="connsiteY7" fmla="*/ 0 h 1479176"/>
              <a:gd name="connsiteX8" fmla="*/ 201706 w 1196788"/>
              <a:gd name="connsiteY8" fmla="*/ 13447 h 1479176"/>
              <a:gd name="connsiteX9" fmla="*/ 147918 w 1196788"/>
              <a:gd name="connsiteY9" fmla="*/ 94129 h 1479176"/>
              <a:gd name="connsiteX10" fmla="*/ 121023 w 1196788"/>
              <a:gd name="connsiteY10" fmla="*/ 121023 h 1479176"/>
              <a:gd name="connsiteX11" fmla="*/ 107576 w 1196788"/>
              <a:gd name="connsiteY11" fmla="*/ 188258 h 1479176"/>
              <a:gd name="connsiteX12" fmla="*/ 94129 w 1196788"/>
              <a:gd name="connsiteY12" fmla="*/ 228600 h 1479176"/>
              <a:gd name="connsiteX13" fmla="*/ 67235 w 1196788"/>
              <a:gd name="connsiteY13" fmla="*/ 389964 h 1479176"/>
              <a:gd name="connsiteX14" fmla="*/ 40341 w 1196788"/>
              <a:gd name="connsiteY14" fmla="*/ 524435 h 1479176"/>
              <a:gd name="connsiteX15" fmla="*/ 26894 w 1196788"/>
              <a:gd name="connsiteY15" fmla="*/ 591670 h 1479176"/>
              <a:gd name="connsiteX16" fmla="*/ 0 w 1196788"/>
              <a:gd name="connsiteY16" fmla="*/ 860611 h 1479176"/>
              <a:gd name="connsiteX17" fmla="*/ 13447 w 1196788"/>
              <a:gd name="connsiteY17" fmla="*/ 1183341 h 1479176"/>
              <a:gd name="connsiteX18" fmla="*/ 53788 w 1196788"/>
              <a:gd name="connsiteY18" fmla="*/ 1317811 h 1479176"/>
              <a:gd name="connsiteX19" fmla="*/ 67235 w 1196788"/>
              <a:gd name="connsiteY19" fmla="*/ 1358152 h 1479176"/>
              <a:gd name="connsiteX20" fmla="*/ 94129 w 1196788"/>
              <a:gd name="connsiteY20" fmla="*/ 1385047 h 1479176"/>
              <a:gd name="connsiteX21" fmla="*/ 147918 w 1196788"/>
              <a:gd name="connsiteY21" fmla="*/ 1452282 h 1479176"/>
              <a:gd name="connsiteX22" fmla="*/ 228600 w 1196788"/>
              <a:gd name="connsiteY22" fmla="*/ 1479176 h 1479176"/>
              <a:gd name="connsiteX23" fmla="*/ 309282 w 1196788"/>
              <a:gd name="connsiteY23" fmla="*/ 1465729 h 1479176"/>
              <a:gd name="connsiteX24" fmla="*/ 389965 w 1196788"/>
              <a:gd name="connsiteY24" fmla="*/ 1438835 h 1479176"/>
              <a:gd name="connsiteX25" fmla="*/ 457200 w 1196788"/>
              <a:gd name="connsiteY25" fmla="*/ 1425388 h 1479176"/>
              <a:gd name="connsiteX26" fmla="*/ 497541 w 1196788"/>
              <a:gd name="connsiteY26" fmla="*/ 1411941 h 1479176"/>
              <a:gd name="connsiteX27" fmla="*/ 618565 w 1196788"/>
              <a:gd name="connsiteY27" fmla="*/ 1385047 h 1479176"/>
              <a:gd name="connsiteX28" fmla="*/ 699247 w 1196788"/>
              <a:gd name="connsiteY28" fmla="*/ 1358152 h 1479176"/>
              <a:gd name="connsiteX29" fmla="*/ 793376 w 1196788"/>
              <a:gd name="connsiteY29" fmla="*/ 1317811 h 1479176"/>
              <a:gd name="connsiteX30" fmla="*/ 874059 w 1196788"/>
              <a:gd name="connsiteY30" fmla="*/ 1290917 h 1479176"/>
              <a:gd name="connsiteX31" fmla="*/ 914400 w 1196788"/>
              <a:gd name="connsiteY31" fmla="*/ 1277470 h 1479176"/>
              <a:gd name="connsiteX32" fmla="*/ 968188 w 1196788"/>
              <a:gd name="connsiteY32" fmla="*/ 1237129 h 1479176"/>
              <a:gd name="connsiteX33" fmla="*/ 1075765 w 1196788"/>
              <a:gd name="connsiteY33" fmla="*/ 1156447 h 1479176"/>
              <a:gd name="connsiteX34" fmla="*/ 1089212 w 1196788"/>
              <a:gd name="connsiteY34" fmla="*/ 1021976 h 1479176"/>
              <a:gd name="connsiteX35" fmla="*/ 1116106 w 1196788"/>
              <a:gd name="connsiteY35" fmla="*/ 927847 h 1479176"/>
              <a:gd name="connsiteX36" fmla="*/ 1143000 w 1196788"/>
              <a:gd name="connsiteY36" fmla="*/ 860611 h 1479176"/>
              <a:gd name="connsiteX37" fmla="*/ 1156447 w 1196788"/>
              <a:gd name="connsiteY37" fmla="*/ 806823 h 1479176"/>
              <a:gd name="connsiteX38" fmla="*/ 1169894 w 1196788"/>
              <a:gd name="connsiteY38" fmla="*/ 766482 h 1479176"/>
              <a:gd name="connsiteX39" fmla="*/ 1196788 w 1196788"/>
              <a:gd name="connsiteY39" fmla="*/ 658905 h 1479176"/>
              <a:gd name="connsiteX40" fmla="*/ 1156447 w 1196788"/>
              <a:gd name="connsiteY40" fmla="*/ 524435 h 1479176"/>
              <a:gd name="connsiteX41" fmla="*/ 1116106 w 1196788"/>
              <a:gd name="connsiteY41" fmla="*/ 389964 h 1479176"/>
              <a:gd name="connsiteX42" fmla="*/ 1062318 w 1196788"/>
              <a:gd name="connsiteY42" fmla="*/ 295835 h 1479176"/>
              <a:gd name="connsiteX43" fmla="*/ 1048870 w 1196788"/>
              <a:gd name="connsiteY43" fmla="*/ 255494 h 1479176"/>
              <a:gd name="connsiteX44" fmla="*/ 927847 w 1196788"/>
              <a:gd name="connsiteY44" fmla="*/ 215152 h 1479176"/>
              <a:gd name="connsiteX45" fmla="*/ 887506 w 1196788"/>
              <a:gd name="connsiteY45" fmla="*/ 201705 h 1479176"/>
              <a:gd name="connsiteX46" fmla="*/ 847165 w 1196788"/>
              <a:gd name="connsiteY46" fmla="*/ 174811 h 1479176"/>
              <a:gd name="connsiteX47" fmla="*/ 779929 w 1196788"/>
              <a:gd name="connsiteY47" fmla="*/ 147917 h 147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96788" h="1479176">
                <a:moveTo>
                  <a:pt x="779929" y="147917"/>
                </a:moveTo>
                <a:lnTo>
                  <a:pt x="779929" y="147917"/>
                </a:lnTo>
                <a:cubicBezTo>
                  <a:pt x="739588" y="138952"/>
                  <a:pt x="698404" y="133176"/>
                  <a:pt x="658906" y="121023"/>
                </a:cubicBezTo>
                <a:cubicBezTo>
                  <a:pt x="571708" y="94193"/>
                  <a:pt x="637079" y="99369"/>
                  <a:pt x="564776" y="67235"/>
                </a:cubicBezTo>
                <a:cubicBezTo>
                  <a:pt x="538871" y="55722"/>
                  <a:pt x="510988" y="49306"/>
                  <a:pt x="484094" y="40341"/>
                </a:cubicBezTo>
                <a:lnTo>
                  <a:pt x="443753" y="26894"/>
                </a:lnTo>
                <a:cubicBezTo>
                  <a:pt x="430306" y="22412"/>
                  <a:pt x="417163" y="16885"/>
                  <a:pt x="403412" y="13447"/>
                </a:cubicBezTo>
                <a:lnTo>
                  <a:pt x="349623" y="0"/>
                </a:lnTo>
                <a:cubicBezTo>
                  <a:pt x="300317" y="4482"/>
                  <a:pt x="249310" y="-154"/>
                  <a:pt x="201706" y="13447"/>
                </a:cubicBezTo>
                <a:cubicBezTo>
                  <a:pt x="152183" y="27596"/>
                  <a:pt x="166752" y="62740"/>
                  <a:pt x="147918" y="94129"/>
                </a:cubicBezTo>
                <a:cubicBezTo>
                  <a:pt x="141395" y="105000"/>
                  <a:pt x="129988" y="112058"/>
                  <a:pt x="121023" y="121023"/>
                </a:cubicBezTo>
                <a:cubicBezTo>
                  <a:pt x="116541" y="143435"/>
                  <a:pt x="113119" y="166085"/>
                  <a:pt x="107576" y="188258"/>
                </a:cubicBezTo>
                <a:cubicBezTo>
                  <a:pt x="104138" y="202009"/>
                  <a:pt x="96909" y="214701"/>
                  <a:pt x="94129" y="228600"/>
                </a:cubicBezTo>
                <a:cubicBezTo>
                  <a:pt x="83435" y="282071"/>
                  <a:pt x="80460" y="337062"/>
                  <a:pt x="67235" y="389964"/>
                </a:cubicBezTo>
                <a:cubicBezTo>
                  <a:pt x="43450" y="485103"/>
                  <a:pt x="62322" y="403541"/>
                  <a:pt x="40341" y="524435"/>
                </a:cubicBezTo>
                <a:cubicBezTo>
                  <a:pt x="36253" y="546922"/>
                  <a:pt x="30369" y="569080"/>
                  <a:pt x="26894" y="591670"/>
                </a:cubicBezTo>
                <a:cubicBezTo>
                  <a:pt x="12246" y="686884"/>
                  <a:pt x="8243" y="761690"/>
                  <a:pt x="0" y="860611"/>
                </a:cubicBezTo>
                <a:cubicBezTo>
                  <a:pt x="4482" y="968188"/>
                  <a:pt x="5776" y="1075945"/>
                  <a:pt x="13447" y="1183341"/>
                </a:cubicBezTo>
                <a:cubicBezTo>
                  <a:pt x="15294" y="1209206"/>
                  <a:pt x="49389" y="1304615"/>
                  <a:pt x="53788" y="1317811"/>
                </a:cubicBezTo>
                <a:cubicBezTo>
                  <a:pt x="58270" y="1331258"/>
                  <a:pt x="57212" y="1348129"/>
                  <a:pt x="67235" y="1358152"/>
                </a:cubicBezTo>
                <a:cubicBezTo>
                  <a:pt x="76200" y="1367117"/>
                  <a:pt x="86209" y="1375147"/>
                  <a:pt x="94129" y="1385047"/>
                </a:cubicBezTo>
                <a:cubicBezTo>
                  <a:pt x="106799" y="1400884"/>
                  <a:pt x="126271" y="1441458"/>
                  <a:pt x="147918" y="1452282"/>
                </a:cubicBezTo>
                <a:cubicBezTo>
                  <a:pt x="173274" y="1464960"/>
                  <a:pt x="228600" y="1479176"/>
                  <a:pt x="228600" y="1479176"/>
                </a:cubicBezTo>
                <a:cubicBezTo>
                  <a:pt x="255494" y="1474694"/>
                  <a:pt x="282831" y="1472342"/>
                  <a:pt x="309282" y="1465729"/>
                </a:cubicBezTo>
                <a:cubicBezTo>
                  <a:pt x="336785" y="1458853"/>
                  <a:pt x="362166" y="1444395"/>
                  <a:pt x="389965" y="1438835"/>
                </a:cubicBezTo>
                <a:cubicBezTo>
                  <a:pt x="412377" y="1434353"/>
                  <a:pt x="435027" y="1430931"/>
                  <a:pt x="457200" y="1425388"/>
                </a:cubicBezTo>
                <a:cubicBezTo>
                  <a:pt x="470951" y="1421950"/>
                  <a:pt x="483790" y="1415379"/>
                  <a:pt x="497541" y="1411941"/>
                </a:cubicBezTo>
                <a:cubicBezTo>
                  <a:pt x="574298" y="1392752"/>
                  <a:pt x="549557" y="1405750"/>
                  <a:pt x="618565" y="1385047"/>
                </a:cubicBezTo>
                <a:cubicBezTo>
                  <a:pt x="645718" y="1376901"/>
                  <a:pt x="672353" y="1367117"/>
                  <a:pt x="699247" y="1358152"/>
                </a:cubicBezTo>
                <a:cubicBezTo>
                  <a:pt x="829124" y="1314859"/>
                  <a:pt x="627181" y="1384289"/>
                  <a:pt x="793376" y="1317811"/>
                </a:cubicBezTo>
                <a:cubicBezTo>
                  <a:pt x="819697" y="1307282"/>
                  <a:pt x="847165" y="1299882"/>
                  <a:pt x="874059" y="1290917"/>
                </a:cubicBezTo>
                <a:lnTo>
                  <a:pt x="914400" y="1277470"/>
                </a:lnTo>
                <a:cubicBezTo>
                  <a:pt x="932329" y="1264023"/>
                  <a:pt x="949828" y="1249981"/>
                  <a:pt x="968188" y="1237129"/>
                </a:cubicBezTo>
                <a:cubicBezTo>
                  <a:pt x="1069557" y="1166171"/>
                  <a:pt x="1022038" y="1210172"/>
                  <a:pt x="1075765" y="1156447"/>
                </a:cubicBezTo>
                <a:cubicBezTo>
                  <a:pt x="1080247" y="1111623"/>
                  <a:pt x="1082841" y="1066570"/>
                  <a:pt x="1089212" y="1021976"/>
                </a:cubicBezTo>
                <a:cubicBezTo>
                  <a:pt x="1092473" y="999152"/>
                  <a:pt x="1107264" y="951426"/>
                  <a:pt x="1116106" y="927847"/>
                </a:cubicBezTo>
                <a:cubicBezTo>
                  <a:pt x="1124581" y="905245"/>
                  <a:pt x="1135367" y="883511"/>
                  <a:pt x="1143000" y="860611"/>
                </a:cubicBezTo>
                <a:cubicBezTo>
                  <a:pt x="1148844" y="843078"/>
                  <a:pt x="1151370" y="824593"/>
                  <a:pt x="1156447" y="806823"/>
                </a:cubicBezTo>
                <a:cubicBezTo>
                  <a:pt x="1160341" y="793194"/>
                  <a:pt x="1166456" y="780233"/>
                  <a:pt x="1169894" y="766482"/>
                </a:cubicBezTo>
                <a:lnTo>
                  <a:pt x="1196788" y="658905"/>
                </a:lnTo>
                <a:cubicBezTo>
                  <a:pt x="1167283" y="452370"/>
                  <a:pt x="1207945" y="640306"/>
                  <a:pt x="1156447" y="524435"/>
                </a:cubicBezTo>
                <a:cubicBezTo>
                  <a:pt x="1082881" y="358910"/>
                  <a:pt x="1163045" y="515135"/>
                  <a:pt x="1116106" y="389964"/>
                </a:cubicBezTo>
                <a:cubicBezTo>
                  <a:pt x="1080747" y="295674"/>
                  <a:pt x="1101329" y="373854"/>
                  <a:pt x="1062318" y="295835"/>
                </a:cubicBezTo>
                <a:cubicBezTo>
                  <a:pt x="1055979" y="283157"/>
                  <a:pt x="1057725" y="266562"/>
                  <a:pt x="1048870" y="255494"/>
                </a:cubicBezTo>
                <a:cubicBezTo>
                  <a:pt x="1018519" y="217556"/>
                  <a:pt x="969344" y="224374"/>
                  <a:pt x="927847" y="215152"/>
                </a:cubicBezTo>
                <a:cubicBezTo>
                  <a:pt x="914010" y="212077"/>
                  <a:pt x="900184" y="208044"/>
                  <a:pt x="887506" y="201705"/>
                </a:cubicBezTo>
                <a:cubicBezTo>
                  <a:pt x="873051" y="194477"/>
                  <a:pt x="861933" y="181375"/>
                  <a:pt x="847165" y="174811"/>
                </a:cubicBezTo>
                <a:cubicBezTo>
                  <a:pt x="821259" y="163297"/>
                  <a:pt x="791135" y="152399"/>
                  <a:pt x="779929" y="147917"/>
                </a:cubicBezTo>
                <a:close/>
              </a:path>
            </a:pathLst>
          </a:cu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AE080D3B-2261-C340-80AB-72643EA03FAF}"/>
              </a:ext>
            </a:extLst>
          </p:cNvPr>
          <p:cNvSpPr/>
          <p:nvPr/>
        </p:nvSpPr>
        <p:spPr>
          <a:xfrm>
            <a:off x="1757427" y="4230782"/>
            <a:ext cx="593938" cy="1139720"/>
          </a:xfrm>
          <a:custGeom>
            <a:avLst/>
            <a:gdLst>
              <a:gd name="connsiteX0" fmla="*/ 658906 w 995082"/>
              <a:gd name="connsiteY0" fmla="*/ 0 h 1909483"/>
              <a:gd name="connsiteX1" fmla="*/ 658906 w 995082"/>
              <a:gd name="connsiteY1" fmla="*/ 0 h 1909483"/>
              <a:gd name="connsiteX2" fmla="*/ 537882 w 995082"/>
              <a:gd name="connsiteY2" fmla="*/ 13447 h 1909483"/>
              <a:gd name="connsiteX3" fmla="*/ 457200 w 995082"/>
              <a:gd name="connsiteY3" fmla="*/ 53789 h 1909483"/>
              <a:gd name="connsiteX4" fmla="*/ 376518 w 995082"/>
              <a:gd name="connsiteY4" fmla="*/ 94130 h 1909483"/>
              <a:gd name="connsiteX5" fmla="*/ 349624 w 995082"/>
              <a:gd name="connsiteY5" fmla="*/ 134471 h 1909483"/>
              <a:gd name="connsiteX6" fmla="*/ 268941 w 995082"/>
              <a:gd name="connsiteY6" fmla="*/ 188259 h 1909483"/>
              <a:gd name="connsiteX7" fmla="*/ 215153 w 995082"/>
              <a:gd name="connsiteY7" fmla="*/ 215153 h 1909483"/>
              <a:gd name="connsiteX8" fmla="*/ 147918 w 995082"/>
              <a:gd name="connsiteY8" fmla="*/ 282389 h 1909483"/>
              <a:gd name="connsiteX9" fmla="*/ 134471 w 995082"/>
              <a:gd name="connsiteY9" fmla="*/ 322730 h 1909483"/>
              <a:gd name="connsiteX10" fmla="*/ 80682 w 995082"/>
              <a:gd name="connsiteY10" fmla="*/ 403412 h 1909483"/>
              <a:gd name="connsiteX11" fmla="*/ 67235 w 995082"/>
              <a:gd name="connsiteY11" fmla="*/ 457200 h 1909483"/>
              <a:gd name="connsiteX12" fmla="*/ 40341 w 995082"/>
              <a:gd name="connsiteY12" fmla="*/ 537883 h 1909483"/>
              <a:gd name="connsiteX13" fmla="*/ 13447 w 995082"/>
              <a:gd name="connsiteY13" fmla="*/ 632012 h 1909483"/>
              <a:gd name="connsiteX14" fmla="*/ 0 w 995082"/>
              <a:gd name="connsiteY14" fmla="*/ 685800 h 1909483"/>
              <a:gd name="connsiteX15" fmla="*/ 13447 w 995082"/>
              <a:gd name="connsiteY15" fmla="*/ 1277471 h 1909483"/>
              <a:gd name="connsiteX16" fmla="*/ 26894 w 995082"/>
              <a:gd name="connsiteY16" fmla="*/ 1331259 h 1909483"/>
              <a:gd name="connsiteX17" fmla="*/ 40341 w 995082"/>
              <a:gd name="connsiteY17" fmla="*/ 1398494 h 1909483"/>
              <a:gd name="connsiteX18" fmla="*/ 80682 w 995082"/>
              <a:gd name="connsiteY18" fmla="*/ 1532965 h 1909483"/>
              <a:gd name="connsiteX19" fmla="*/ 94129 w 995082"/>
              <a:gd name="connsiteY19" fmla="*/ 1653989 h 1909483"/>
              <a:gd name="connsiteX20" fmla="*/ 107576 w 995082"/>
              <a:gd name="connsiteY20" fmla="*/ 1694330 h 1909483"/>
              <a:gd name="connsiteX21" fmla="*/ 121024 w 995082"/>
              <a:gd name="connsiteY21" fmla="*/ 1748118 h 1909483"/>
              <a:gd name="connsiteX22" fmla="*/ 174812 w 995082"/>
              <a:gd name="connsiteY22" fmla="*/ 1869142 h 1909483"/>
              <a:gd name="connsiteX23" fmla="*/ 255494 w 995082"/>
              <a:gd name="connsiteY23" fmla="*/ 1909483 h 1909483"/>
              <a:gd name="connsiteX24" fmla="*/ 349624 w 995082"/>
              <a:gd name="connsiteY24" fmla="*/ 1896036 h 1909483"/>
              <a:gd name="connsiteX25" fmla="*/ 416859 w 995082"/>
              <a:gd name="connsiteY25" fmla="*/ 1842247 h 1909483"/>
              <a:gd name="connsiteX26" fmla="*/ 497541 w 995082"/>
              <a:gd name="connsiteY26" fmla="*/ 1801906 h 1909483"/>
              <a:gd name="connsiteX27" fmla="*/ 578224 w 995082"/>
              <a:gd name="connsiteY27" fmla="*/ 1748118 h 1909483"/>
              <a:gd name="connsiteX28" fmla="*/ 699247 w 995082"/>
              <a:gd name="connsiteY28" fmla="*/ 1667436 h 1909483"/>
              <a:gd name="connsiteX29" fmla="*/ 739588 w 995082"/>
              <a:gd name="connsiteY29" fmla="*/ 1640542 h 1909483"/>
              <a:gd name="connsiteX30" fmla="*/ 779929 w 995082"/>
              <a:gd name="connsiteY30" fmla="*/ 1627094 h 1909483"/>
              <a:gd name="connsiteX31" fmla="*/ 806824 w 995082"/>
              <a:gd name="connsiteY31" fmla="*/ 1600200 h 1909483"/>
              <a:gd name="connsiteX32" fmla="*/ 847165 w 995082"/>
              <a:gd name="connsiteY32" fmla="*/ 1573306 h 1909483"/>
              <a:gd name="connsiteX33" fmla="*/ 900953 w 995082"/>
              <a:gd name="connsiteY33" fmla="*/ 1492624 h 1909483"/>
              <a:gd name="connsiteX34" fmla="*/ 927847 w 995082"/>
              <a:gd name="connsiteY34" fmla="*/ 1452283 h 1909483"/>
              <a:gd name="connsiteX35" fmla="*/ 941294 w 995082"/>
              <a:gd name="connsiteY35" fmla="*/ 1250577 h 1909483"/>
              <a:gd name="connsiteX36" fmla="*/ 954741 w 995082"/>
              <a:gd name="connsiteY36" fmla="*/ 1196789 h 1909483"/>
              <a:gd name="connsiteX37" fmla="*/ 968188 w 995082"/>
              <a:gd name="connsiteY37" fmla="*/ 1129553 h 1909483"/>
              <a:gd name="connsiteX38" fmla="*/ 995082 w 995082"/>
              <a:gd name="connsiteY38" fmla="*/ 981636 h 1909483"/>
              <a:gd name="connsiteX39" fmla="*/ 981635 w 995082"/>
              <a:gd name="connsiteY39" fmla="*/ 820271 h 1909483"/>
              <a:gd name="connsiteX40" fmla="*/ 941294 w 995082"/>
              <a:gd name="connsiteY40" fmla="*/ 806824 h 1909483"/>
              <a:gd name="connsiteX41" fmla="*/ 860612 w 995082"/>
              <a:gd name="connsiteY41" fmla="*/ 753036 h 1909483"/>
              <a:gd name="connsiteX42" fmla="*/ 820271 w 995082"/>
              <a:gd name="connsiteY42" fmla="*/ 295836 h 1909483"/>
              <a:gd name="connsiteX43" fmla="*/ 779929 w 995082"/>
              <a:gd name="connsiteY43" fmla="*/ 228600 h 1909483"/>
              <a:gd name="connsiteX44" fmla="*/ 726141 w 995082"/>
              <a:gd name="connsiteY44" fmla="*/ 147918 h 1909483"/>
              <a:gd name="connsiteX45" fmla="*/ 699247 w 995082"/>
              <a:gd name="connsiteY45" fmla="*/ 107577 h 1909483"/>
              <a:gd name="connsiteX46" fmla="*/ 672353 w 995082"/>
              <a:gd name="connsiteY46" fmla="*/ 67236 h 1909483"/>
              <a:gd name="connsiteX47" fmla="*/ 658906 w 995082"/>
              <a:gd name="connsiteY47" fmla="*/ 0 h 190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5082" h="1909483">
                <a:moveTo>
                  <a:pt x="658906" y="0"/>
                </a:moveTo>
                <a:lnTo>
                  <a:pt x="658906" y="0"/>
                </a:lnTo>
                <a:cubicBezTo>
                  <a:pt x="618565" y="4482"/>
                  <a:pt x="577919" y="6774"/>
                  <a:pt x="537882" y="13447"/>
                </a:cubicBezTo>
                <a:cubicBezTo>
                  <a:pt x="487181" y="21897"/>
                  <a:pt x="503665" y="30556"/>
                  <a:pt x="457200" y="53789"/>
                </a:cubicBezTo>
                <a:cubicBezTo>
                  <a:pt x="345846" y="109467"/>
                  <a:pt x="492139" y="17049"/>
                  <a:pt x="376518" y="94130"/>
                </a:cubicBezTo>
                <a:cubicBezTo>
                  <a:pt x="367553" y="107577"/>
                  <a:pt x="361787" y="123829"/>
                  <a:pt x="349624" y="134471"/>
                </a:cubicBezTo>
                <a:cubicBezTo>
                  <a:pt x="325298" y="155756"/>
                  <a:pt x="297851" y="173804"/>
                  <a:pt x="268941" y="188259"/>
                </a:cubicBezTo>
                <a:cubicBezTo>
                  <a:pt x="251012" y="197224"/>
                  <a:pt x="230976" y="202846"/>
                  <a:pt x="215153" y="215153"/>
                </a:cubicBezTo>
                <a:cubicBezTo>
                  <a:pt x="190134" y="234612"/>
                  <a:pt x="147918" y="282389"/>
                  <a:pt x="147918" y="282389"/>
                </a:cubicBezTo>
                <a:cubicBezTo>
                  <a:pt x="143436" y="295836"/>
                  <a:pt x="141764" y="310576"/>
                  <a:pt x="134471" y="322730"/>
                </a:cubicBezTo>
                <a:cubicBezTo>
                  <a:pt x="79753" y="413925"/>
                  <a:pt x="134826" y="259028"/>
                  <a:pt x="80682" y="403412"/>
                </a:cubicBezTo>
                <a:cubicBezTo>
                  <a:pt x="74193" y="420716"/>
                  <a:pt x="72545" y="439498"/>
                  <a:pt x="67235" y="457200"/>
                </a:cubicBezTo>
                <a:cubicBezTo>
                  <a:pt x="59089" y="484354"/>
                  <a:pt x="47217" y="510380"/>
                  <a:pt x="40341" y="537883"/>
                </a:cubicBezTo>
                <a:cubicBezTo>
                  <a:pt x="-1697" y="706033"/>
                  <a:pt x="52029" y="496973"/>
                  <a:pt x="13447" y="632012"/>
                </a:cubicBezTo>
                <a:cubicBezTo>
                  <a:pt x="8370" y="649782"/>
                  <a:pt x="4482" y="667871"/>
                  <a:pt x="0" y="685800"/>
                </a:cubicBezTo>
                <a:cubicBezTo>
                  <a:pt x="4482" y="883024"/>
                  <a:pt x="5234" y="1080367"/>
                  <a:pt x="13447" y="1277471"/>
                </a:cubicBezTo>
                <a:cubicBezTo>
                  <a:pt x="14216" y="1295936"/>
                  <a:pt x="22885" y="1313218"/>
                  <a:pt x="26894" y="1331259"/>
                </a:cubicBezTo>
                <a:cubicBezTo>
                  <a:pt x="31852" y="1353570"/>
                  <a:pt x="34327" y="1376444"/>
                  <a:pt x="40341" y="1398494"/>
                </a:cubicBezTo>
                <a:cubicBezTo>
                  <a:pt x="138559" y="1758630"/>
                  <a:pt x="17672" y="1280925"/>
                  <a:pt x="80682" y="1532965"/>
                </a:cubicBezTo>
                <a:cubicBezTo>
                  <a:pt x="85164" y="1573306"/>
                  <a:pt x="87456" y="1613952"/>
                  <a:pt x="94129" y="1653989"/>
                </a:cubicBezTo>
                <a:cubicBezTo>
                  <a:pt x="96459" y="1667971"/>
                  <a:pt x="103682" y="1680701"/>
                  <a:pt x="107576" y="1694330"/>
                </a:cubicBezTo>
                <a:cubicBezTo>
                  <a:pt x="112653" y="1712100"/>
                  <a:pt x="115713" y="1730416"/>
                  <a:pt x="121024" y="1748118"/>
                </a:cubicBezTo>
                <a:cubicBezTo>
                  <a:pt x="132437" y="1786160"/>
                  <a:pt x="143933" y="1838262"/>
                  <a:pt x="174812" y="1869142"/>
                </a:cubicBezTo>
                <a:cubicBezTo>
                  <a:pt x="200879" y="1895209"/>
                  <a:pt x="222684" y="1898546"/>
                  <a:pt x="255494" y="1909483"/>
                </a:cubicBezTo>
                <a:cubicBezTo>
                  <a:pt x="286871" y="1905001"/>
                  <a:pt x="319265" y="1905143"/>
                  <a:pt x="349624" y="1896036"/>
                </a:cubicBezTo>
                <a:cubicBezTo>
                  <a:pt x="382737" y="1886102"/>
                  <a:pt x="392483" y="1861748"/>
                  <a:pt x="416859" y="1842247"/>
                </a:cubicBezTo>
                <a:cubicBezTo>
                  <a:pt x="454097" y="1812456"/>
                  <a:pt x="454933" y="1816109"/>
                  <a:pt x="497541" y="1801906"/>
                </a:cubicBezTo>
                <a:cubicBezTo>
                  <a:pt x="587069" y="1712378"/>
                  <a:pt x="490649" y="1796770"/>
                  <a:pt x="578224" y="1748118"/>
                </a:cubicBezTo>
                <a:lnTo>
                  <a:pt x="699247" y="1667436"/>
                </a:lnTo>
                <a:cubicBezTo>
                  <a:pt x="712694" y="1658471"/>
                  <a:pt x="724256" y="1645653"/>
                  <a:pt x="739588" y="1640542"/>
                </a:cubicBezTo>
                <a:lnTo>
                  <a:pt x="779929" y="1627094"/>
                </a:lnTo>
                <a:cubicBezTo>
                  <a:pt x="788894" y="1618129"/>
                  <a:pt x="796924" y="1608120"/>
                  <a:pt x="806824" y="1600200"/>
                </a:cubicBezTo>
                <a:cubicBezTo>
                  <a:pt x="819444" y="1590104"/>
                  <a:pt x="836523" y="1585469"/>
                  <a:pt x="847165" y="1573306"/>
                </a:cubicBezTo>
                <a:cubicBezTo>
                  <a:pt x="868450" y="1548981"/>
                  <a:pt x="883024" y="1519518"/>
                  <a:pt x="900953" y="1492624"/>
                </a:cubicBezTo>
                <a:lnTo>
                  <a:pt x="927847" y="1452283"/>
                </a:lnTo>
                <a:cubicBezTo>
                  <a:pt x="932329" y="1385048"/>
                  <a:pt x="934240" y="1317591"/>
                  <a:pt x="941294" y="1250577"/>
                </a:cubicBezTo>
                <a:cubicBezTo>
                  <a:pt x="943229" y="1232197"/>
                  <a:pt x="950732" y="1214830"/>
                  <a:pt x="954741" y="1196789"/>
                </a:cubicBezTo>
                <a:cubicBezTo>
                  <a:pt x="959699" y="1174477"/>
                  <a:pt x="964099" y="1152040"/>
                  <a:pt x="968188" y="1129553"/>
                </a:cubicBezTo>
                <a:cubicBezTo>
                  <a:pt x="1002594" y="940317"/>
                  <a:pt x="961868" y="1147706"/>
                  <a:pt x="995082" y="981636"/>
                </a:cubicBezTo>
                <a:cubicBezTo>
                  <a:pt x="990600" y="927848"/>
                  <a:pt x="997508" y="871859"/>
                  <a:pt x="981635" y="820271"/>
                </a:cubicBezTo>
                <a:cubicBezTo>
                  <a:pt x="977467" y="806723"/>
                  <a:pt x="953088" y="814687"/>
                  <a:pt x="941294" y="806824"/>
                </a:cubicBezTo>
                <a:cubicBezTo>
                  <a:pt x="840566" y="739672"/>
                  <a:pt x="956533" y="785010"/>
                  <a:pt x="860612" y="753036"/>
                </a:cubicBezTo>
                <a:cubicBezTo>
                  <a:pt x="755136" y="594817"/>
                  <a:pt x="846855" y="747772"/>
                  <a:pt x="820271" y="295836"/>
                </a:cubicBezTo>
                <a:cubicBezTo>
                  <a:pt x="817536" y="249334"/>
                  <a:pt x="803681" y="260268"/>
                  <a:pt x="779929" y="228600"/>
                </a:cubicBezTo>
                <a:cubicBezTo>
                  <a:pt x="760535" y="202742"/>
                  <a:pt x="744070" y="174812"/>
                  <a:pt x="726141" y="147918"/>
                </a:cubicBezTo>
                <a:lnTo>
                  <a:pt x="699247" y="107577"/>
                </a:lnTo>
                <a:lnTo>
                  <a:pt x="672353" y="67236"/>
                </a:lnTo>
                <a:cubicBezTo>
                  <a:pt x="655737" y="17386"/>
                  <a:pt x="661147" y="11206"/>
                  <a:pt x="658906" y="0"/>
                </a:cubicBezTo>
                <a:close/>
              </a:path>
            </a:pathLst>
          </a:cu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61161BDD-CAC2-3549-A511-EFA7B105829F}"/>
              </a:ext>
            </a:extLst>
          </p:cNvPr>
          <p:cNvSpPr/>
          <p:nvPr/>
        </p:nvSpPr>
        <p:spPr>
          <a:xfrm>
            <a:off x="1737098" y="3157266"/>
            <a:ext cx="593938" cy="698485"/>
          </a:xfrm>
          <a:custGeom>
            <a:avLst/>
            <a:gdLst>
              <a:gd name="connsiteX0" fmla="*/ 766482 w 995082"/>
              <a:gd name="connsiteY0" fmla="*/ 67236 h 1170239"/>
              <a:gd name="connsiteX1" fmla="*/ 766482 w 995082"/>
              <a:gd name="connsiteY1" fmla="*/ 67236 h 1170239"/>
              <a:gd name="connsiteX2" fmla="*/ 497541 w 995082"/>
              <a:gd name="connsiteY2" fmla="*/ 40342 h 1170239"/>
              <a:gd name="connsiteX3" fmla="*/ 457200 w 995082"/>
              <a:gd name="connsiteY3" fmla="*/ 13447 h 1170239"/>
              <a:gd name="connsiteX4" fmla="*/ 416859 w 995082"/>
              <a:gd name="connsiteY4" fmla="*/ 0 h 1170239"/>
              <a:gd name="connsiteX5" fmla="*/ 309282 w 995082"/>
              <a:gd name="connsiteY5" fmla="*/ 13447 h 1170239"/>
              <a:gd name="connsiteX6" fmla="*/ 255494 w 995082"/>
              <a:gd name="connsiteY6" fmla="*/ 94130 h 1170239"/>
              <a:gd name="connsiteX7" fmla="*/ 228600 w 995082"/>
              <a:gd name="connsiteY7" fmla="*/ 134471 h 1170239"/>
              <a:gd name="connsiteX8" fmla="*/ 201706 w 995082"/>
              <a:gd name="connsiteY8" fmla="*/ 174812 h 1170239"/>
              <a:gd name="connsiteX9" fmla="*/ 94129 w 995082"/>
              <a:gd name="connsiteY9" fmla="*/ 268942 h 1170239"/>
              <a:gd name="connsiteX10" fmla="*/ 26894 w 995082"/>
              <a:gd name="connsiteY10" fmla="*/ 389965 h 1170239"/>
              <a:gd name="connsiteX11" fmla="*/ 0 w 995082"/>
              <a:gd name="connsiteY11" fmla="*/ 497542 h 1170239"/>
              <a:gd name="connsiteX12" fmla="*/ 13447 w 995082"/>
              <a:gd name="connsiteY12" fmla="*/ 968189 h 1170239"/>
              <a:gd name="connsiteX13" fmla="*/ 53788 w 995082"/>
              <a:gd name="connsiteY13" fmla="*/ 1048871 h 1170239"/>
              <a:gd name="connsiteX14" fmla="*/ 94129 w 995082"/>
              <a:gd name="connsiteY14" fmla="*/ 1075765 h 1170239"/>
              <a:gd name="connsiteX15" fmla="*/ 121024 w 995082"/>
              <a:gd name="connsiteY15" fmla="*/ 1102659 h 1170239"/>
              <a:gd name="connsiteX16" fmla="*/ 215153 w 995082"/>
              <a:gd name="connsiteY16" fmla="*/ 1129553 h 1170239"/>
              <a:gd name="connsiteX17" fmla="*/ 255494 w 995082"/>
              <a:gd name="connsiteY17" fmla="*/ 1143000 h 1170239"/>
              <a:gd name="connsiteX18" fmla="*/ 349624 w 995082"/>
              <a:gd name="connsiteY18" fmla="*/ 1169894 h 1170239"/>
              <a:gd name="connsiteX19" fmla="*/ 658906 w 995082"/>
              <a:gd name="connsiteY19" fmla="*/ 1143000 h 1170239"/>
              <a:gd name="connsiteX20" fmla="*/ 712694 w 995082"/>
              <a:gd name="connsiteY20" fmla="*/ 1116106 h 1170239"/>
              <a:gd name="connsiteX21" fmla="*/ 753035 w 995082"/>
              <a:gd name="connsiteY21" fmla="*/ 1102659 h 1170239"/>
              <a:gd name="connsiteX22" fmla="*/ 833718 w 995082"/>
              <a:gd name="connsiteY22" fmla="*/ 1048871 h 1170239"/>
              <a:gd name="connsiteX23" fmla="*/ 900953 w 995082"/>
              <a:gd name="connsiteY23" fmla="*/ 981636 h 1170239"/>
              <a:gd name="connsiteX24" fmla="*/ 954741 w 995082"/>
              <a:gd name="connsiteY24" fmla="*/ 847165 h 1170239"/>
              <a:gd name="connsiteX25" fmla="*/ 981635 w 995082"/>
              <a:gd name="connsiteY25" fmla="*/ 766483 h 1170239"/>
              <a:gd name="connsiteX26" fmla="*/ 995082 w 995082"/>
              <a:gd name="connsiteY26" fmla="*/ 726142 h 1170239"/>
              <a:gd name="connsiteX27" fmla="*/ 981635 w 995082"/>
              <a:gd name="connsiteY27" fmla="*/ 457200 h 1170239"/>
              <a:gd name="connsiteX28" fmla="*/ 968188 w 995082"/>
              <a:gd name="connsiteY28" fmla="*/ 349624 h 1170239"/>
              <a:gd name="connsiteX29" fmla="*/ 941294 w 995082"/>
              <a:gd name="connsiteY29" fmla="*/ 268942 h 1170239"/>
              <a:gd name="connsiteX30" fmla="*/ 900953 w 995082"/>
              <a:gd name="connsiteY30" fmla="*/ 255494 h 1170239"/>
              <a:gd name="connsiteX31" fmla="*/ 847165 w 995082"/>
              <a:gd name="connsiteY31" fmla="*/ 174812 h 1170239"/>
              <a:gd name="connsiteX32" fmla="*/ 806824 w 995082"/>
              <a:gd name="connsiteY32" fmla="*/ 94130 h 1170239"/>
              <a:gd name="connsiteX33" fmla="*/ 766482 w 995082"/>
              <a:gd name="connsiteY33" fmla="*/ 67236 h 1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5082" h="1170239">
                <a:moveTo>
                  <a:pt x="766482" y="67236"/>
                </a:moveTo>
                <a:lnTo>
                  <a:pt x="766482" y="67236"/>
                </a:lnTo>
                <a:cubicBezTo>
                  <a:pt x="765052" y="67141"/>
                  <a:pt x="555187" y="61960"/>
                  <a:pt x="497541" y="40342"/>
                </a:cubicBezTo>
                <a:cubicBezTo>
                  <a:pt x="482409" y="34667"/>
                  <a:pt x="471655" y="20675"/>
                  <a:pt x="457200" y="13447"/>
                </a:cubicBezTo>
                <a:cubicBezTo>
                  <a:pt x="444522" y="7108"/>
                  <a:pt x="430306" y="4482"/>
                  <a:pt x="416859" y="0"/>
                </a:cubicBezTo>
                <a:cubicBezTo>
                  <a:pt x="381000" y="4482"/>
                  <a:pt x="340497" y="-4762"/>
                  <a:pt x="309282" y="13447"/>
                </a:cubicBezTo>
                <a:cubicBezTo>
                  <a:pt x="281362" y="29734"/>
                  <a:pt x="273423" y="67236"/>
                  <a:pt x="255494" y="94130"/>
                </a:cubicBezTo>
                <a:lnTo>
                  <a:pt x="228600" y="134471"/>
                </a:lnTo>
                <a:cubicBezTo>
                  <a:pt x="219635" y="147918"/>
                  <a:pt x="215153" y="165847"/>
                  <a:pt x="201706" y="174812"/>
                </a:cubicBezTo>
                <a:cubicBezTo>
                  <a:pt x="159059" y="203243"/>
                  <a:pt x="125595" y="221744"/>
                  <a:pt x="94129" y="268942"/>
                </a:cubicBezTo>
                <a:cubicBezTo>
                  <a:pt x="49086" y="336507"/>
                  <a:pt x="43280" y="329884"/>
                  <a:pt x="26894" y="389965"/>
                </a:cubicBezTo>
                <a:cubicBezTo>
                  <a:pt x="17169" y="425625"/>
                  <a:pt x="0" y="497542"/>
                  <a:pt x="0" y="497542"/>
                </a:cubicBezTo>
                <a:cubicBezTo>
                  <a:pt x="4482" y="654424"/>
                  <a:pt x="5198" y="811460"/>
                  <a:pt x="13447" y="968189"/>
                </a:cubicBezTo>
                <a:cubicBezTo>
                  <a:pt x="14662" y="991278"/>
                  <a:pt x="38805" y="1033888"/>
                  <a:pt x="53788" y="1048871"/>
                </a:cubicBezTo>
                <a:cubicBezTo>
                  <a:pt x="65216" y="1060299"/>
                  <a:pt x="81509" y="1065669"/>
                  <a:pt x="94129" y="1075765"/>
                </a:cubicBezTo>
                <a:cubicBezTo>
                  <a:pt x="104029" y="1083685"/>
                  <a:pt x="110152" y="1096136"/>
                  <a:pt x="121024" y="1102659"/>
                </a:cubicBezTo>
                <a:cubicBezTo>
                  <a:pt x="135680" y="1111452"/>
                  <a:pt x="203963" y="1126356"/>
                  <a:pt x="215153" y="1129553"/>
                </a:cubicBezTo>
                <a:cubicBezTo>
                  <a:pt x="228782" y="1133447"/>
                  <a:pt x="241865" y="1139106"/>
                  <a:pt x="255494" y="1143000"/>
                </a:cubicBezTo>
                <a:cubicBezTo>
                  <a:pt x="373697" y="1176772"/>
                  <a:pt x="252891" y="1137651"/>
                  <a:pt x="349624" y="1169894"/>
                </a:cubicBezTo>
                <a:cubicBezTo>
                  <a:pt x="432800" y="1165735"/>
                  <a:pt x="564983" y="1183253"/>
                  <a:pt x="658906" y="1143000"/>
                </a:cubicBezTo>
                <a:cubicBezTo>
                  <a:pt x="677331" y="1135104"/>
                  <a:pt x="694269" y="1124002"/>
                  <a:pt x="712694" y="1116106"/>
                </a:cubicBezTo>
                <a:cubicBezTo>
                  <a:pt x="725722" y="1110522"/>
                  <a:pt x="740644" y="1109543"/>
                  <a:pt x="753035" y="1102659"/>
                </a:cubicBezTo>
                <a:cubicBezTo>
                  <a:pt x="781290" y="1086962"/>
                  <a:pt x="833718" y="1048871"/>
                  <a:pt x="833718" y="1048871"/>
                </a:cubicBezTo>
                <a:cubicBezTo>
                  <a:pt x="905438" y="941291"/>
                  <a:pt x="811304" y="1071287"/>
                  <a:pt x="900953" y="981636"/>
                </a:cubicBezTo>
                <a:cubicBezTo>
                  <a:pt x="937523" y="945066"/>
                  <a:pt x="940812" y="893594"/>
                  <a:pt x="954741" y="847165"/>
                </a:cubicBezTo>
                <a:cubicBezTo>
                  <a:pt x="962887" y="820012"/>
                  <a:pt x="972670" y="793377"/>
                  <a:pt x="981635" y="766483"/>
                </a:cubicBezTo>
                <a:lnTo>
                  <a:pt x="995082" y="726142"/>
                </a:lnTo>
                <a:cubicBezTo>
                  <a:pt x="990600" y="636495"/>
                  <a:pt x="988030" y="546731"/>
                  <a:pt x="981635" y="457200"/>
                </a:cubicBezTo>
                <a:cubicBezTo>
                  <a:pt x="979060" y="421154"/>
                  <a:pt x="975760" y="384960"/>
                  <a:pt x="968188" y="349624"/>
                </a:cubicBezTo>
                <a:cubicBezTo>
                  <a:pt x="962248" y="321905"/>
                  <a:pt x="968188" y="277907"/>
                  <a:pt x="941294" y="268942"/>
                </a:cubicBezTo>
                <a:lnTo>
                  <a:pt x="900953" y="255494"/>
                </a:lnTo>
                <a:cubicBezTo>
                  <a:pt x="868979" y="159573"/>
                  <a:pt x="914317" y="275540"/>
                  <a:pt x="847165" y="174812"/>
                </a:cubicBezTo>
                <a:cubicBezTo>
                  <a:pt x="803421" y="109196"/>
                  <a:pt x="870298" y="157602"/>
                  <a:pt x="806824" y="94130"/>
                </a:cubicBezTo>
                <a:cubicBezTo>
                  <a:pt x="803654" y="90960"/>
                  <a:pt x="773206" y="71718"/>
                  <a:pt x="766482" y="67236"/>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137D01-816B-E146-B487-34A62B13055A}"/>
              </a:ext>
            </a:extLst>
          </p:cNvPr>
          <p:cNvSpPr txBox="1"/>
          <p:nvPr/>
        </p:nvSpPr>
        <p:spPr>
          <a:xfrm>
            <a:off x="3788007" y="2106667"/>
            <a:ext cx="184731" cy="369332"/>
          </a:xfrm>
          <a:prstGeom prst="rect">
            <a:avLst/>
          </a:prstGeom>
          <a:noFill/>
        </p:spPr>
        <p:txBody>
          <a:bodyPr wrap="none" rtlCol="0">
            <a:spAutoFit/>
          </a:bodyPr>
          <a:lstStyle/>
          <a:p>
            <a:endParaRPr lang="en-US" dirty="0"/>
          </a:p>
        </p:txBody>
      </p:sp>
      <p:sp>
        <p:nvSpPr>
          <p:cNvPr id="71" name="Right Arrow 70">
            <a:extLst>
              <a:ext uri="{FF2B5EF4-FFF2-40B4-BE49-F238E27FC236}">
                <a16:creationId xmlns:a16="http://schemas.microsoft.com/office/drawing/2014/main" id="{35FE106C-0CB2-7849-950A-EC5443D34562}"/>
              </a:ext>
            </a:extLst>
          </p:cNvPr>
          <p:cNvSpPr/>
          <p:nvPr/>
        </p:nvSpPr>
        <p:spPr>
          <a:xfrm rot="20626001">
            <a:off x="3073718" y="2115885"/>
            <a:ext cx="976966"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a:extLst>
              <a:ext uri="{FF2B5EF4-FFF2-40B4-BE49-F238E27FC236}">
                <a16:creationId xmlns:a16="http://schemas.microsoft.com/office/drawing/2014/main" id="{2F37A803-E894-A143-8BF0-5E35E33108B4}"/>
              </a:ext>
            </a:extLst>
          </p:cNvPr>
          <p:cNvSpPr/>
          <p:nvPr/>
        </p:nvSpPr>
        <p:spPr>
          <a:xfrm rot="3074358">
            <a:off x="4602805" y="3013856"/>
            <a:ext cx="1363863"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83" name="Rectangle 82">
            <a:extLst>
              <a:ext uri="{FF2B5EF4-FFF2-40B4-BE49-F238E27FC236}">
                <a16:creationId xmlns:a16="http://schemas.microsoft.com/office/drawing/2014/main" id="{A4AC9303-1256-5E49-97C8-17222215464F}"/>
              </a:ext>
            </a:extLst>
          </p:cNvPr>
          <p:cNvSpPr/>
          <p:nvPr/>
        </p:nvSpPr>
        <p:spPr>
          <a:xfrm rot="10800000">
            <a:off x="4662817" y="17691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A2C921E-4284-B448-86F2-6350776BE92C}"/>
              </a:ext>
            </a:extLst>
          </p:cNvPr>
          <p:cNvSpPr/>
          <p:nvPr/>
        </p:nvSpPr>
        <p:spPr>
          <a:xfrm rot="10800000">
            <a:off x="4495000" y="1769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339F076-A8AB-8840-B27B-F5AE8C336835}"/>
              </a:ext>
            </a:extLst>
          </p:cNvPr>
          <p:cNvSpPr/>
          <p:nvPr/>
        </p:nvSpPr>
        <p:spPr>
          <a:xfrm rot="10800000">
            <a:off x="4337692" y="176918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C5E18FD-FA1A-D245-A041-541AFFFD1C34}"/>
              </a:ext>
            </a:extLst>
          </p:cNvPr>
          <p:cNvSpPr/>
          <p:nvPr/>
        </p:nvSpPr>
        <p:spPr>
          <a:xfrm rot="10800000">
            <a:off x="4169449" y="1769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130C294-B4E9-D04F-BBCF-63C66F64E002}"/>
              </a:ext>
            </a:extLst>
          </p:cNvPr>
          <p:cNvSpPr/>
          <p:nvPr/>
        </p:nvSpPr>
        <p:spPr>
          <a:xfrm rot="10800000">
            <a:off x="4662817" y="19511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DB00F2C-B001-9848-9700-2BE9F6ED681F}"/>
              </a:ext>
            </a:extLst>
          </p:cNvPr>
          <p:cNvSpPr/>
          <p:nvPr/>
        </p:nvSpPr>
        <p:spPr>
          <a:xfrm rot="10800000">
            <a:off x="4495000" y="19511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BCEFD9E-C874-6D43-9E56-FB8671A22028}"/>
              </a:ext>
            </a:extLst>
          </p:cNvPr>
          <p:cNvSpPr/>
          <p:nvPr/>
        </p:nvSpPr>
        <p:spPr>
          <a:xfrm rot="10800000">
            <a:off x="4337692" y="195115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0B3D9AF-D984-394D-A4D8-85340E462A89}"/>
              </a:ext>
            </a:extLst>
          </p:cNvPr>
          <p:cNvSpPr/>
          <p:nvPr/>
        </p:nvSpPr>
        <p:spPr>
          <a:xfrm rot="10800000">
            <a:off x="4169449" y="195111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C2D4287-0711-A442-B8F1-3BAB3A94065B}"/>
              </a:ext>
            </a:extLst>
          </p:cNvPr>
          <p:cNvSpPr/>
          <p:nvPr/>
        </p:nvSpPr>
        <p:spPr>
          <a:xfrm rot="10800000">
            <a:off x="4662817" y="212601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4E4163D-6316-8A49-A152-1E7013A5B137}"/>
              </a:ext>
            </a:extLst>
          </p:cNvPr>
          <p:cNvSpPr/>
          <p:nvPr/>
        </p:nvSpPr>
        <p:spPr>
          <a:xfrm rot="10800000">
            <a:off x="4337692" y="21260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400BE2F-76A4-FC4F-874A-B54D94F4F5AF}"/>
              </a:ext>
            </a:extLst>
          </p:cNvPr>
          <p:cNvSpPr/>
          <p:nvPr/>
        </p:nvSpPr>
        <p:spPr>
          <a:xfrm rot="10800000">
            <a:off x="4169449" y="212600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5415FB-311A-4346-8767-CF85B53B3399}"/>
              </a:ext>
            </a:extLst>
          </p:cNvPr>
          <p:cNvSpPr/>
          <p:nvPr/>
        </p:nvSpPr>
        <p:spPr>
          <a:xfrm rot="10800000">
            <a:off x="4500254" y="212346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76FA69C-6D09-6B46-B6D1-BE10AB84D86F}"/>
              </a:ext>
            </a:extLst>
          </p:cNvPr>
          <p:cNvSpPr/>
          <p:nvPr/>
        </p:nvSpPr>
        <p:spPr>
          <a:xfrm rot="10800000">
            <a:off x="4662995" y="231164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FACDE17-9BAE-C147-A1C7-6EB6EFDC34F6}"/>
              </a:ext>
            </a:extLst>
          </p:cNvPr>
          <p:cNvSpPr/>
          <p:nvPr/>
        </p:nvSpPr>
        <p:spPr>
          <a:xfrm rot="10800000">
            <a:off x="4495178" y="23116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6530641-BD3A-E842-B1DF-8CDE598053F0}"/>
              </a:ext>
            </a:extLst>
          </p:cNvPr>
          <p:cNvSpPr/>
          <p:nvPr/>
        </p:nvSpPr>
        <p:spPr>
          <a:xfrm rot="10800000">
            <a:off x="4337870" y="23116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D3239C1-C020-CE4D-83AC-0437A35E7D74}"/>
              </a:ext>
            </a:extLst>
          </p:cNvPr>
          <p:cNvSpPr/>
          <p:nvPr/>
        </p:nvSpPr>
        <p:spPr>
          <a:xfrm rot="10800000">
            <a:off x="4169627" y="23116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073BECE-525E-B041-A56F-607CDCC95DC6}"/>
              </a:ext>
            </a:extLst>
          </p:cNvPr>
          <p:cNvSpPr txBox="1"/>
          <p:nvPr/>
        </p:nvSpPr>
        <p:spPr>
          <a:xfrm>
            <a:off x="5034095" y="1901073"/>
            <a:ext cx="6842771" cy="523220"/>
          </a:xfrm>
          <a:prstGeom prst="rect">
            <a:avLst/>
          </a:prstGeom>
          <a:noFill/>
        </p:spPr>
        <p:txBody>
          <a:bodyPr wrap="none" rtlCol="0">
            <a:spAutoFit/>
          </a:bodyPr>
          <a:lstStyle/>
          <a:p>
            <a:r>
              <a:rPr lang="en-US" sz="2800" dirty="0">
                <a:solidFill>
                  <a:schemeClr val="accent5">
                    <a:lumMod val="75000"/>
                  </a:schemeClr>
                </a:solidFill>
              </a:rPr>
              <a:t>Eigenvectors (Fourier Modes) of the subgraph</a:t>
            </a:r>
            <a:endParaRPr lang="en-US" sz="2800" dirty="0">
              <a:solidFill>
                <a:schemeClr val="accent1"/>
              </a:solidFill>
            </a:endParaRPr>
          </a:p>
        </p:txBody>
      </p:sp>
      <p:sp>
        <p:nvSpPr>
          <p:cNvPr id="101" name="Rectangle 100">
            <a:extLst>
              <a:ext uri="{FF2B5EF4-FFF2-40B4-BE49-F238E27FC236}">
                <a16:creationId xmlns:a16="http://schemas.microsoft.com/office/drawing/2014/main" id="{97032119-81F1-A344-8605-6B9A840B926D}"/>
              </a:ext>
            </a:extLst>
          </p:cNvPr>
          <p:cNvSpPr/>
          <p:nvPr/>
        </p:nvSpPr>
        <p:spPr>
          <a:xfrm rot="10800000">
            <a:off x="6897342" y="36361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45CB1EF-CCFD-2943-9CEC-E9524D54132E}"/>
              </a:ext>
            </a:extLst>
          </p:cNvPr>
          <p:cNvSpPr/>
          <p:nvPr/>
        </p:nvSpPr>
        <p:spPr>
          <a:xfrm rot="10800000">
            <a:off x="6729525" y="36361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52F4ACF-5712-BF41-85D9-E09E0CB4E730}"/>
              </a:ext>
            </a:extLst>
          </p:cNvPr>
          <p:cNvSpPr/>
          <p:nvPr/>
        </p:nvSpPr>
        <p:spPr>
          <a:xfrm rot="10800000">
            <a:off x="6572217" y="36361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688F65D-BC69-B341-8927-3CA3E4C41D7B}"/>
              </a:ext>
            </a:extLst>
          </p:cNvPr>
          <p:cNvSpPr/>
          <p:nvPr/>
        </p:nvSpPr>
        <p:spPr>
          <a:xfrm rot="10800000">
            <a:off x="6403974" y="36361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8118BC21-3E4E-514F-A529-1A3B3F229FD5}"/>
              </a:ext>
            </a:extLst>
          </p:cNvPr>
          <p:cNvSpPr txBox="1"/>
          <p:nvPr/>
        </p:nvSpPr>
        <p:spPr>
          <a:xfrm>
            <a:off x="4456933" y="3167390"/>
            <a:ext cx="750526" cy="523220"/>
          </a:xfrm>
          <a:prstGeom prst="rect">
            <a:avLst/>
          </a:prstGeom>
          <a:noFill/>
        </p:spPr>
        <p:txBody>
          <a:bodyPr wrap="none" rtlCol="0">
            <a:spAutoFit/>
          </a:bodyPr>
          <a:lstStyle/>
          <a:p>
            <a:r>
              <a:rPr lang="en-US" sz="2800" dirty="0">
                <a:solidFill>
                  <a:schemeClr val="accent5">
                    <a:lumMod val="75000"/>
                  </a:schemeClr>
                </a:solidFill>
              </a:rPr>
              <a:t>GFT</a:t>
            </a:r>
            <a:endParaRPr lang="en-US" sz="2800" dirty="0">
              <a:solidFill>
                <a:schemeClr val="accent1"/>
              </a:solidFill>
            </a:endParaRPr>
          </a:p>
        </p:txBody>
      </p:sp>
      <p:sp>
        <p:nvSpPr>
          <p:cNvPr id="106" name="TextBox 105">
            <a:extLst>
              <a:ext uri="{FF2B5EF4-FFF2-40B4-BE49-F238E27FC236}">
                <a16:creationId xmlns:a16="http://schemas.microsoft.com/office/drawing/2014/main" id="{9A7ACE4E-8CD3-1947-B19C-27DA9DC02BF7}"/>
              </a:ext>
            </a:extLst>
          </p:cNvPr>
          <p:cNvSpPr txBox="1"/>
          <p:nvPr/>
        </p:nvSpPr>
        <p:spPr>
          <a:xfrm>
            <a:off x="7463634" y="3424150"/>
            <a:ext cx="2983253" cy="523220"/>
          </a:xfrm>
          <a:prstGeom prst="rect">
            <a:avLst/>
          </a:prstGeom>
          <a:noFill/>
        </p:spPr>
        <p:txBody>
          <a:bodyPr wrap="none" rtlCol="0">
            <a:spAutoFit/>
          </a:bodyPr>
          <a:lstStyle/>
          <a:p>
            <a:r>
              <a:rPr lang="en-US" sz="2800" dirty="0">
                <a:solidFill>
                  <a:schemeClr val="accent5">
                    <a:lumMod val="75000"/>
                  </a:schemeClr>
                </a:solidFill>
              </a:rPr>
              <a:t>Fourier coefficients</a:t>
            </a:r>
            <a:endParaRPr lang="en-US" sz="2800" dirty="0">
              <a:solidFill>
                <a:schemeClr val="accent1"/>
              </a:solidFill>
            </a:endParaRPr>
          </a:p>
        </p:txBody>
      </p:sp>
      <p:sp>
        <p:nvSpPr>
          <p:cNvPr id="107" name="Right Arrow 106">
            <a:extLst>
              <a:ext uri="{FF2B5EF4-FFF2-40B4-BE49-F238E27FC236}">
                <a16:creationId xmlns:a16="http://schemas.microsoft.com/office/drawing/2014/main" id="{3F43E613-BE8F-D443-9563-79655094BDFF}"/>
              </a:ext>
            </a:extLst>
          </p:cNvPr>
          <p:cNvSpPr/>
          <p:nvPr/>
        </p:nvSpPr>
        <p:spPr>
          <a:xfrm rot="5232523">
            <a:off x="6393570" y="4274117"/>
            <a:ext cx="839904" cy="371475"/>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09" name="Rectangle 108">
            <a:extLst>
              <a:ext uri="{FF2B5EF4-FFF2-40B4-BE49-F238E27FC236}">
                <a16:creationId xmlns:a16="http://schemas.microsoft.com/office/drawing/2014/main" id="{EFA08CBD-B687-3349-9CB3-4F568BF92382}"/>
              </a:ext>
            </a:extLst>
          </p:cNvPr>
          <p:cNvSpPr/>
          <p:nvPr/>
        </p:nvSpPr>
        <p:spPr>
          <a:xfrm rot="10800000">
            <a:off x="7065584" y="50578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012D6FD-98F2-5349-B49E-B29A0AA8DB41}"/>
              </a:ext>
            </a:extLst>
          </p:cNvPr>
          <p:cNvSpPr/>
          <p:nvPr/>
        </p:nvSpPr>
        <p:spPr>
          <a:xfrm rot="10800000">
            <a:off x="6897341" y="50578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7BD98F99-FE56-1F41-937B-083D7E0D4DDB}"/>
              </a:ext>
            </a:extLst>
          </p:cNvPr>
          <p:cNvSpPr txBox="1"/>
          <p:nvPr/>
        </p:nvSpPr>
        <p:spPr>
          <a:xfrm>
            <a:off x="7548195" y="4919962"/>
            <a:ext cx="4479624" cy="523220"/>
          </a:xfrm>
          <a:prstGeom prst="rect">
            <a:avLst/>
          </a:prstGeom>
          <a:noFill/>
        </p:spPr>
        <p:txBody>
          <a:bodyPr wrap="none" rtlCol="0">
            <a:spAutoFit/>
          </a:bodyPr>
          <a:lstStyle/>
          <a:p>
            <a:r>
              <a:rPr lang="en-US" sz="2800" dirty="0">
                <a:solidFill>
                  <a:schemeClr val="accent5">
                    <a:lumMod val="75000"/>
                  </a:schemeClr>
                </a:solidFill>
              </a:rPr>
              <a:t>Truncated Fourier coefficients</a:t>
            </a:r>
            <a:endParaRPr lang="en-US" sz="2800" dirty="0">
              <a:solidFill>
                <a:schemeClr val="accent1"/>
              </a:solidFill>
            </a:endParaRPr>
          </a:p>
        </p:txBody>
      </p:sp>
      <p:sp>
        <p:nvSpPr>
          <p:cNvPr id="112" name="TextBox 111">
            <a:extLst>
              <a:ext uri="{FF2B5EF4-FFF2-40B4-BE49-F238E27FC236}">
                <a16:creationId xmlns:a16="http://schemas.microsoft.com/office/drawing/2014/main" id="{C94BB584-8E15-9D41-AA1C-C5BB956B7338}"/>
              </a:ext>
            </a:extLst>
          </p:cNvPr>
          <p:cNvSpPr txBox="1"/>
          <p:nvPr/>
        </p:nvSpPr>
        <p:spPr>
          <a:xfrm>
            <a:off x="2759290" y="5642280"/>
            <a:ext cx="8915261" cy="523220"/>
          </a:xfrm>
          <a:prstGeom prst="rect">
            <a:avLst/>
          </a:prstGeom>
          <a:noFill/>
        </p:spPr>
        <p:txBody>
          <a:bodyPr wrap="none" rtlCol="0">
            <a:spAutoFit/>
          </a:bodyPr>
          <a:lstStyle/>
          <a:p>
            <a:r>
              <a:rPr lang="en-US" sz="2800" dirty="0">
                <a:solidFill>
                  <a:schemeClr val="accent6">
                    <a:lumMod val="50000"/>
                  </a:schemeClr>
                </a:solidFill>
              </a:rPr>
              <a:t>New features for the subgraph (a node in the smaller graph)</a:t>
            </a:r>
          </a:p>
        </p:txBody>
      </p:sp>
    </p:spTree>
    <p:extLst>
      <p:ext uri="{BB962C8B-B14F-4D97-AF65-F5344CB8AC3E}">
        <p14:creationId xmlns:p14="http://schemas.microsoft.com/office/powerpoint/2010/main" val="34907362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99C1-B1B9-9A41-9911-20684EC04360}"/>
              </a:ext>
            </a:extLst>
          </p:cNvPr>
          <p:cNvSpPr>
            <a:spLocks noGrp="1"/>
          </p:cNvSpPr>
          <p:nvPr>
            <p:ph type="title"/>
          </p:nvPr>
        </p:nvSpPr>
        <p:spPr/>
        <p:txBody>
          <a:bodyPr/>
          <a:lstStyle/>
          <a:p>
            <a:r>
              <a:rPr lang="en-US" dirty="0"/>
              <a:t>Robustness of GNN</a:t>
            </a:r>
          </a:p>
        </p:txBody>
      </p:sp>
      <p:sp>
        <p:nvSpPr>
          <p:cNvPr id="3" name="Text Placeholder 2">
            <a:extLst>
              <a:ext uri="{FF2B5EF4-FFF2-40B4-BE49-F238E27FC236}">
                <a16:creationId xmlns:a16="http://schemas.microsoft.com/office/drawing/2014/main" id="{D29C3A74-5483-B24D-9215-0757150269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6610A0-6B99-3840-838A-904CB92C48C0}"/>
              </a:ext>
            </a:extLst>
          </p:cNvPr>
          <p:cNvSpPr>
            <a:spLocks noGrp="1"/>
          </p:cNvSpPr>
          <p:nvPr>
            <p:ph type="sldNum" sz="quarter" idx="12"/>
          </p:nvPr>
        </p:nvSpPr>
        <p:spPr/>
        <p:txBody>
          <a:bodyPr/>
          <a:lstStyle/>
          <a:p>
            <a:fld id="{4C15419E-54D6-8648-ABFB-BEF58E3E877E}" type="slidenum">
              <a:rPr lang="en-US" smtClean="0"/>
              <a:t>134</a:t>
            </a:fld>
            <a:endParaRPr lang="en-US"/>
          </a:p>
        </p:txBody>
      </p:sp>
    </p:spTree>
    <p:extLst>
      <p:ext uri="{BB962C8B-B14F-4D97-AF65-F5344CB8AC3E}">
        <p14:creationId xmlns:p14="http://schemas.microsoft.com/office/powerpoint/2010/main" val="5715702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dirty="0"/>
              <a:t>Adversarial Attacks on Deep Learning</a:t>
            </a:r>
          </a:p>
        </p:txBody>
      </p:sp>
      <p:grpSp>
        <p:nvGrpSpPr>
          <p:cNvPr id="4" name="Group 3">
            <a:extLst>
              <a:ext uri="{FF2B5EF4-FFF2-40B4-BE49-F238E27FC236}">
                <a16:creationId xmlns:a16="http://schemas.microsoft.com/office/drawing/2014/main" id="{FCA0834D-1D9C-6A42-BBE9-A181C46A3F90}"/>
              </a:ext>
            </a:extLst>
          </p:cNvPr>
          <p:cNvGrpSpPr/>
          <p:nvPr/>
        </p:nvGrpSpPr>
        <p:grpSpPr>
          <a:xfrm>
            <a:off x="2102950" y="1848428"/>
            <a:ext cx="2258119" cy="3064577"/>
            <a:chOff x="578949" y="1848427"/>
            <a:chExt cx="2258119" cy="3064577"/>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1AB69A-8731-9344-9D28-21E79B892AD3}"/>
                    </a:ext>
                  </a:extLst>
                </p:cNvPr>
                <p:cNvSpPr txBox="1"/>
                <p:nvPr/>
              </p:nvSpPr>
              <p:spPr>
                <a:xfrm>
                  <a:off x="578949" y="3989674"/>
                  <a:ext cx="2258119" cy="923330"/>
                </a:xfrm>
                <a:prstGeom prst="rect">
                  <a:avLst/>
                </a:prstGeom>
                <a:noFill/>
              </p:spPr>
              <p:txBody>
                <a:bodyPr wrap="square" rtlCol="0">
                  <a:spAutoFit/>
                </a:bodyPr>
                <a:lstStyle/>
                <a:p>
                  <a:r>
                    <a:rPr lang="en-US" dirty="0"/>
                    <a:t>Classified as panda</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8B1AB69A-8731-9344-9D28-21E79B892AD3}"/>
                    </a:ext>
                  </a:extLst>
                </p:cNvPr>
                <p:cNvSpPr txBox="1">
                  <a:spLocks noRot="1" noChangeAspect="1" noMove="1" noResize="1" noEditPoints="1" noAdjustHandles="1" noChangeArrowheads="1" noChangeShapeType="1" noTextEdit="1"/>
                </p:cNvSpPr>
                <p:nvPr/>
              </p:nvSpPr>
              <p:spPr>
                <a:xfrm>
                  <a:off x="578949" y="3989674"/>
                  <a:ext cx="2258119" cy="923330"/>
                </a:xfrm>
                <a:prstGeom prst="rect">
                  <a:avLst/>
                </a:prstGeom>
                <a:blipFill>
                  <a:blip r:embed="rId4"/>
                  <a:stretch>
                    <a:fillRect l="-2432" t="-3289"/>
                  </a:stretch>
                </a:blipFill>
              </p:spPr>
              <p:txBody>
                <a:bodyPr/>
                <a:lstStyle/>
                <a:p>
                  <a:r>
                    <a:rPr lang="zh-CN" altLang="en-US">
                      <a:noFill/>
                    </a:rPr>
                    <a:t> </a:t>
                  </a:r>
                </a:p>
              </p:txBody>
            </p:sp>
          </mc:Fallback>
        </mc:AlternateContent>
      </p:grpSp>
      <p:grpSp>
        <p:nvGrpSpPr>
          <p:cNvPr id="7" name="Group 6">
            <a:extLst>
              <a:ext uri="{FF2B5EF4-FFF2-40B4-BE49-F238E27FC236}">
                <a16:creationId xmlns:a16="http://schemas.microsoft.com/office/drawing/2014/main" id="{85CA3783-D00A-B844-AEFD-9B2722A39A53}"/>
              </a:ext>
            </a:extLst>
          </p:cNvPr>
          <p:cNvGrpSpPr/>
          <p:nvPr/>
        </p:nvGrpSpPr>
        <p:grpSpPr>
          <a:xfrm>
            <a:off x="4664877" y="1848426"/>
            <a:ext cx="2321661" cy="3064578"/>
            <a:chOff x="3140876" y="1848426"/>
            <a:chExt cx="2321661" cy="3064578"/>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2321661" cy="923330"/>
                </a:xfrm>
                <a:prstGeom prst="rect">
                  <a:avLst/>
                </a:prstGeom>
                <a:noFill/>
              </p:spPr>
              <p:txBody>
                <a:bodyPr wrap="none" rtlCol="0">
                  <a:spAutoFit/>
                </a:bodyPr>
                <a:lstStyle/>
                <a:p>
                  <a:r>
                    <a:rPr lang="en-US" dirty="0"/>
                    <a:t>Small adversarial noise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dirty="0"/>
                </a:p>
              </p:txBody>
            </p:sp>
          </mc:Choice>
          <mc:Fallback xmlns="">
            <p:sp>
              <p:nvSpPr>
                <p:cNvPr id="9" name="TextBox 8">
                  <a:extLst>
                    <a:ext uri="{FF2B5EF4-FFF2-40B4-BE49-F238E27FC236}">
                      <a16:creationId xmlns:a16="http://schemas.microsoft.com/office/drawing/2014/main" id="{D57ED4D1-4878-9241-89D7-B2BD2E1A6E54}"/>
                    </a:ext>
                  </a:extLst>
                </p:cNvPr>
                <p:cNvSpPr txBox="1">
                  <a:spLocks noRot="1" noChangeAspect="1" noMove="1" noResize="1" noEditPoints="1" noAdjustHandles="1" noChangeArrowheads="1" noChangeShapeType="1" noTextEdit="1"/>
                </p:cNvSpPr>
                <p:nvPr/>
              </p:nvSpPr>
              <p:spPr>
                <a:xfrm>
                  <a:off x="3140876" y="3989674"/>
                  <a:ext cx="2321661" cy="923330"/>
                </a:xfrm>
                <a:prstGeom prst="rect">
                  <a:avLst/>
                </a:prstGeom>
                <a:blipFill>
                  <a:blip r:embed="rId6"/>
                  <a:stretch>
                    <a:fillRect l="-2100" t="-3289" r="-1837"/>
                  </a:stretch>
                </a:blipFill>
              </p:spPr>
              <p:txBody>
                <a:bodyPr/>
                <a:lstStyle/>
                <a:p>
                  <a:r>
                    <a:rPr lang="zh-CN" altLang="en-US">
                      <a:noFill/>
                    </a:rPr>
                    <a:t> </a:t>
                  </a:r>
                </a:p>
              </p:txBody>
            </p:sp>
          </mc:Fallback>
        </mc:AlternateContent>
      </p:grpSp>
      <p:grpSp>
        <p:nvGrpSpPr>
          <p:cNvPr id="10" name="Group 9">
            <a:extLst>
              <a:ext uri="{FF2B5EF4-FFF2-40B4-BE49-F238E27FC236}">
                <a16:creationId xmlns:a16="http://schemas.microsoft.com/office/drawing/2014/main" id="{3DFF7930-944D-3049-92E4-B5E3C9703A36}"/>
              </a:ext>
            </a:extLst>
          </p:cNvPr>
          <p:cNvGrpSpPr/>
          <p:nvPr/>
        </p:nvGrpSpPr>
        <p:grpSpPr>
          <a:xfrm>
            <a:off x="7599219" y="1848427"/>
            <a:ext cx="2343224" cy="3098368"/>
            <a:chOff x="6075219" y="1848427"/>
            <a:chExt cx="2343224" cy="3098368"/>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343224" cy="957121"/>
                </a:xfrm>
                <a:prstGeom prst="rect">
                  <a:avLst/>
                </a:prstGeom>
                <a:noFill/>
              </p:spPr>
              <p:txBody>
                <a:bodyPr wrap="square" rtlCol="0">
                  <a:spAutoFit/>
                </a:bodyPr>
                <a:lstStyle/>
                <a:p>
                  <a:r>
                    <a:rPr lang="en-US" dirty="0"/>
                    <a:t>Classified as gibbon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CC6BCEE0-BD7A-0146-A4EF-93F0C6064E3F}"/>
                    </a:ext>
                  </a:extLst>
                </p:cNvPr>
                <p:cNvSpPr txBox="1">
                  <a:spLocks noRot="1" noChangeAspect="1" noMove="1" noResize="1" noEditPoints="1" noAdjustHandles="1" noChangeArrowheads="1" noChangeShapeType="1" noTextEdit="1"/>
                </p:cNvSpPr>
                <p:nvPr/>
              </p:nvSpPr>
              <p:spPr>
                <a:xfrm>
                  <a:off x="6075219" y="3989674"/>
                  <a:ext cx="2343224" cy="957121"/>
                </a:xfrm>
                <a:prstGeom prst="rect">
                  <a:avLst/>
                </a:prstGeom>
                <a:blipFill>
                  <a:blip r:embed="rId7"/>
                  <a:stretch>
                    <a:fillRect l="-2344" t="-3185"/>
                  </a:stretch>
                </a:blipFill>
              </p:spPr>
              <p:txBody>
                <a:bodyPr/>
                <a:lstStyle/>
                <a:p>
                  <a:r>
                    <a:rPr lang="zh-CN" altLang="en-US">
                      <a:noFill/>
                    </a:rPr>
                    <a:t> </a:t>
                  </a:r>
                </a:p>
              </p:txBody>
            </p:sp>
          </mc:Fallback>
        </mc:AlternateContent>
      </p:grpSp>
      <p:sp>
        <p:nvSpPr>
          <p:cNvPr id="13" name="Plus 12">
            <a:extLst>
              <a:ext uri="{FF2B5EF4-FFF2-40B4-BE49-F238E27FC236}">
                <a16:creationId xmlns:a16="http://schemas.microsoft.com/office/drawing/2014/main" id="{C97344D3-99AF-9C44-B5F9-438620E2A9A4}"/>
              </a:ext>
            </a:extLst>
          </p:cNvPr>
          <p:cNvSpPr/>
          <p:nvPr/>
        </p:nvSpPr>
        <p:spPr>
          <a:xfrm>
            <a:off x="4153412" y="2549236"/>
            <a:ext cx="64321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 13">
            <a:extLst>
              <a:ext uri="{FF2B5EF4-FFF2-40B4-BE49-F238E27FC236}">
                <a16:creationId xmlns:a16="http://schemas.microsoft.com/office/drawing/2014/main" id="{DB0A9E42-63C6-4D4C-8716-6A1DAFFD00DB}"/>
              </a:ext>
            </a:extLst>
          </p:cNvPr>
          <p:cNvSpPr/>
          <p:nvPr/>
        </p:nvSpPr>
        <p:spPr>
          <a:xfrm>
            <a:off x="6902193" y="2632362"/>
            <a:ext cx="612425" cy="4156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E5D42F-FC9E-4554-901F-802301257739}"/>
                  </a:ext>
                </a:extLst>
              </p:cNvPr>
              <p:cNvSpPr txBox="1"/>
              <p:nvPr/>
            </p:nvSpPr>
            <p:spPr>
              <a:xfrm>
                <a:off x="4475017" y="5104534"/>
                <a:ext cx="4325034" cy="681982"/>
              </a:xfrm>
              <a:prstGeom prst="rect">
                <a:avLst/>
              </a:prstGeom>
              <a:noFill/>
            </p:spPr>
            <p:txBody>
              <a:bodyPr wrap="square" rtlCol="0">
                <a:spAutoFit/>
              </a:bodyPr>
              <a:lstStyle/>
              <a:p>
                <a:r>
                  <a:rPr lang="en-US" dirty="0"/>
                  <a:t>Find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satisfying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𝑥</m:t>
                            </m:r>
                          </m:e>
                        </m:d>
                      </m:e>
                    </m:d>
                    <m:r>
                      <a:rPr lang="en-US" b="0" i="1" smtClean="0">
                        <a:latin typeface="Cambria Math" panose="02040503050406030204" pitchFamily="18" charset="0"/>
                      </a:rPr>
                      <m:t>≤</m:t>
                    </m:r>
                    <m:r>
                      <m:rPr>
                        <m:sty m:val="p"/>
                      </m:rPr>
                      <a:rPr lang="en-US" b="0" i="0" smtClean="0">
                        <a:latin typeface="Cambria Math" panose="02040503050406030204" pitchFamily="18" charset="0"/>
                      </a:rPr>
                      <m:t>Δ</m:t>
                    </m:r>
                  </m:oMath>
                </a14:m>
                <a:endParaRPr lang="en-US" dirty="0"/>
              </a:p>
              <a:p>
                <a:r>
                  <a:rPr lang="en-US" dirty="0"/>
                  <a:t>such that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𝑦</m:t>
                    </m:r>
                  </m:oMath>
                </a14:m>
                <a:r>
                  <a:rPr lang="en-US" dirty="0"/>
                  <a:t>  </a:t>
                </a:r>
              </a:p>
            </p:txBody>
          </p:sp>
        </mc:Choice>
        <mc:Fallback xmlns="">
          <p:sp>
            <p:nvSpPr>
              <p:cNvPr id="15" name="TextBox 14">
                <a:extLst>
                  <a:ext uri="{FF2B5EF4-FFF2-40B4-BE49-F238E27FC236}">
                    <a16:creationId xmlns:a16="http://schemas.microsoft.com/office/drawing/2014/main" id="{DAE5D42F-FC9E-4554-901F-802301257739}"/>
                  </a:ext>
                </a:extLst>
              </p:cNvPr>
              <p:cNvSpPr txBox="1">
                <a:spLocks noRot="1" noChangeAspect="1" noMove="1" noResize="1" noEditPoints="1" noAdjustHandles="1" noChangeArrowheads="1" noChangeShapeType="1" noTextEdit="1"/>
              </p:cNvSpPr>
              <p:nvPr/>
            </p:nvSpPr>
            <p:spPr>
              <a:xfrm>
                <a:off x="4475017" y="5104534"/>
                <a:ext cx="4325034" cy="681982"/>
              </a:xfrm>
              <a:prstGeom prst="rect">
                <a:avLst/>
              </a:prstGeom>
              <a:blipFill>
                <a:blip r:embed="rId8"/>
                <a:stretch>
                  <a:fillRect l="-1127" t="-893" b="-13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06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altLang="zh-CN" dirty="0"/>
              <a:t>Do Graph Neural Networks </a:t>
            </a:r>
            <a:br>
              <a:rPr lang="en-US" altLang="zh-CN" dirty="0"/>
            </a:br>
            <a:r>
              <a:rPr lang="en-US" altLang="zh-CN" dirty="0"/>
              <a:t>Suffer the Same Problem?</a:t>
            </a:r>
            <a:endParaRPr lang="en-US" dirty="0"/>
          </a:p>
        </p:txBody>
      </p:sp>
    </p:spTree>
    <p:extLst>
      <p:ext uri="{BB962C8B-B14F-4D97-AF65-F5344CB8AC3E}">
        <p14:creationId xmlns:p14="http://schemas.microsoft.com/office/powerpoint/2010/main" val="18120787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941F-5151-47A0-905C-3F3EA2CEECF8}"/>
              </a:ext>
            </a:extLst>
          </p:cNvPr>
          <p:cNvSpPr>
            <a:spLocks noGrp="1"/>
          </p:cNvSpPr>
          <p:nvPr>
            <p:ph type="title"/>
          </p:nvPr>
        </p:nvSpPr>
        <p:spPr/>
        <p:txBody>
          <a:bodyPr/>
          <a:lstStyle/>
          <a:p>
            <a:r>
              <a:rPr lang="en-US" altLang="zh-CN" dirty="0"/>
              <a:t>Adversarial Attacks on GNN</a:t>
            </a:r>
            <a:endParaRPr lang="zh-CN" altLang="en-US" dirty="0"/>
          </a:p>
        </p:txBody>
      </p:sp>
      <p:sp>
        <p:nvSpPr>
          <p:cNvPr id="5" name="Slide Number Placeholder 4">
            <a:extLst>
              <a:ext uri="{FF2B5EF4-FFF2-40B4-BE49-F238E27FC236}">
                <a16:creationId xmlns:a16="http://schemas.microsoft.com/office/drawing/2014/main" id="{4E33210B-43A6-4619-A220-74CB8F2724DF}"/>
              </a:ext>
            </a:extLst>
          </p:cNvPr>
          <p:cNvSpPr>
            <a:spLocks noGrp="1"/>
          </p:cNvSpPr>
          <p:nvPr>
            <p:ph type="sldNum" sz="quarter" idx="12"/>
          </p:nvPr>
        </p:nvSpPr>
        <p:spPr/>
        <p:txBody>
          <a:bodyPr/>
          <a:lstStyle/>
          <a:p>
            <a:fld id="{4C15419E-54D6-8648-ABFB-BEF58E3E877E}" type="slidenum">
              <a:rPr lang="en-US" smtClean="0"/>
              <a:t>137</a:t>
            </a:fld>
            <a:endParaRPr lang="en-US"/>
          </a:p>
        </p:txBody>
      </p:sp>
      <p:sp>
        <p:nvSpPr>
          <p:cNvPr id="11" name="TextBox 10">
            <a:extLst>
              <a:ext uri="{FF2B5EF4-FFF2-40B4-BE49-F238E27FC236}">
                <a16:creationId xmlns:a16="http://schemas.microsoft.com/office/drawing/2014/main" id="{8911879F-6FF2-4CAB-97AE-56F37D6AD3D8}"/>
              </a:ext>
            </a:extLst>
          </p:cNvPr>
          <p:cNvSpPr txBox="1"/>
          <p:nvPr/>
        </p:nvSpPr>
        <p:spPr>
          <a:xfrm>
            <a:off x="2806711" y="5066976"/>
            <a:ext cx="2359178" cy="369332"/>
          </a:xfrm>
          <a:prstGeom prst="rect">
            <a:avLst/>
          </a:prstGeom>
          <a:noFill/>
        </p:spPr>
        <p:txBody>
          <a:bodyPr wrap="square" rtlCol="0">
            <a:spAutoFit/>
          </a:bodyPr>
          <a:lstStyle/>
          <a:p>
            <a:r>
              <a:rPr lang="en-US" dirty="0"/>
              <a:t>Predicted as: </a:t>
            </a:r>
          </a:p>
        </p:txBody>
      </p:sp>
      <p:sp>
        <p:nvSpPr>
          <p:cNvPr id="17" name="Right Arrow 94">
            <a:extLst>
              <a:ext uri="{FF2B5EF4-FFF2-40B4-BE49-F238E27FC236}">
                <a16:creationId xmlns:a16="http://schemas.microsoft.com/office/drawing/2014/main" id="{526FED01-9DE3-40CD-A6C0-ADF04CD08BBE}"/>
              </a:ext>
            </a:extLst>
          </p:cNvPr>
          <p:cNvSpPr/>
          <p:nvPr/>
        </p:nvSpPr>
        <p:spPr>
          <a:xfrm rot="5400000">
            <a:off x="2772551" y="4355778"/>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868798C-1624-4E39-9D29-9CFBA7B24CE4}"/>
              </a:ext>
            </a:extLst>
          </p:cNvPr>
          <p:cNvSpPr txBox="1"/>
          <p:nvPr/>
        </p:nvSpPr>
        <p:spPr>
          <a:xfrm>
            <a:off x="3534313" y="4278723"/>
            <a:ext cx="865024" cy="369332"/>
          </a:xfrm>
          <a:prstGeom prst="rect">
            <a:avLst/>
          </a:prstGeom>
          <a:noFill/>
        </p:spPr>
        <p:txBody>
          <a:bodyPr wrap="square" rtlCol="0">
            <a:spAutoFit/>
          </a:bodyPr>
          <a:lstStyle/>
          <a:p>
            <a:r>
              <a:rPr lang="en-US" altLang="zh-CN" dirty="0"/>
              <a:t>GNN </a:t>
            </a:r>
            <a:endParaRPr lang="zh-CN" altLang="en-US" dirty="0"/>
          </a:p>
        </p:txBody>
      </p:sp>
      <p:sp>
        <p:nvSpPr>
          <p:cNvPr id="9" name="Right Arrow 93">
            <a:extLst>
              <a:ext uri="{FF2B5EF4-FFF2-40B4-BE49-F238E27FC236}">
                <a16:creationId xmlns:a16="http://schemas.microsoft.com/office/drawing/2014/main" id="{D823CD12-1073-40D0-B54D-CC73C7CAFA3D}"/>
              </a:ext>
            </a:extLst>
          </p:cNvPr>
          <p:cNvSpPr/>
          <p:nvPr/>
        </p:nvSpPr>
        <p:spPr>
          <a:xfrm>
            <a:off x="5576637" y="2648149"/>
            <a:ext cx="886304"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979601AF-C9BC-46F4-9CF4-E0A6D348DFB4}"/>
              </a:ext>
            </a:extLst>
          </p:cNvPr>
          <p:cNvGrpSpPr/>
          <p:nvPr/>
        </p:nvGrpSpPr>
        <p:grpSpPr>
          <a:xfrm>
            <a:off x="2037693" y="1946247"/>
            <a:ext cx="2381110" cy="1640665"/>
            <a:chOff x="2193382" y="3040784"/>
            <a:chExt cx="2381110" cy="1640665"/>
          </a:xfrm>
        </p:grpSpPr>
        <p:sp>
          <p:nvSpPr>
            <p:cNvPr id="133" name="Oval 132">
              <a:extLst>
                <a:ext uri="{FF2B5EF4-FFF2-40B4-BE49-F238E27FC236}">
                  <a16:creationId xmlns:a16="http://schemas.microsoft.com/office/drawing/2014/main" id="{FCFC1F91-37A3-408A-B464-6E80705D127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34" name="Oval 133">
              <a:extLst>
                <a:ext uri="{FF2B5EF4-FFF2-40B4-BE49-F238E27FC236}">
                  <a16:creationId xmlns:a16="http://schemas.microsoft.com/office/drawing/2014/main" id="{A70B5DDA-5DE0-4C94-872C-B7B1B4E03222}"/>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35" name="Oval 134">
              <a:extLst>
                <a:ext uri="{FF2B5EF4-FFF2-40B4-BE49-F238E27FC236}">
                  <a16:creationId xmlns:a16="http://schemas.microsoft.com/office/drawing/2014/main" id="{BA2013A2-363C-4441-A113-6E0326295A08}"/>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36" name="Oval 135">
              <a:extLst>
                <a:ext uri="{FF2B5EF4-FFF2-40B4-BE49-F238E27FC236}">
                  <a16:creationId xmlns:a16="http://schemas.microsoft.com/office/drawing/2014/main" id="{3CDBDD51-DC6D-4424-8058-BE1A1CF176EE}"/>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37" name="Oval 136">
              <a:extLst>
                <a:ext uri="{FF2B5EF4-FFF2-40B4-BE49-F238E27FC236}">
                  <a16:creationId xmlns:a16="http://schemas.microsoft.com/office/drawing/2014/main" id="{97E38229-CE65-4926-BE81-22E2DE624C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38" name="Oval 137">
              <a:extLst>
                <a:ext uri="{FF2B5EF4-FFF2-40B4-BE49-F238E27FC236}">
                  <a16:creationId xmlns:a16="http://schemas.microsoft.com/office/drawing/2014/main" id="{FAB302DA-4E7F-4678-A21A-6948280D1105}"/>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39" name="Oval 138">
              <a:extLst>
                <a:ext uri="{FF2B5EF4-FFF2-40B4-BE49-F238E27FC236}">
                  <a16:creationId xmlns:a16="http://schemas.microsoft.com/office/drawing/2014/main" id="{AF183366-9BF3-4745-B01E-DB1F9379C0C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40" name="Oval 139">
              <a:extLst>
                <a:ext uri="{FF2B5EF4-FFF2-40B4-BE49-F238E27FC236}">
                  <a16:creationId xmlns:a16="http://schemas.microsoft.com/office/drawing/2014/main" id="{8F876391-6627-4064-8611-AA57783A731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41" name="Straight Connector 140">
              <a:extLst>
                <a:ext uri="{FF2B5EF4-FFF2-40B4-BE49-F238E27FC236}">
                  <a16:creationId xmlns:a16="http://schemas.microsoft.com/office/drawing/2014/main" id="{1C1A8FD2-335C-4518-9B03-CB252BB01A68}"/>
                </a:ext>
              </a:extLst>
            </p:cNvPr>
            <p:cNvCxnSpPr>
              <a:cxnSpLocks/>
              <a:stCxn id="136" idx="3"/>
              <a:endCxn id="13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F8988B7-77AD-4C8D-A94C-C705220A3338}"/>
                </a:ext>
              </a:extLst>
            </p:cNvPr>
            <p:cNvCxnSpPr>
              <a:cxnSpLocks/>
              <a:stCxn id="134" idx="5"/>
              <a:endCxn id="13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29F2B32-2814-49C3-AA2A-2155A5C52C77}"/>
                </a:ext>
              </a:extLst>
            </p:cNvPr>
            <p:cNvCxnSpPr>
              <a:cxnSpLocks/>
              <a:stCxn id="133" idx="3"/>
              <a:endCxn id="13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643B074-92F9-46A5-9B60-FFE5185FB5A3}"/>
                </a:ext>
              </a:extLst>
            </p:cNvPr>
            <p:cNvCxnSpPr>
              <a:cxnSpLocks/>
              <a:stCxn id="135" idx="2"/>
              <a:endCxn id="13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15BBA5FB-834D-49BD-89FB-BB51D96F8BDE}"/>
                </a:ext>
              </a:extLst>
            </p:cNvPr>
            <p:cNvCxnSpPr>
              <a:cxnSpLocks/>
              <a:stCxn id="135" idx="4"/>
              <a:endCxn id="13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356B2D60-50BB-4F9D-A633-EEC6254621A4}"/>
                </a:ext>
              </a:extLst>
            </p:cNvPr>
            <p:cNvCxnSpPr>
              <a:cxnSpLocks/>
              <a:stCxn id="136" idx="1"/>
              <a:endCxn id="13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907A5793-57F0-4CEA-BE02-63C60DA04913}"/>
                </a:ext>
              </a:extLst>
            </p:cNvPr>
            <p:cNvCxnSpPr>
              <a:cxnSpLocks/>
              <a:stCxn id="137" idx="5"/>
              <a:endCxn id="13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2D61AB7-60D1-4A4B-99D7-3830D7A730D0}"/>
                </a:ext>
              </a:extLst>
            </p:cNvPr>
            <p:cNvCxnSpPr>
              <a:cxnSpLocks/>
              <a:stCxn id="138" idx="2"/>
              <a:endCxn id="13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E07E85-3AEC-40F5-98C0-37953DE8A9AD}"/>
                </a:ext>
              </a:extLst>
            </p:cNvPr>
            <p:cNvCxnSpPr>
              <a:cxnSpLocks/>
              <a:stCxn id="133" idx="5"/>
              <a:endCxn id="14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2FA2CCE3-EEC5-435C-8D9F-2B8F68762926}"/>
                </a:ext>
              </a:extLst>
            </p:cNvPr>
            <p:cNvCxnSpPr>
              <a:cxnSpLocks/>
              <a:stCxn id="138" idx="4"/>
              <a:endCxn id="14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324378F6-FA1E-4B20-AF04-9203F7A59A24}"/>
                </a:ext>
              </a:extLst>
            </p:cNvPr>
            <p:cNvCxnSpPr>
              <a:cxnSpLocks/>
              <a:stCxn id="137" idx="7"/>
              <a:endCxn id="13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7" name="Oval 176">
            <a:extLst>
              <a:ext uri="{FF2B5EF4-FFF2-40B4-BE49-F238E27FC236}">
                <a16:creationId xmlns:a16="http://schemas.microsoft.com/office/drawing/2014/main" id="{89AC01A4-1DDD-41AC-A228-713721064EEF}"/>
              </a:ext>
            </a:extLst>
          </p:cNvPr>
          <p:cNvSpPr/>
          <p:nvPr/>
        </p:nvSpPr>
        <p:spPr>
          <a:xfrm>
            <a:off x="2535167" y="51088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79" name="Oval 178">
            <a:extLst>
              <a:ext uri="{FF2B5EF4-FFF2-40B4-BE49-F238E27FC236}">
                <a16:creationId xmlns:a16="http://schemas.microsoft.com/office/drawing/2014/main" id="{EE5C6E7B-9478-41A8-AB67-E897DCD55699}"/>
              </a:ext>
            </a:extLst>
          </p:cNvPr>
          <p:cNvSpPr/>
          <p:nvPr/>
        </p:nvSpPr>
        <p:spPr>
          <a:xfrm>
            <a:off x="4233381" y="512416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7907CFE-3E24-4138-9A8F-2F70038EEF8B}"/>
              </a:ext>
            </a:extLst>
          </p:cNvPr>
          <p:cNvGrpSpPr/>
          <p:nvPr/>
        </p:nvGrpSpPr>
        <p:grpSpPr>
          <a:xfrm>
            <a:off x="8022232" y="4015154"/>
            <a:ext cx="2734744" cy="1425224"/>
            <a:chOff x="8022232" y="4015154"/>
            <a:chExt cx="2734744" cy="1425224"/>
          </a:xfrm>
        </p:grpSpPr>
        <p:sp>
          <p:nvSpPr>
            <p:cNvPr id="14" name="TextBox 13">
              <a:extLst>
                <a:ext uri="{FF2B5EF4-FFF2-40B4-BE49-F238E27FC236}">
                  <a16:creationId xmlns:a16="http://schemas.microsoft.com/office/drawing/2014/main" id="{5823E5D0-4A6E-4A1B-8912-97343CE878C3}"/>
                </a:ext>
              </a:extLst>
            </p:cNvPr>
            <p:cNvSpPr txBox="1"/>
            <p:nvPr/>
          </p:nvSpPr>
          <p:spPr>
            <a:xfrm>
              <a:off x="8313640" y="5071046"/>
              <a:ext cx="2443336" cy="369332"/>
            </a:xfrm>
            <a:prstGeom prst="rect">
              <a:avLst/>
            </a:prstGeom>
            <a:noFill/>
          </p:spPr>
          <p:txBody>
            <a:bodyPr wrap="square" rtlCol="0">
              <a:spAutoFit/>
            </a:bodyPr>
            <a:lstStyle/>
            <a:p>
              <a:r>
                <a:rPr lang="en-US" dirty="0"/>
                <a:t>Predicted as: </a:t>
              </a:r>
            </a:p>
          </p:txBody>
        </p:sp>
        <p:grpSp>
          <p:nvGrpSpPr>
            <p:cNvPr id="3" name="Group 2">
              <a:extLst>
                <a:ext uri="{FF2B5EF4-FFF2-40B4-BE49-F238E27FC236}">
                  <a16:creationId xmlns:a16="http://schemas.microsoft.com/office/drawing/2014/main" id="{EBDB6DF0-CD29-4153-90C7-DB887B6785C1}"/>
                </a:ext>
              </a:extLst>
            </p:cNvPr>
            <p:cNvGrpSpPr/>
            <p:nvPr/>
          </p:nvGrpSpPr>
          <p:grpSpPr>
            <a:xfrm>
              <a:off x="8022232" y="4015154"/>
              <a:ext cx="1966396" cy="1397929"/>
              <a:chOff x="8022232" y="4015154"/>
              <a:chExt cx="1966396" cy="1397929"/>
            </a:xfrm>
          </p:grpSpPr>
          <p:sp>
            <p:nvSpPr>
              <p:cNvPr id="20" name="TextBox 19">
                <a:extLst>
                  <a:ext uri="{FF2B5EF4-FFF2-40B4-BE49-F238E27FC236}">
                    <a16:creationId xmlns:a16="http://schemas.microsoft.com/office/drawing/2014/main" id="{29CBBA2C-2CA7-44D4-BB34-ECB9B1703FEC}"/>
                  </a:ext>
                </a:extLst>
              </p:cNvPr>
              <p:cNvSpPr txBox="1"/>
              <p:nvPr/>
            </p:nvSpPr>
            <p:spPr>
              <a:xfrm>
                <a:off x="8955616" y="4274417"/>
                <a:ext cx="865024" cy="369332"/>
              </a:xfrm>
              <a:prstGeom prst="rect">
                <a:avLst/>
              </a:prstGeom>
              <a:noFill/>
            </p:spPr>
            <p:txBody>
              <a:bodyPr wrap="square" rtlCol="0">
                <a:spAutoFit/>
              </a:bodyPr>
              <a:lstStyle/>
              <a:p>
                <a:r>
                  <a:rPr lang="en-US" altLang="zh-CN" dirty="0"/>
                  <a:t>GNN </a:t>
                </a:r>
                <a:endParaRPr lang="zh-CN" altLang="en-US" dirty="0"/>
              </a:p>
            </p:txBody>
          </p:sp>
          <p:sp>
            <p:nvSpPr>
              <p:cNvPr id="22" name="Right Arrow 94">
                <a:extLst>
                  <a:ext uri="{FF2B5EF4-FFF2-40B4-BE49-F238E27FC236}">
                    <a16:creationId xmlns:a16="http://schemas.microsoft.com/office/drawing/2014/main" id="{F2AAB380-0A3B-4806-A156-990657008A22}"/>
                  </a:ext>
                </a:extLst>
              </p:cNvPr>
              <p:cNvSpPr/>
              <p:nvPr/>
            </p:nvSpPr>
            <p:spPr>
              <a:xfrm rot="5400000">
                <a:off x="8242344" y="4351472"/>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Oval 181">
                <a:extLst>
                  <a:ext uri="{FF2B5EF4-FFF2-40B4-BE49-F238E27FC236}">
                    <a16:creationId xmlns:a16="http://schemas.microsoft.com/office/drawing/2014/main" id="{7105ED8D-E2C5-45B2-AF01-371493245BF0}"/>
                  </a:ext>
                </a:extLst>
              </p:cNvPr>
              <p:cNvSpPr/>
              <p:nvPr/>
            </p:nvSpPr>
            <p:spPr>
              <a:xfrm>
                <a:off x="8022232" y="5115750"/>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
            <p:nvSpPr>
              <p:cNvPr id="183" name="Oval 182">
                <a:extLst>
                  <a:ext uri="{FF2B5EF4-FFF2-40B4-BE49-F238E27FC236}">
                    <a16:creationId xmlns:a16="http://schemas.microsoft.com/office/drawing/2014/main" id="{E928C044-8CA9-4180-AE13-739BA4483DE3}"/>
                  </a:ext>
                </a:extLst>
              </p:cNvPr>
              <p:cNvSpPr/>
              <p:nvPr/>
            </p:nvSpPr>
            <p:spPr>
              <a:xfrm>
                <a:off x="9723037" y="51310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4" name="Group 3">
            <a:extLst>
              <a:ext uri="{FF2B5EF4-FFF2-40B4-BE49-F238E27FC236}">
                <a16:creationId xmlns:a16="http://schemas.microsoft.com/office/drawing/2014/main" id="{DE21BEB3-E527-461A-9591-7204133CF3F3}"/>
              </a:ext>
            </a:extLst>
          </p:cNvPr>
          <p:cNvGrpSpPr/>
          <p:nvPr/>
        </p:nvGrpSpPr>
        <p:grpSpPr>
          <a:xfrm>
            <a:off x="7773199" y="1946247"/>
            <a:ext cx="2381110" cy="1640665"/>
            <a:chOff x="7773199" y="1946247"/>
            <a:chExt cx="2381110" cy="1640665"/>
          </a:xfrm>
        </p:grpSpPr>
        <p:cxnSp>
          <p:nvCxnSpPr>
            <p:cNvPr id="172" name="Straight Connector 171">
              <a:extLst>
                <a:ext uri="{FF2B5EF4-FFF2-40B4-BE49-F238E27FC236}">
                  <a16:creationId xmlns:a16="http://schemas.microsoft.com/office/drawing/2014/main" id="{265ECC81-676F-4B18-B915-F582232E6256}"/>
                </a:ext>
              </a:extLst>
            </p:cNvPr>
            <p:cNvCxnSpPr>
              <a:cxnSpLocks/>
              <a:stCxn id="191" idx="5"/>
              <a:endCxn id="196" idx="2"/>
            </p:cNvCxnSpPr>
            <p:nvPr/>
          </p:nvCxnSpPr>
          <p:spPr>
            <a:xfrm>
              <a:off x="8563960" y="2975300"/>
              <a:ext cx="1000009" cy="329589"/>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850888EF-2855-45D8-A36A-A20B1355FDA2}"/>
                </a:ext>
              </a:extLst>
            </p:cNvPr>
            <p:cNvGrpSpPr/>
            <p:nvPr/>
          </p:nvGrpSpPr>
          <p:grpSpPr>
            <a:xfrm>
              <a:off x="7773199" y="1946247"/>
              <a:ext cx="2381110" cy="1640665"/>
              <a:chOff x="2193382" y="3040784"/>
              <a:chExt cx="2381110" cy="1640665"/>
            </a:xfrm>
          </p:grpSpPr>
          <p:sp>
            <p:nvSpPr>
              <p:cNvPr id="189" name="Oval 188">
                <a:extLst>
                  <a:ext uri="{FF2B5EF4-FFF2-40B4-BE49-F238E27FC236}">
                    <a16:creationId xmlns:a16="http://schemas.microsoft.com/office/drawing/2014/main" id="{DFB790AF-1985-46D3-B4F8-4D86CE4A9A72}"/>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0" name="Oval 189">
                <a:extLst>
                  <a:ext uri="{FF2B5EF4-FFF2-40B4-BE49-F238E27FC236}">
                    <a16:creationId xmlns:a16="http://schemas.microsoft.com/office/drawing/2014/main" id="{F6489848-2658-4633-A988-64BE35DBCE0E}"/>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1" name="Oval 190">
                <a:extLst>
                  <a:ext uri="{FF2B5EF4-FFF2-40B4-BE49-F238E27FC236}">
                    <a16:creationId xmlns:a16="http://schemas.microsoft.com/office/drawing/2014/main" id="{8362FFBB-9E23-47BD-860C-7BA2DF1A848A}"/>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2" name="Oval 191">
                <a:extLst>
                  <a:ext uri="{FF2B5EF4-FFF2-40B4-BE49-F238E27FC236}">
                    <a16:creationId xmlns:a16="http://schemas.microsoft.com/office/drawing/2014/main" id="{8613C9C3-7BA0-48F8-AD32-ABC995FE636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3" name="Oval 192">
                <a:extLst>
                  <a:ext uri="{FF2B5EF4-FFF2-40B4-BE49-F238E27FC236}">
                    <a16:creationId xmlns:a16="http://schemas.microsoft.com/office/drawing/2014/main" id="{9852D672-3CFD-4198-B537-0035C5E0518B}"/>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4" name="Oval 193">
                <a:extLst>
                  <a:ext uri="{FF2B5EF4-FFF2-40B4-BE49-F238E27FC236}">
                    <a16:creationId xmlns:a16="http://schemas.microsoft.com/office/drawing/2014/main" id="{6A3F8314-8B9F-4B43-808F-D8F19786E18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5" name="Oval 194">
                <a:extLst>
                  <a:ext uri="{FF2B5EF4-FFF2-40B4-BE49-F238E27FC236}">
                    <a16:creationId xmlns:a16="http://schemas.microsoft.com/office/drawing/2014/main" id="{22E958A6-130F-48EE-818F-D22E37AC21E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6" name="Oval 195">
                <a:extLst>
                  <a:ext uri="{FF2B5EF4-FFF2-40B4-BE49-F238E27FC236}">
                    <a16:creationId xmlns:a16="http://schemas.microsoft.com/office/drawing/2014/main" id="{A754412B-D949-41E9-95C0-18C43CAFAE4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197" name="Straight Connector 196">
                <a:extLst>
                  <a:ext uri="{FF2B5EF4-FFF2-40B4-BE49-F238E27FC236}">
                    <a16:creationId xmlns:a16="http://schemas.microsoft.com/office/drawing/2014/main" id="{A4245989-F839-4725-A983-FBE2BC3ED107}"/>
                  </a:ext>
                </a:extLst>
              </p:cNvPr>
              <p:cNvCxnSpPr>
                <a:cxnSpLocks/>
                <a:stCxn id="192" idx="3"/>
                <a:endCxn id="18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1AECDEB4-E023-4E6E-B5BC-CE5E67060741}"/>
                  </a:ext>
                </a:extLst>
              </p:cNvPr>
              <p:cNvCxnSpPr>
                <a:cxnSpLocks/>
                <a:stCxn id="190" idx="5"/>
                <a:endCxn id="18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977E626F-F73D-4121-BC0F-FA51253EDAA8}"/>
                  </a:ext>
                </a:extLst>
              </p:cNvPr>
              <p:cNvCxnSpPr>
                <a:cxnSpLocks/>
                <a:stCxn id="189" idx="3"/>
                <a:endCxn id="19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6FFAA86-F60F-4878-82E0-4D9E43FAFA06}"/>
                  </a:ext>
                </a:extLst>
              </p:cNvPr>
              <p:cNvCxnSpPr>
                <a:cxnSpLocks/>
                <a:stCxn id="191" idx="2"/>
                <a:endCxn id="19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779D07B-8BDF-4759-8FB6-A6EF3903D017}"/>
                  </a:ext>
                </a:extLst>
              </p:cNvPr>
              <p:cNvCxnSpPr>
                <a:cxnSpLocks/>
                <a:stCxn id="191" idx="4"/>
                <a:endCxn id="19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380CF36A-3FD2-45B6-8694-C1334AA9E97F}"/>
                  </a:ext>
                </a:extLst>
              </p:cNvPr>
              <p:cNvCxnSpPr>
                <a:cxnSpLocks/>
                <a:stCxn id="192" idx="1"/>
                <a:endCxn id="19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19F65BC-3A64-4B9D-9E70-C03639E99D5A}"/>
                  </a:ext>
                </a:extLst>
              </p:cNvPr>
              <p:cNvCxnSpPr>
                <a:cxnSpLocks/>
                <a:stCxn id="193" idx="5"/>
                <a:endCxn id="19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C74DE03D-8327-4CB1-8AD6-5B970238A437}"/>
                  </a:ext>
                </a:extLst>
              </p:cNvPr>
              <p:cNvCxnSpPr>
                <a:cxnSpLocks/>
                <a:stCxn id="194" idx="2"/>
                <a:endCxn id="18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5D78BA5-E147-4DAF-A575-DB3B6E01D85A}"/>
                  </a:ext>
                </a:extLst>
              </p:cNvPr>
              <p:cNvCxnSpPr>
                <a:cxnSpLocks/>
                <a:stCxn id="189" idx="5"/>
                <a:endCxn id="19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46F76A8-2885-4AB3-AD5A-0A9E94024885}"/>
                  </a:ext>
                </a:extLst>
              </p:cNvPr>
              <p:cNvCxnSpPr>
                <a:cxnSpLocks/>
                <a:stCxn id="194" idx="4"/>
                <a:endCxn id="19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493EB79-3FBD-4F86-9FF7-A89D1B57E60F}"/>
                  </a:ext>
                </a:extLst>
              </p:cNvPr>
              <p:cNvCxnSpPr>
                <a:cxnSpLocks/>
                <a:stCxn id="193" idx="7"/>
                <a:endCxn id="19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01224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2022-08D7-4E0A-98AC-3885A272D6EB}"/>
              </a:ext>
            </a:extLst>
          </p:cNvPr>
          <p:cNvSpPr>
            <a:spLocks noGrp="1"/>
          </p:cNvSpPr>
          <p:nvPr>
            <p:ph type="title"/>
          </p:nvPr>
        </p:nvSpPr>
        <p:spPr/>
        <p:txBody>
          <a:bodyPr/>
          <a:lstStyle/>
          <a:p>
            <a:r>
              <a:rPr lang="en-US" altLang="zh-CN" dirty="0"/>
              <a:t>Consequences</a:t>
            </a:r>
            <a:endParaRPr lang="zh-CN" altLang="en-US" dirty="0"/>
          </a:p>
        </p:txBody>
      </p:sp>
      <p:sp>
        <p:nvSpPr>
          <p:cNvPr id="3" name="Content Placeholder 2">
            <a:extLst>
              <a:ext uri="{FF2B5EF4-FFF2-40B4-BE49-F238E27FC236}">
                <a16:creationId xmlns:a16="http://schemas.microsoft.com/office/drawing/2014/main" id="{A03E9FD1-DA76-4ED1-9586-FCB8C19C40A1}"/>
              </a:ext>
            </a:extLst>
          </p:cNvPr>
          <p:cNvSpPr>
            <a:spLocks noGrp="1"/>
          </p:cNvSpPr>
          <p:nvPr>
            <p:ph idx="1"/>
          </p:nvPr>
        </p:nvSpPr>
        <p:spPr>
          <a:xfrm>
            <a:off x="6095999" y="1811433"/>
            <a:ext cx="5743883" cy="4351338"/>
          </a:xfrm>
        </p:spPr>
        <p:txBody>
          <a:bodyPr/>
          <a:lstStyle/>
          <a:p>
            <a:r>
              <a:rPr lang="en-US" altLang="zh-CN" dirty="0"/>
              <a:t>Financial Systems</a:t>
            </a:r>
          </a:p>
          <a:p>
            <a:pPr lvl="1"/>
            <a:r>
              <a:rPr lang="en-US" altLang="zh-CN" dirty="0"/>
              <a:t>Credit Card Fraud Detection</a:t>
            </a:r>
          </a:p>
          <a:p>
            <a:r>
              <a:rPr lang="en-US" altLang="zh-CN" dirty="0"/>
              <a:t>Recommender Systems</a:t>
            </a:r>
          </a:p>
          <a:p>
            <a:pPr lvl="1"/>
            <a:r>
              <a:rPr lang="en-US" altLang="zh-CN" dirty="0"/>
              <a:t>Social Recommendation</a:t>
            </a:r>
          </a:p>
          <a:p>
            <a:pPr lvl="1"/>
            <a:r>
              <a:rPr lang="en-US" altLang="zh-CN" dirty="0"/>
              <a:t>Product Recommendation</a:t>
            </a:r>
          </a:p>
          <a:p>
            <a:r>
              <a:rPr lang="en-US" altLang="zh-CN" dirty="0"/>
              <a:t>….</a:t>
            </a:r>
          </a:p>
          <a:p>
            <a:endParaRPr lang="zh-CN" altLang="en-US" dirty="0"/>
          </a:p>
        </p:txBody>
      </p:sp>
      <p:sp>
        <p:nvSpPr>
          <p:cNvPr id="4" name="Slide Number Placeholder 3">
            <a:extLst>
              <a:ext uri="{FF2B5EF4-FFF2-40B4-BE49-F238E27FC236}">
                <a16:creationId xmlns:a16="http://schemas.microsoft.com/office/drawing/2014/main" id="{3C0B61AE-8541-4CE3-9824-0DEDCBDB3B28}"/>
              </a:ext>
            </a:extLst>
          </p:cNvPr>
          <p:cNvSpPr>
            <a:spLocks noGrp="1"/>
          </p:cNvSpPr>
          <p:nvPr>
            <p:ph type="sldNum" sz="quarter" idx="12"/>
          </p:nvPr>
        </p:nvSpPr>
        <p:spPr/>
        <p:txBody>
          <a:bodyPr/>
          <a:lstStyle/>
          <a:p>
            <a:fld id="{4C15419E-54D6-8648-ABFB-BEF58E3E877E}" type="slidenum">
              <a:rPr lang="en-US" smtClean="0"/>
              <a:t>138</a:t>
            </a:fld>
            <a:endParaRPr lang="en-US"/>
          </a:p>
        </p:txBody>
      </p:sp>
      <p:sp>
        <p:nvSpPr>
          <p:cNvPr id="46" name="Oval 45">
            <a:extLst>
              <a:ext uri="{FF2B5EF4-FFF2-40B4-BE49-F238E27FC236}">
                <a16:creationId xmlns:a16="http://schemas.microsoft.com/office/drawing/2014/main" id="{9631D22B-5055-469C-A7E8-0B8786989FDB}"/>
              </a:ext>
            </a:extLst>
          </p:cNvPr>
          <p:cNvSpPr/>
          <p:nvPr/>
        </p:nvSpPr>
        <p:spPr>
          <a:xfrm>
            <a:off x="4153212" y="254305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8" name="Oval 47">
            <a:extLst>
              <a:ext uri="{FF2B5EF4-FFF2-40B4-BE49-F238E27FC236}">
                <a16:creationId xmlns:a16="http://schemas.microsoft.com/office/drawing/2014/main" id="{5B8257C4-ED94-4424-A721-4D6F4CF88EAC}"/>
              </a:ext>
            </a:extLst>
          </p:cNvPr>
          <p:cNvSpPr/>
          <p:nvPr/>
        </p:nvSpPr>
        <p:spPr>
          <a:xfrm>
            <a:off x="3828463" y="3163877"/>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9" name="Straight Connector 48">
            <a:extLst>
              <a:ext uri="{FF2B5EF4-FFF2-40B4-BE49-F238E27FC236}">
                <a16:creationId xmlns:a16="http://schemas.microsoft.com/office/drawing/2014/main" id="{C88A02E2-E3A9-4A2A-A78F-45AB1E3BB6F2}"/>
              </a:ext>
            </a:extLst>
          </p:cNvPr>
          <p:cNvCxnSpPr>
            <a:cxnSpLocks/>
          </p:cNvCxnSpPr>
          <p:nvPr/>
        </p:nvCxnSpPr>
        <p:spPr>
          <a:xfrm flipH="1">
            <a:off x="3471665" y="2186969"/>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5A1DF03-4090-4D73-805B-DA9881288A8E}"/>
              </a:ext>
            </a:extLst>
          </p:cNvPr>
          <p:cNvCxnSpPr>
            <a:cxnSpLocks/>
          </p:cNvCxnSpPr>
          <p:nvPr/>
        </p:nvCxnSpPr>
        <p:spPr>
          <a:xfrm>
            <a:off x="3033664" y="2274145"/>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949D88E-25CB-42EB-8DE9-81BBD79B55A7}"/>
              </a:ext>
            </a:extLst>
          </p:cNvPr>
          <p:cNvCxnSpPr>
            <a:cxnSpLocks/>
          </p:cNvCxnSpPr>
          <p:nvPr/>
        </p:nvCxnSpPr>
        <p:spPr>
          <a:xfrm flipH="1">
            <a:off x="2867350" y="2703444"/>
            <a:ext cx="30134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A7D3645-143D-43F6-B7AA-359906C9AA7B}"/>
              </a:ext>
            </a:extLst>
          </p:cNvPr>
          <p:cNvCxnSpPr>
            <a:cxnSpLocks/>
          </p:cNvCxnSpPr>
          <p:nvPr/>
        </p:nvCxnSpPr>
        <p:spPr>
          <a:xfrm flipH="1">
            <a:off x="2303284" y="2948944"/>
            <a:ext cx="254645" cy="7405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F630988-8C25-4702-9E73-C84BDCBAAB4E}"/>
              </a:ext>
            </a:extLst>
          </p:cNvPr>
          <p:cNvCxnSpPr>
            <a:cxnSpLocks/>
          </p:cNvCxnSpPr>
          <p:nvPr/>
        </p:nvCxnSpPr>
        <p:spPr>
          <a:xfrm flipH="1">
            <a:off x="2655010" y="3016601"/>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87EB321-FF1D-4062-991B-9F54EBF177BC}"/>
              </a:ext>
            </a:extLst>
          </p:cNvPr>
          <p:cNvCxnSpPr>
            <a:cxnSpLocks/>
          </p:cNvCxnSpPr>
          <p:nvPr/>
        </p:nvCxnSpPr>
        <p:spPr>
          <a:xfrm flipH="1">
            <a:off x="3033664" y="1987548"/>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BCBBF3F-6F5D-48CE-B52F-D3942A974E76}"/>
              </a:ext>
            </a:extLst>
          </p:cNvPr>
          <p:cNvCxnSpPr>
            <a:cxnSpLocks/>
          </p:cNvCxnSpPr>
          <p:nvPr/>
        </p:nvCxnSpPr>
        <p:spPr>
          <a:xfrm>
            <a:off x="2264389" y="3110934"/>
            <a:ext cx="202820" cy="2352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BD054E4-3F4E-4014-97EB-2DC0B2A2FC70}"/>
              </a:ext>
            </a:extLst>
          </p:cNvPr>
          <p:cNvCxnSpPr>
            <a:cxnSpLocks/>
            <a:stCxn id="46" idx="2"/>
          </p:cNvCxnSpPr>
          <p:nvPr/>
        </p:nvCxnSpPr>
        <p:spPr>
          <a:xfrm flipH="1" flipV="1">
            <a:off x="3510560" y="2603734"/>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E2614E7-E187-4B24-AEFF-F665983E4820}"/>
              </a:ext>
            </a:extLst>
          </p:cNvPr>
          <p:cNvCxnSpPr>
            <a:cxnSpLocks/>
            <a:endCxn id="48" idx="1"/>
          </p:cNvCxnSpPr>
          <p:nvPr/>
        </p:nvCxnSpPr>
        <p:spPr>
          <a:xfrm>
            <a:off x="3471665" y="2703444"/>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49A2F80-AAF0-4ADD-8D74-78CD337140CE}"/>
              </a:ext>
            </a:extLst>
          </p:cNvPr>
          <p:cNvCxnSpPr>
            <a:cxnSpLocks/>
            <a:stCxn id="46" idx="4"/>
            <a:endCxn id="48" idx="7"/>
          </p:cNvCxnSpPr>
          <p:nvPr/>
        </p:nvCxnSpPr>
        <p:spPr>
          <a:xfrm flipH="1">
            <a:off x="4055159" y="2825077"/>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F62056D-4DEB-4362-8653-40886166B247}"/>
              </a:ext>
            </a:extLst>
          </p:cNvPr>
          <p:cNvCxnSpPr>
            <a:cxnSpLocks/>
          </p:cNvCxnSpPr>
          <p:nvPr/>
        </p:nvCxnSpPr>
        <p:spPr>
          <a:xfrm flipV="1">
            <a:off x="2264389" y="2274145"/>
            <a:ext cx="581474" cy="6609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72A71E0-3833-482E-A569-B5A3795B98D6}"/>
              </a:ext>
            </a:extLst>
          </p:cNvPr>
          <p:cNvPicPr>
            <a:picLocks noChangeAspect="1"/>
          </p:cNvPicPr>
          <p:nvPr/>
        </p:nvPicPr>
        <p:blipFill>
          <a:blip r:embed="rId2"/>
          <a:stretch>
            <a:fillRect/>
          </a:stretch>
        </p:blipFill>
        <p:spPr>
          <a:xfrm>
            <a:off x="4141654" y="2474513"/>
            <a:ext cx="313738" cy="365890"/>
          </a:xfrm>
          <a:prstGeom prst="rect">
            <a:avLst/>
          </a:prstGeom>
        </p:spPr>
      </p:pic>
      <p:pic>
        <p:nvPicPr>
          <p:cNvPr id="6" name="Graphic 5" descr="Devil face with solid fill">
            <a:extLst>
              <a:ext uri="{FF2B5EF4-FFF2-40B4-BE49-F238E27FC236}">
                <a16:creationId xmlns:a16="http://schemas.microsoft.com/office/drawing/2014/main" id="{93D463BA-65F6-4776-9AA5-25FD812E7B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9945" y="2432084"/>
            <a:ext cx="490567" cy="490567"/>
          </a:xfrm>
          <a:prstGeom prst="rect">
            <a:avLst/>
          </a:prstGeom>
        </p:spPr>
      </p:pic>
      <p:pic>
        <p:nvPicPr>
          <p:cNvPr id="10" name="Picture 9">
            <a:extLst>
              <a:ext uri="{FF2B5EF4-FFF2-40B4-BE49-F238E27FC236}">
                <a16:creationId xmlns:a16="http://schemas.microsoft.com/office/drawing/2014/main" id="{4AD27334-7BFE-4D90-AA6D-99DB4403613C}"/>
              </a:ext>
            </a:extLst>
          </p:cNvPr>
          <p:cNvPicPr>
            <a:picLocks noChangeAspect="1"/>
          </p:cNvPicPr>
          <p:nvPr/>
        </p:nvPicPr>
        <p:blipFill>
          <a:blip r:embed="rId5"/>
          <a:stretch>
            <a:fillRect/>
          </a:stretch>
        </p:blipFill>
        <p:spPr>
          <a:xfrm>
            <a:off x="3817638" y="3113854"/>
            <a:ext cx="287242" cy="373348"/>
          </a:xfrm>
          <a:prstGeom prst="rect">
            <a:avLst/>
          </a:prstGeom>
        </p:spPr>
      </p:pic>
      <p:pic>
        <p:nvPicPr>
          <p:cNvPr id="35" name="Graphic 34" descr="Devil face with solid fill">
            <a:extLst>
              <a:ext uri="{FF2B5EF4-FFF2-40B4-BE49-F238E27FC236}">
                <a16:creationId xmlns:a16="http://schemas.microsoft.com/office/drawing/2014/main" id="{F2C34131-177B-4617-9353-496BF52FF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767" y="2978606"/>
            <a:ext cx="490567" cy="490567"/>
          </a:xfrm>
          <a:prstGeom prst="rect">
            <a:avLst/>
          </a:prstGeom>
        </p:spPr>
      </p:pic>
      <p:pic>
        <p:nvPicPr>
          <p:cNvPr id="16" name="Graphic 15" descr="User">
            <a:extLst>
              <a:ext uri="{FF2B5EF4-FFF2-40B4-BE49-F238E27FC236}">
                <a16:creationId xmlns:a16="http://schemas.microsoft.com/office/drawing/2014/main" id="{D744B600-ACDD-4639-B755-957263FEF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1730" y="1834453"/>
            <a:ext cx="486965" cy="486965"/>
          </a:xfrm>
          <a:prstGeom prst="rect">
            <a:avLst/>
          </a:prstGeom>
        </p:spPr>
      </p:pic>
      <p:pic>
        <p:nvPicPr>
          <p:cNvPr id="60" name="Graphic 59" descr="User">
            <a:extLst>
              <a:ext uri="{FF2B5EF4-FFF2-40B4-BE49-F238E27FC236}">
                <a16:creationId xmlns:a16="http://schemas.microsoft.com/office/drawing/2014/main" id="{269A7EC1-1987-4DD5-BC22-66DA35E7CC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9737" y="1762717"/>
            <a:ext cx="486965" cy="486965"/>
          </a:xfrm>
          <a:prstGeom prst="rect">
            <a:avLst/>
          </a:prstGeom>
        </p:spPr>
      </p:pic>
      <p:pic>
        <p:nvPicPr>
          <p:cNvPr id="61" name="Graphic 60" descr="User">
            <a:extLst>
              <a:ext uri="{FF2B5EF4-FFF2-40B4-BE49-F238E27FC236}">
                <a16:creationId xmlns:a16="http://schemas.microsoft.com/office/drawing/2014/main" id="{7369FA3F-622F-4DD6-B018-9B7477EC79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074" y="2360251"/>
            <a:ext cx="486965" cy="486965"/>
          </a:xfrm>
          <a:prstGeom prst="rect">
            <a:avLst/>
          </a:prstGeom>
        </p:spPr>
      </p:pic>
      <p:pic>
        <p:nvPicPr>
          <p:cNvPr id="64" name="Graphic 63" descr="User">
            <a:extLst>
              <a:ext uri="{FF2B5EF4-FFF2-40B4-BE49-F238E27FC236}">
                <a16:creationId xmlns:a16="http://schemas.microsoft.com/office/drawing/2014/main" id="{A69B6D99-26C4-4B14-B801-D60FD42626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8331" y="2603734"/>
            <a:ext cx="486965" cy="486965"/>
          </a:xfrm>
          <a:prstGeom prst="rect">
            <a:avLst/>
          </a:prstGeom>
        </p:spPr>
      </p:pic>
      <p:pic>
        <p:nvPicPr>
          <p:cNvPr id="65" name="Graphic 64" descr="User">
            <a:extLst>
              <a:ext uri="{FF2B5EF4-FFF2-40B4-BE49-F238E27FC236}">
                <a16:creationId xmlns:a16="http://schemas.microsoft.com/office/drawing/2014/main" id="{F6F10270-D450-448E-A476-9691A151B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4447" y="3087318"/>
            <a:ext cx="486965" cy="486965"/>
          </a:xfrm>
          <a:prstGeom prst="rect">
            <a:avLst/>
          </a:prstGeom>
        </p:spPr>
      </p:pic>
      <p:pic>
        <p:nvPicPr>
          <p:cNvPr id="66" name="Graphic 65" descr="User">
            <a:extLst>
              <a:ext uri="{FF2B5EF4-FFF2-40B4-BE49-F238E27FC236}">
                <a16:creationId xmlns:a16="http://schemas.microsoft.com/office/drawing/2014/main" id="{3D39ABAE-D2AB-4EFC-9140-044B09305D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9384" y="2684065"/>
            <a:ext cx="486965" cy="486965"/>
          </a:xfrm>
          <a:prstGeom prst="rect">
            <a:avLst/>
          </a:prstGeom>
        </p:spPr>
      </p:pic>
    </p:spTree>
    <p:extLst>
      <p:ext uri="{BB962C8B-B14F-4D97-AF65-F5344CB8AC3E}">
        <p14:creationId xmlns:p14="http://schemas.microsoft.com/office/powerpoint/2010/main" val="1840519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103C-84CC-4052-8040-9AA29D6B0039}"/>
              </a:ext>
            </a:extLst>
          </p:cNvPr>
          <p:cNvSpPr>
            <a:spLocks noGrp="1"/>
          </p:cNvSpPr>
          <p:nvPr>
            <p:ph type="title"/>
          </p:nvPr>
        </p:nvSpPr>
        <p:spPr/>
        <p:txBody>
          <a:bodyPr/>
          <a:lstStyle/>
          <a:p>
            <a:r>
              <a:rPr lang="en-US" altLang="zh-CN" dirty="0"/>
              <a:t>Image vs Graph</a:t>
            </a:r>
            <a:br>
              <a:rPr lang="en-US" altLang="zh-CN" dirty="0"/>
            </a:br>
            <a:endParaRPr lang="zh-CN" altLang="en-US" dirty="0"/>
          </a:p>
        </p:txBody>
      </p:sp>
      <p:sp>
        <p:nvSpPr>
          <p:cNvPr id="3" name="Content Placeholder 2">
            <a:extLst>
              <a:ext uri="{FF2B5EF4-FFF2-40B4-BE49-F238E27FC236}">
                <a16:creationId xmlns:a16="http://schemas.microsoft.com/office/drawing/2014/main" id="{3F7F85BA-6944-4655-93B7-6B834BE04489}"/>
              </a:ext>
            </a:extLst>
          </p:cNvPr>
          <p:cNvSpPr>
            <a:spLocks noGrp="1"/>
          </p:cNvSpPr>
          <p:nvPr>
            <p:ph idx="1"/>
          </p:nvPr>
        </p:nvSpPr>
        <p:spPr/>
        <p:txBody>
          <a:bodyPr/>
          <a:lstStyle/>
          <a:p>
            <a:r>
              <a:rPr lang="en-US" altLang="zh-CN" dirty="0"/>
              <a:t>Discreteness </a:t>
            </a:r>
          </a:p>
          <a:p>
            <a:r>
              <a:rPr lang="en-US" altLang="zh-CN" dirty="0"/>
              <a:t>Perturbation Measure</a:t>
            </a:r>
          </a:p>
          <a:p>
            <a:r>
              <a:rPr lang="en-US" altLang="zh-CN" dirty="0"/>
              <a:t>Perturbation Type</a:t>
            </a:r>
          </a:p>
          <a:p>
            <a:endParaRPr lang="zh-CN" altLang="en-US" dirty="0"/>
          </a:p>
        </p:txBody>
      </p:sp>
      <p:sp>
        <p:nvSpPr>
          <p:cNvPr id="4" name="Slide Number Placeholder 3">
            <a:extLst>
              <a:ext uri="{FF2B5EF4-FFF2-40B4-BE49-F238E27FC236}">
                <a16:creationId xmlns:a16="http://schemas.microsoft.com/office/drawing/2014/main" id="{CBF6F931-5914-4030-B6B3-8E01BE4551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681E55B-7797-4508-BA48-0E72B267FD2B}"/>
              </a:ext>
            </a:extLst>
          </p:cNvPr>
          <p:cNvPicPr>
            <a:picLocks noChangeAspect="1"/>
          </p:cNvPicPr>
          <p:nvPr/>
        </p:nvPicPr>
        <p:blipFill>
          <a:blip r:embed="rId3"/>
          <a:stretch>
            <a:fillRect/>
          </a:stretch>
        </p:blipFill>
        <p:spPr>
          <a:xfrm>
            <a:off x="8726274" y="3760957"/>
            <a:ext cx="2760321" cy="2109708"/>
          </a:xfrm>
          <a:prstGeom prst="rect">
            <a:avLst/>
          </a:prstGeom>
        </p:spPr>
      </p:pic>
      <p:sp>
        <p:nvSpPr>
          <p:cNvPr id="11" name="Oval 10">
            <a:extLst>
              <a:ext uri="{FF2B5EF4-FFF2-40B4-BE49-F238E27FC236}">
                <a16:creationId xmlns:a16="http://schemas.microsoft.com/office/drawing/2014/main" id="{0480C85F-85CD-4674-B86E-2F9683E7458B}"/>
              </a:ext>
            </a:extLst>
          </p:cNvPr>
          <p:cNvSpPr/>
          <p:nvPr/>
        </p:nvSpPr>
        <p:spPr>
          <a:xfrm>
            <a:off x="7439283" y="46970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B9EB171-9544-4FE0-AD85-522375572A1A}"/>
              </a:ext>
            </a:extLst>
          </p:cNvPr>
          <p:cNvSpPr/>
          <p:nvPr/>
        </p:nvSpPr>
        <p:spPr>
          <a:xfrm>
            <a:off x="5963205" y="4208028"/>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3" name="Oval 12">
            <a:extLst>
              <a:ext uri="{FF2B5EF4-FFF2-40B4-BE49-F238E27FC236}">
                <a16:creationId xmlns:a16="http://schemas.microsoft.com/office/drawing/2014/main" id="{F35F9567-B332-4D07-820C-E63FDC08F4CD}"/>
              </a:ext>
            </a:extLst>
          </p:cNvPr>
          <p:cNvSpPr/>
          <p:nvPr/>
        </p:nvSpPr>
        <p:spPr>
          <a:xfrm>
            <a:off x="6514169" y="487022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5C56507-957D-475F-8074-51F8D8B2681B}"/>
              </a:ext>
            </a:extLst>
          </p:cNvPr>
          <p:cNvSpPr/>
          <p:nvPr/>
        </p:nvSpPr>
        <p:spPr>
          <a:xfrm>
            <a:off x="7173692" y="4067017"/>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F</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68F369D-EF38-4D9D-8F11-7E6069FC73A8}"/>
              </a:ext>
            </a:extLst>
          </p:cNvPr>
          <p:cNvSpPr/>
          <p:nvPr/>
        </p:nvSpPr>
        <p:spPr>
          <a:xfrm>
            <a:off x="5900507" y="5211563"/>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7" name="Oval 16">
            <a:extLst>
              <a:ext uri="{FF2B5EF4-FFF2-40B4-BE49-F238E27FC236}">
                <a16:creationId xmlns:a16="http://schemas.microsoft.com/office/drawing/2014/main" id="{78F5E554-024A-4A29-8F06-340BA2355BF3}"/>
              </a:ext>
            </a:extLst>
          </p:cNvPr>
          <p:cNvSpPr/>
          <p:nvPr/>
        </p:nvSpPr>
        <p:spPr>
          <a:xfrm>
            <a:off x="7905827" y="5396828"/>
            <a:ext cx="265591" cy="28953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C0CCDC7-A03B-4918-840C-A257D468157E}"/>
              </a:ext>
            </a:extLst>
          </p:cNvPr>
          <p:cNvCxnSpPr>
            <a:cxnSpLocks/>
            <a:stCxn id="14" idx="5"/>
            <a:endCxn id="11" idx="0"/>
          </p:cNvCxnSpPr>
          <p:nvPr/>
        </p:nvCxnSpPr>
        <p:spPr>
          <a:xfrm>
            <a:off x="7400388" y="4307739"/>
            <a:ext cx="171691"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21B3CCC-9B73-4DE6-A56B-CF48B708E66A}"/>
              </a:ext>
            </a:extLst>
          </p:cNvPr>
          <p:cNvCxnSpPr>
            <a:cxnSpLocks/>
            <a:stCxn id="12" idx="6"/>
            <a:endCxn id="11" idx="1"/>
          </p:cNvCxnSpPr>
          <p:nvPr/>
        </p:nvCxnSpPr>
        <p:spPr>
          <a:xfrm>
            <a:off x="6228796" y="4349040"/>
            <a:ext cx="1249382" cy="389345"/>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BBC19D4-0070-4F7B-8B7D-0C3E9A15AF81}"/>
              </a:ext>
            </a:extLst>
          </p:cNvPr>
          <p:cNvCxnSpPr>
            <a:cxnSpLocks/>
            <a:stCxn id="11" idx="3"/>
            <a:endCxn id="13" idx="6"/>
          </p:cNvCxnSpPr>
          <p:nvPr/>
        </p:nvCxnSpPr>
        <p:spPr>
          <a:xfrm flipH="1">
            <a:off x="6779760" y="4937806"/>
            <a:ext cx="698418" cy="73433"/>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620B0A-E2CA-4059-A8A2-37791D14C540}"/>
              </a:ext>
            </a:extLst>
          </p:cNvPr>
          <p:cNvCxnSpPr>
            <a:cxnSpLocks/>
            <a:stCxn id="13" idx="3"/>
            <a:endCxn id="15" idx="6"/>
          </p:cNvCxnSpPr>
          <p:nvPr/>
        </p:nvCxnSpPr>
        <p:spPr>
          <a:xfrm flipH="1">
            <a:off x="6166098" y="5110949"/>
            <a:ext cx="386966" cy="24162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E88A9E9-6784-4D81-A3B5-14E51F190A44}"/>
              </a:ext>
            </a:extLst>
          </p:cNvPr>
          <p:cNvCxnSpPr>
            <a:cxnSpLocks/>
            <a:stCxn id="14" idx="2"/>
            <a:endCxn id="12" idx="6"/>
          </p:cNvCxnSpPr>
          <p:nvPr/>
        </p:nvCxnSpPr>
        <p:spPr>
          <a:xfrm flipH="1">
            <a:off x="6228796" y="4208029"/>
            <a:ext cx="944896" cy="14101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F226032-5BD1-4480-BD48-9B9642871031}"/>
              </a:ext>
            </a:extLst>
          </p:cNvPr>
          <p:cNvCxnSpPr>
            <a:cxnSpLocks/>
            <a:stCxn id="11" idx="5"/>
            <a:endCxn id="17" idx="0"/>
          </p:cNvCxnSpPr>
          <p:nvPr/>
        </p:nvCxnSpPr>
        <p:spPr>
          <a:xfrm>
            <a:off x="7665979" y="4937806"/>
            <a:ext cx="372644" cy="45902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E2C8226-1DC1-42E6-9BF5-ADF33DA1C544}"/>
              </a:ext>
            </a:extLst>
          </p:cNvPr>
          <p:cNvCxnSpPr>
            <a:cxnSpLocks/>
            <a:stCxn id="15" idx="0"/>
            <a:endCxn id="12" idx="4"/>
          </p:cNvCxnSpPr>
          <p:nvPr/>
        </p:nvCxnSpPr>
        <p:spPr>
          <a:xfrm flipV="1">
            <a:off x="6033303" y="4490051"/>
            <a:ext cx="62698" cy="72151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8CDBE8C-C171-496A-842E-13FF7A1020AC}"/>
              </a:ext>
            </a:extLst>
          </p:cNvPr>
          <p:cNvCxnSpPr>
            <a:cxnSpLocks/>
            <a:stCxn id="13" idx="1"/>
            <a:endCxn id="12" idx="5"/>
          </p:cNvCxnSpPr>
          <p:nvPr/>
        </p:nvCxnSpPr>
        <p:spPr>
          <a:xfrm flipH="1" flipV="1">
            <a:off x="6189901" y="4448750"/>
            <a:ext cx="363163" cy="4627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6CF6568-C55A-4684-AE88-324DD9A396CE}"/>
              </a:ext>
            </a:extLst>
          </p:cNvPr>
          <p:cNvCxnSpPr>
            <a:cxnSpLocks/>
            <a:stCxn id="17" idx="1"/>
            <a:endCxn id="13" idx="5"/>
          </p:cNvCxnSpPr>
          <p:nvPr/>
        </p:nvCxnSpPr>
        <p:spPr>
          <a:xfrm flipH="1" flipV="1">
            <a:off x="6740865" y="5110949"/>
            <a:ext cx="1203857" cy="32828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5" name="Picture 64">
            <a:extLst>
              <a:ext uri="{FF2B5EF4-FFF2-40B4-BE49-F238E27FC236}">
                <a16:creationId xmlns:a16="http://schemas.microsoft.com/office/drawing/2014/main" id="{1906F22C-4995-423F-A73A-2C99DFA88B11}"/>
              </a:ext>
            </a:extLst>
          </p:cNvPr>
          <p:cNvPicPr>
            <a:picLocks noChangeAspect="1"/>
          </p:cNvPicPr>
          <p:nvPr/>
        </p:nvPicPr>
        <p:blipFill>
          <a:blip r:embed="rId4"/>
          <a:stretch>
            <a:fillRect/>
          </a:stretch>
        </p:blipFill>
        <p:spPr>
          <a:xfrm>
            <a:off x="8559364" y="1538258"/>
            <a:ext cx="3073370" cy="1737014"/>
          </a:xfrm>
          <a:prstGeom prst="rect">
            <a:avLst/>
          </a:prstGeom>
        </p:spPr>
      </p:pic>
      <p:sp>
        <p:nvSpPr>
          <p:cNvPr id="66" name="Arrow: Right 65">
            <a:extLst>
              <a:ext uri="{FF2B5EF4-FFF2-40B4-BE49-F238E27FC236}">
                <a16:creationId xmlns:a16="http://schemas.microsoft.com/office/drawing/2014/main" id="{0CDD9CFD-7AC1-4A11-8CB1-4D941BDD77E7}"/>
              </a:ext>
            </a:extLst>
          </p:cNvPr>
          <p:cNvSpPr/>
          <p:nvPr/>
        </p:nvSpPr>
        <p:spPr>
          <a:xfrm>
            <a:off x="8068385" y="4597373"/>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01" name="Arrow: Right 100">
            <a:extLst>
              <a:ext uri="{FF2B5EF4-FFF2-40B4-BE49-F238E27FC236}">
                <a16:creationId xmlns:a16="http://schemas.microsoft.com/office/drawing/2014/main" id="{2A746CEA-3DFD-48A3-8E23-0FF6347328A5}"/>
              </a:ext>
            </a:extLst>
          </p:cNvPr>
          <p:cNvSpPr/>
          <p:nvPr/>
        </p:nvSpPr>
        <p:spPr>
          <a:xfrm>
            <a:off x="7916667" y="2152704"/>
            <a:ext cx="531182" cy="28202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25" name="Picture 24">
            <a:extLst>
              <a:ext uri="{FF2B5EF4-FFF2-40B4-BE49-F238E27FC236}">
                <a16:creationId xmlns:a16="http://schemas.microsoft.com/office/drawing/2014/main" id="{765824AF-4AEB-4A91-B030-6C9452BA8D58}"/>
              </a:ext>
            </a:extLst>
          </p:cNvPr>
          <p:cNvPicPr>
            <a:picLocks noChangeAspect="1"/>
          </p:cNvPicPr>
          <p:nvPr/>
        </p:nvPicPr>
        <p:blipFill>
          <a:blip r:embed="rId5"/>
          <a:stretch>
            <a:fillRect/>
          </a:stretch>
        </p:blipFill>
        <p:spPr>
          <a:xfrm>
            <a:off x="5966099" y="1480903"/>
            <a:ext cx="1774775" cy="2014339"/>
          </a:xfrm>
          <a:prstGeom prst="rect">
            <a:avLst/>
          </a:prstGeom>
        </p:spPr>
      </p:pic>
    </p:spTree>
    <p:extLst>
      <p:ext uri="{BB962C8B-B14F-4D97-AF65-F5344CB8AC3E}">
        <p14:creationId xmlns:p14="http://schemas.microsoft.com/office/powerpoint/2010/main" val="337002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14</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9562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Perturbation Type</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140</a:t>
            </a:fld>
            <a:endParaRPr lang="en-US"/>
          </a:p>
        </p:txBody>
      </p:sp>
      <p:cxnSp>
        <p:nvCxnSpPr>
          <p:cNvPr id="224" name="Straight Connector 87">
            <a:extLst>
              <a:ext uri="{FF2B5EF4-FFF2-40B4-BE49-F238E27FC236}">
                <a16:creationId xmlns:a16="http://schemas.microsoft.com/office/drawing/2014/main" id="{823DA33E-F6BF-41C8-8450-10712AEFB81D}"/>
              </a:ext>
            </a:extLst>
          </p:cNvPr>
          <p:cNvCxnSpPr>
            <a:cxnSpLocks/>
            <a:stCxn id="324" idx="2"/>
            <a:endCxn id="319" idx="5"/>
          </p:cNvCxnSpPr>
          <p:nvPr/>
        </p:nvCxnSpPr>
        <p:spPr>
          <a:xfrm flipH="1" flipV="1">
            <a:off x="5784525" y="2506433"/>
            <a:ext cx="1000009" cy="32958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87">
            <a:extLst>
              <a:ext uri="{FF2B5EF4-FFF2-40B4-BE49-F238E27FC236}">
                <a16:creationId xmlns:a16="http://schemas.microsoft.com/office/drawing/2014/main" id="{79964B4A-9103-4BC6-875D-A0C782894B5A}"/>
              </a:ext>
            </a:extLst>
          </p:cNvPr>
          <p:cNvCxnSpPr>
            <a:cxnSpLocks/>
            <a:stCxn id="199" idx="2"/>
            <a:endCxn id="198" idx="6"/>
          </p:cNvCxnSpPr>
          <p:nvPr/>
        </p:nvCxnSpPr>
        <p:spPr>
          <a:xfrm flipH="1">
            <a:off x="1873905" y="2889858"/>
            <a:ext cx="1134558" cy="14101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FDF77583-BBCA-4627-A6C7-D8207C3ACDE8}"/>
              </a:ext>
            </a:extLst>
          </p:cNvPr>
          <p:cNvGrpSpPr/>
          <p:nvPr/>
        </p:nvGrpSpPr>
        <p:grpSpPr>
          <a:xfrm>
            <a:off x="1217693" y="1531216"/>
            <a:ext cx="2381110" cy="1640665"/>
            <a:chOff x="2193382" y="3040784"/>
            <a:chExt cx="2381110" cy="1640665"/>
          </a:xfrm>
        </p:grpSpPr>
        <p:sp>
          <p:nvSpPr>
            <p:cNvPr id="191" name="Oval 190">
              <a:extLst>
                <a:ext uri="{FF2B5EF4-FFF2-40B4-BE49-F238E27FC236}">
                  <a16:creationId xmlns:a16="http://schemas.microsoft.com/office/drawing/2014/main" id="{69EB7EED-155A-41BB-AA54-88BBAD085E0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92" name="Oval 191">
              <a:extLst>
                <a:ext uri="{FF2B5EF4-FFF2-40B4-BE49-F238E27FC236}">
                  <a16:creationId xmlns:a16="http://schemas.microsoft.com/office/drawing/2014/main" id="{65CCEB12-EAEE-4349-A6C7-31A8E6BD11F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93" name="Oval 192">
              <a:extLst>
                <a:ext uri="{FF2B5EF4-FFF2-40B4-BE49-F238E27FC236}">
                  <a16:creationId xmlns:a16="http://schemas.microsoft.com/office/drawing/2014/main" id="{D35FB30C-4244-46EC-BA8B-5B6F67DACE00}"/>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94" name="Oval 193">
              <a:extLst>
                <a:ext uri="{FF2B5EF4-FFF2-40B4-BE49-F238E27FC236}">
                  <a16:creationId xmlns:a16="http://schemas.microsoft.com/office/drawing/2014/main" id="{7F3C8C39-7E63-430C-8DAC-4285752D95C0}"/>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95" name="Oval 194">
              <a:extLst>
                <a:ext uri="{FF2B5EF4-FFF2-40B4-BE49-F238E27FC236}">
                  <a16:creationId xmlns:a16="http://schemas.microsoft.com/office/drawing/2014/main" id="{7517C4F6-41D3-46BD-A1B6-1C724E3D130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96" name="Oval 195">
              <a:extLst>
                <a:ext uri="{FF2B5EF4-FFF2-40B4-BE49-F238E27FC236}">
                  <a16:creationId xmlns:a16="http://schemas.microsoft.com/office/drawing/2014/main" id="{8B655CA1-7F9B-4490-9DF5-770BB7DF038B}"/>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8" name="Oval 197">
              <a:extLst>
                <a:ext uri="{FF2B5EF4-FFF2-40B4-BE49-F238E27FC236}">
                  <a16:creationId xmlns:a16="http://schemas.microsoft.com/office/drawing/2014/main" id="{79D66235-274F-487D-8ECB-D64113AB8A38}"/>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199" name="Oval 198">
              <a:extLst>
                <a:ext uri="{FF2B5EF4-FFF2-40B4-BE49-F238E27FC236}">
                  <a16:creationId xmlns:a16="http://schemas.microsoft.com/office/drawing/2014/main" id="{7E7D2159-A5C2-4969-96C0-06323E7D4D32}"/>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00" name="Straight Connector 199">
              <a:extLst>
                <a:ext uri="{FF2B5EF4-FFF2-40B4-BE49-F238E27FC236}">
                  <a16:creationId xmlns:a16="http://schemas.microsoft.com/office/drawing/2014/main" id="{4E8FCDB7-F738-4F50-A593-360681695215}"/>
                </a:ext>
              </a:extLst>
            </p:cNvPr>
            <p:cNvCxnSpPr>
              <a:cxnSpLocks/>
              <a:stCxn id="194" idx="3"/>
              <a:endCxn id="19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DF1B4FD7-FAD4-4C0D-B417-14CCD4C86C02}"/>
                </a:ext>
              </a:extLst>
            </p:cNvPr>
            <p:cNvCxnSpPr>
              <a:cxnSpLocks/>
              <a:stCxn id="192" idx="5"/>
              <a:endCxn id="19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C984E7C-EA67-49A3-A603-5222B987D2D9}"/>
                </a:ext>
              </a:extLst>
            </p:cNvPr>
            <p:cNvCxnSpPr>
              <a:cxnSpLocks/>
              <a:stCxn id="191" idx="3"/>
              <a:endCxn id="193"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0321FF1B-3959-4F3D-B3BE-7B652CFD1EBB}"/>
                </a:ext>
              </a:extLst>
            </p:cNvPr>
            <p:cNvCxnSpPr>
              <a:cxnSpLocks/>
              <a:stCxn id="193" idx="2"/>
              <a:endCxn id="195"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5A69FE89-40FF-4E92-95E8-E4356A5A39C9}"/>
                </a:ext>
              </a:extLst>
            </p:cNvPr>
            <p:cNvCxnSpPr>
              <a:cxnSpLocks/>
              <a:stCxn id="193" idx="4"/>
              <a:endCxn id="19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65FE0CB7-B1C8-487C-8871-E453AEDA4AEE}"/>
                </a:ext>
              </a:extLst>
            </p:cNvPr>
            <p:cNvCxnSpPr>
              <a:cxnSpLocks/>
              <a:stCxn id="194" idx="1"/>
              <a:endCxn id="192"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6E65395-F7B1-4E57-92FD-58BE82EABC75}"/>
                </a:ext>
              </a:extLst>
            </p:cNvPr>
            <p:cNvCxnSpPr>
              <a:cxnSpLocks/>
              <a:stCxn id="195" idx="5"/>
              <a:endCxn id="19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CC728E8C-BD1B-4906-A13E-DBC77B2EB45C}"/>
                </a:ext>
              </a:extLst>
            </p:cNvPr>
            <p:cNvCxnSpPr>
              <a:cxnSpLocks/>
              <a:stCxn id="196" idx="2"/>
              <a:endCxn id="19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A3DD2D20-6613-4A83-8358-7D2A53C08A15}"/>
                </a:ext>
              </a:extLst>
            </p:cNvPr>
            <p:cNvCxnSpPr>
              <a:cxnSpLocks/>
              <a:stCxn id="191" idx="5"/>
              <a:endCxn id="19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5E391DC2-54DD-4DA6-BDA7-F50A0A65C0C2}"/>
                </a:ext>
              </a:extLst>
            </p:cNvPr>
            <p:cNvCxnSpPr>
              <a:cxnSpLocks/>
              <a:stCxn id="196" idx="4"/>
              <a:endCxn id="19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3BCC4BE0-547A-4C04-810B-E50150DCFB5A}"/>
                </a:ext>
              </a:extLst>
            </p:cNvPr>
            <p:cNvCxnSpPr>
              <a:cxnSpLocks/>
              <a:stCxn id="195" idx="7"/>
              <a:endCxn id="192"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6" name="Group 295">
            <a:extLst>
              <a:ext uri="{FF2B5EF4-FFF2-40B4-BE49-F238E27FC236}">
                <a16:creationId xmlns:a16="http://schemas.microsoft.com/office/drawing/2014/main" id="{82A913E2-1D76-4F97-A638-16DEA290C233}"/>
              </a:ext>
            </a:extLst>
          </p:cNvPr>
          <p:cNvGrpSpPr/>
          <p:nvPr/>
        </p:nvGrpSpPr>
        <p:grpSpPr>
          <a:xfrm>
            <a:off x="1189725" y="4025395"/>
            <a:ext cx="2381110" cy="1640665"/>
            <a:chOff x="2193382" y="3040784"/>
            <a:chExt cx="2381110" cy="1640665"/>
          </a:xfrm>
        </p:grpSpPr>
        <p:sp>
          <p:nvSpPr>
            <p:cNvPr id="297" name="Oval 296">
              <a:extLst>
                <a:ext uri="{FF2B5EF4-FFF2-40B4-BE49-F238E27FC236}">
                  <a16:creationId xmlns:a16="http://schemas.microsoft.com/office/drawing/2014/main" id="{FC5C980D-F28C-401C-A454-3D909B997B57}"/>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298" name="Oval 297">
              <a:extLst>
                <a:ext uri="{FF2B5EF4-FFF2-40B4-BE49-F238E27FC236}">
                  <a16:creationId xmlns:a16="http://schemas.microsoft.com/office/drawing/2014/main" id="{A36E83AC-4AB5-4CF9-BFD5-A0A0559D02B8}"/>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299" name="Oval 298">
              <a:extLst>
                <a:ext uri="{FF2B5EF4-FFF2-40B4-BE49-F238E27FC236}">
                  <a16:creationId xmlns:a16="http://schemas.microsoft.com/office/drawing/2014/main" id="{C90DC021-6C2C-42E7-ACAF-FC10904C416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00" name="Oval 299">
              <a:extLst>
                <a:ext uri="{FF2B5EF4-FFF2-40B4-BE49-F238E27FC236}">
                  <a16:creationId xmlns:a16="http://schemas.microsoft.com/office/drawing/2014/main" id="{44358259-C63D-4AA5-BC3D-B07EF4F2DF4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01" name="Oval 300">
              <a:extLst>
                <a:ext uri="{FF2B5EF4-FFF2-40B4-BE49-F238E27FC236}">
                  <a16:creationId xmlns:a16="http://schemas.microsoft.com/office/drawing/2014/main" id="{65BE8EDA-B60E-4CAD-9DCB-337AD0D656A5}"/>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02" name="Oval 301">
              <a:extLst>
                <a:ext uri="{FF2B5EF4-FFF2-40B4-BE49-F238E27FC236}">
                  <a16:creationId xmlns:a16="http://schemas.microsoft.com/office/drawing/2014/main" id="{EA9AAAA8-F9BF-4B6B-AD8E-1C0F923B7BAD}"/>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a:t>
              </a:r>
              <a:endParaRPr lang="en-US" dirty="0"/>
            </a:p>
          </p:txBody>
        </p:sp>
        <p:sp>
          <p:nvSpPr>
            <p:cNvPr id="303" name="Oval 302">
              <a:extLst>
                <a:ext uri="{FF2B5EF4-FFF2-40B4-BE49-F238E27FC236}">
                  <a16:creationId xmlns:a16="http://schemas.microsoft.com/office/drawing/2014/main" id="{77BCCA03-52C4-4FAA-BE27-8B06820A2C6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04" name="Oval 303">
              <a:extLst>
                <a:ext uri="{FF2B5EF4-FFF2-40B4-BE49-F238E27FC236}">
                  <a16:creationId xmlns:a16="http://schemas.microsoft.com/office/drawing/2014/main" id="{0341C8EE-D3EA-4146-8FD3-11192DA7A22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05" name="Straight Connector 304">
              <a:extLst>
                <a:ext uri="{FF2B5EF4-FFF2-40B4-BE49-F238E27FC236}">
                  <a16:creationId xmlns:a16="http://schemas.microsoft.com/office/drawing/2014/main" id="{3A4E51B4-277C-4B88-8E2C-F1A6FEBCBB6A}"/>
                </a:ext>
              </a:extLst>
            </p:cNvPr>
            <p:cNvCxnSpPr>
              <a:cxnSpLocks/>
              <a:stCxn id="300" idx="3"/>
              <a:endCxn id="29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218EE96-C806-45C7-A392-109915E91473}"/>
                </a:ext>
              </a:extLst>
            </p:cNvPr>
            <p:cNvCxnSpPr>
              <a:cxnSpLocks/>
              <a:stCxn id="298" idx="5"/>
              <a:endCxn id="29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D67A9820-D2EB-4615-B3C7-7C709F27F7CC}"/>
                </a:ext>
              </a:extLst>
            </p:cNvPr>
            <p:cNvCxnSpPr>
              <a:cxnSpLocks/>
              <a:stCxn id="297" idx="3"/>
              <a:endCxn id="29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C5C78CBC-F95B-4B59-95DF-1F6C8C5FDAB0}"/>
                </a:ext>
              </a:extLst>
            </p:cNvPr>
            <p:cNvCxnSpPr>
              <a:cxnSpLocks/>
              <a:stCxn id="299" idx="2"/>
              <a:endCxn id="30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4EFA98CE-88D0-40F0-BCB0-520DD557E02E}"/>
                </a:ext>
              </a:extLst>
            </p:cNvPr>
            <p:cNvCxnSpPr>
              <a:cxnSpLocks/>
              <a:stCxn id="299" idx="4"/>
              <a:endCxn id="30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5BA247FE-1522-4638-B93D-181478FB27C4}"/>
                </a:ext>
              </a:extLst>
            </p:cNvPr>
            <p:cNvCxnSpPr>
              <a:cxnSpLocks/>
              <a:stCxn id="300" idx="1"/>
              <a:endCxn id="29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1ACF2636-E076-492F-A8ED-0F9D39A1215B}"/>
                </a:ext>
              </a:extLst>
            </p:cNvPr>
            <p:cNvCxnSpPr>
              <a:cxnSpLocks/>
              <a:stCxn id="301" idx="5"/>
              <a:endCxn id="30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38B72FE8-9297-4135-A1BF-2064FC1DF846}"/>
                </a:ext>
              </a:extLst>
            </p:cNvPr>
            <p:cNvCxnSpPr>
              <a:cxnSpLocks/>
              <a:stCxn id="302" idx="2"/>
              <a:endCxn id="29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1E5CE88F-8D53-4E72-8E3D-9BD6282BBF44}"/>
                </a:ext>
              </a:extLst>
            </p:cNvPr>
            <p:cNvCxnSpPr>
              <a:cxnSpLocks/>
              <a:stCxn id="297" idx="5"/>
              <a:endCxn id="30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a:extLst>
                <a:ext uri="{FF2B5EF4-FFF2-40B4-BE49-F238E27FC236}">
                  <a16:creationId xmlns:a16="http://schemas.microsoft.com/office/drawing/2014/main" id="{193E9E8A-64EC-4304-B5C0-8DD0F271975C}"/>
                </a:ext>
              </a:extLst>
            </p:cNvPr>
            <p:cNvCxnSpPr>
              <a:cxnSpLocks/>
              <a:stCxn id="302" idx="4"/>
              <a:endCxn id="30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748BC84C-602D-4AB9-9141-EFEA8CE6C539}"/>
                </a:ext>
              </a:extLst>
            </p:cNvPr>
            <p:cNvCxnSpPr>
              <a:cxnSpLocks/>
              <a:stCxn id="301" idx="7"/>
              <a:endCxn id="29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7" name="Multiplication Sign 196">
            <a:extLst>
              <a:ext uri="{FF2B5EF4-FFF2-40B4-BE49-F238E27FC236}">
                <a16:creationId xmlns:a16="http://schemas.microsoft.com/office/drawing/2014/main" id="{1A61C356-3569-405E-BC50-8813CB46F54B}"/>
              </a:ext>
            </a:extLst>
          </p:cNvPr>
          <p:cNvSpPr/>
          <p:nvPr/>
        </p:nvSpPr>
        <p:spPr>
          <a:xfrm>
            <a:off x="3132509" y="4864157"/>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7" name="Multiplication Sign 336">
            <a:extLst>
              <a:ext uri="{FF2B5EF4-FFF2-40B4-BE49-F238E27FC236}">
                <a16:creationId xmlns:a16="http://schemas.microsoft.com/office/drawing/2014/main" id="{E522FC7A-9229-4726-8FEB-261C73E4702D}"/>
              </a:ext>
            </a:extLst>
          </p:cNvPr>
          <p:cNvSpPr/>
          <p:nvPr/>
        </p:nvSpPr>
        <p:spPr>
          <a:xfrm>
            <a:off x="6899904" y="2365085"/>
            <a:ext cx="421249" cy="4295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Group 25">
            <a:extLst>
              <a:ext uri="{FF2B5EF4-FFF2-40B4-BE49-F238E27FC236}">
                <a16:creationId xmlns:a16="http://schemas.microsoft.com/office/drawing/2014/main" id="{FD46C398-B059-4E22-AE4A-6835BAF9BDD1}"/>
              </a:ext>
            </a:extLst>
          </p:cNvPr>
          <p:cNvGrpSpPr/>
          <p:nvPr/>
        </p:nvGrpSpPr>
        <p:grpSpPr>
          <a:xfrm>
            <a:off x="4860969" y="3885340"/>
            <a:ext cx="2381110" cy="2117897"/>
            <a:chOff x="4860969" y="3885340"/>
            <a:chExt cx="2381110" cy="2117897"/>
          </a:xfrm>
        </p:grpSpPr>
        <p:grpSp>
          <p:nvGrpSpPr>
            <p:cNvPr id="338" name="Group 337">
              <a:extLst>
                <a:ext uri="{FF2B5EF4-FFF2-40B4-BE49-F238E27FC236}">
                  <a16:creationId xmlns:a16="http://schemas.microsoft.com/office/drawing/2014/main" id="{3AF1EBA6-6A8A-4594-A2AD-A2D84ABDFEDF}"/>
                </a:ext>
              </a:extLst>
            </p:cNvPr>
            <p:cNvGrpSpPr/>
            <p:nvPr/>
          </p:nvGrpSpPr>
          <p:grpSpPr>
            <a:xfrm>
              <a:off x="4860969" y="3885340"/>
              <a:ext cx="2381110" cy="1640665"/>
              <a:chOff x="2193382" y="3040784"/>
              <a:chExt cx="2381110" cy="1640665"/>
            </a:xfrm>
          </p:grpSpPr>
          <p:sp>
            <p:nvSpPr>
              <p:cNvPr id="339" name="Oval 338">
                <a:extLst>
                  <a:ext uri="{FF2B5EF4-FFF2-40B4-BE49-F238E27FC236}">
                    <a16:creationId xmlns:a16="http://schemas.microsoft.com/office/drawing/2014/main" id="{08E047E9-4508-47F7-BC5F-3B6D29C2AA8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40" name="Oval 339">
                <a:extLst>
                  <a:ext uri="{FF2B5EF4-FFF2-40B4-BE49-F238E27FC236}">
                    <a16:creationId xmlns:a16="http://schemas.microsoft.com/office/drawing/2014/main" id="{7FB93670-EB1F-4E4E-B16E-FFE4310762A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41" name="Oval 340">
                <a:extLst>
                  <a:ext uri="{FF2B5EF4-FFF2-40B4-BE49-F238E27FC236}">
                    <a16:creationId xmlns:a16="http://schemas.microsoft.com/office/drawing/2014/main" id="{84E07E7B-7185-402C-8B9D-DFCB06CC57F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42" name="Oval 341">
                <a:extLst>
                  <a:ext uri="{FF2B5EF4-FFF2-40B4-BE49-F238E27FC236}">
                    <a16:creationId xmlns:a16="http://schemas.microsoft.com/office/drawing/2014/main" id="{B34A186D-A6C8-45E0-AB49-233A04BDCCB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43" name="Oval 342">
                <a:extLst>
                  <a:ext uri="{FF2B5EF4-FFF2-40B4-BE49-F238E27FC236}">
                    <a16:creationId xmlns:a16="http://schemas.microsoft.com/office/drawing/2014/main" id="{FCA61947-E767-4CE0-895E-41368B94C69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44" name="Oval 343">
                <a:extLst>
                  <a:ext uri="{FF2B5EF4-FFF2-40B4-BE49-F238E27FC236}">
                    <a16:creationId xmlns:a16="http://schemas.microsoft.com/office/drawing/2014/main" id="{6E08D43B-8341-4CF7-82EE-26A62904538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45" name="Oval 344">
                <a:extLst>
                  <a:ext uri="{FF2B5EF4-FFF2-40B4-BE49-F238E27FC236}">
                    <a16:creationId xmlns:a16="http://schemas.microsoft.com/office/drawing/2014/main" id="{1C3D3E9A-9EEB-43FF-8DC1-5D2CA8368681}"/>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46" name="Oval 345">
                <a:extLst>
                  <a:ext uri="{FF2B5EF4-FFF2-40B4-BE49-F238E27FC236}">
                    <a16:creationId xmlns:a16="http://schemas.microsoft.com/office/drawing/2014/main" id="{78E4771D-0A97-451B-9B93-242DD036B22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47" name="Straight Connector 346">
                <a:extLst>
                  <a:ext uri="{FF2B5EF4-FFF2-40B4-BE49-F238E27FC236}">
                    <a16:creationId xmlns:a16="http://schemas.microsoft.com/office/drawing/2014/main" id="{3222C7FB-AEE2-4DC5-989A-80D0C1B8CAC2}"/>
                  </a:ext>
                </a:extLst>
              </p:cNvPr>
              <p:cNvCxnSpPr>
                <a:cxnSpLocks/>
                <a:stCxn id="342" idx="3"/>
                <a:endCxn id="339"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7D1922BF-4E7D-4447-996E-F5DBB0D36FD9}"/>
                  </a:ext>
                </a:extLst>
              </p:cNvPr>
              <p:cNvCxnSpPr>
                <a:cxnSpLocks/>
                <a:stCxn id="340" idx="5"/>
                <a:endCxn id="339"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19C8697D-6871-4C6D-B407-E3519F61F09D}"/>
                  </a:ext>
                </a:extLst>
              </p:cNvPr>
              <p:cNvCxnSpPr>
                <a:cxnSpLocks/>
                <a:stCxn id="339" idx="3"/>
                <a:endCxn id="341"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id="{08EDC7B8-FAB7-49F3-B011-2B68FB38F8F3}"/>
                  </a:ext>
                </a:extLst>
              </p:cNvPr>
              <p:cNvCxnSpPr>
                <a:cxnSpLocks/>
                <a:stCxn id="341" idx="2"/>
                <a:endCxn id="343"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136AEE62-2DC3-4DA5-AF54-D24E53A51651}"/>
                  </a:ext>
                </a:extLst>
              </p:cNvPr>
              <p:cNvCxnSpPr>
                <a:cxnSpLocks/>
                <a:stCxn id="341" idx="4"/>
                <a:endCxn id="345"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34FCD2E8-3E3D-4BE9-9E68-776FF3DFE4C9}"/>
                  </a:ext>
                </a:extLst>
              </p:cNvPr>
              <p:cNvCxnSpPr>
                <a:cxnSpLocks/>
                <a:stCxn id="342" idx="1"/>
                <a:endCxn id="340"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E342CCEE-B603-4B0B-93D9-AB669A01C36A}"/>
                  </a:ext>
                </a:extLst>
              </p:cNvPr>
              <p:cNvCxnSpPr>
                <a:cxnSpLocks/>
                <a:stCxn id="343" idx="5"/>
                <a:endCxn id="345"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0CF4A694-8DA5-4CAF-86B4-5216E11E4920}"/>
                  </a:ext>
                </a:extLst>
              </p:cNvPr>
              <p:cNvCxnSpPr>
                <a:cxnSpLocks/>
                <a:stCxn id="344" idx="2"/>
                <a:endCxn id="339"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FBA02CB7-F128-4084-ABD3-90510BFF4823}"/>
                  </a:ext>
                </a:extLst>
              </p:cNvPr>
              <p:cNvCxnSpPr>
                <a:cxnSpLocks/>
                <a:stCxn id="339" idx="5"/>
                <a:endCxn id="346"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45ACCDCF-7572-4EB4-9D2E-B242DF513941}"/>
                  </a:ext>
                </a:extLst>
              </p:cNvPr>
              <p:cNvCxnSpPr>
                <a:cxnSpLocks/>
                <a:stCxn id="344" idx="4"/>
                <a:endCxn id="346"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C56E1CBA-1915-43F4-A579-C4A0F3A6E307}"/>
                  </a:ext>
                </a:extLst>
              </p:cNvPr>
              <p:cNvCxnSpPr>
                <a:cxnSpLocks/>
                <a:stCxn id="343" idx="7"/>
                <a:endCxn id="340"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58" name="Oval 357">
              <a:extLst>
                <a:ext uri="{FF2B5EF4-FFF2-40B4-BE49-F238E27FC236}">
                  <a16:creationId xmlns:a16="http://schemas.microsoft.com/office/drawing/2014/main" id="{EBCCD11B-0A49-482E-88F0-2F9773A599D3}"/>
                </a:ext>
              </a:extLst>
            </p:cNvPr>
            <p:cNvSpPr/>
            <p:nvPr/>
          </p:nvSpPr>
          <p:spPr>
            <a:xfrm>
              <a:off x="6166868" y="56176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9</a:t>
              </a:r>
              <a:endParaRPr lang="en-US" dirty="0"/>
            </a:p>
          </p:txBody>
        </p:sp>
        <p:sp>
          <p:nvSpPr>
            <p:cNvPr id="359" name="Oval 358">
              <a:extLst>
                <a:ext uri="{FF2B5EF4-FFF2-40B4-BE49-F238E27FC236}">
                  <a16:creationId xmlns:a16="http://schemas.microsoft.com/office/drawing/2014/main" id="{4090742B-9936-49A4-9387-D8B0F8819D51}"/>
                </a:ext>
              </a:extLst>
            </p:cNvPr>
            <p:cNvSpPr/>
            <p:nvPr/>
          </p:nvSpPr>
          <p:spPr>
            <a:xfrm>
              <a:off x="6074106" y="551412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61" name="Straight Connector 87">
            <a:extLst>
              <a:ext uri="{FF2B5EF4-FFF2-40B4-BE49-F238E27FC236}">
                <a16:creationId xmlns:a16="http://schemas.microsoft.com/office/drawing/2014/main" id="{6D42F1D5-0B93-42BF-B2C3-BC309DB2BF7A}"/>
              </a:ext>
            </a:extLst>
          </p:cNvPr>
          <p:cNvCxnSpPr>
            <a:cxnSpLocks/>
            <a:stCxn id="345" idx="5"/>
            <a:endCxn id="358" idx="2"/>
          </p:cNvCxnSpPr>
          <p:nvPr/>
        </p:nvCxnSpPr>
        <p:spPr>
          <a:xfrm>
            <a:off x="5478286" y="5484704"/>
            <a:ext cx="688582" cy="2739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2" name="Straight Connector 87">
            <a:extLst>
              <a:ext uri="{FF2B5EF4-FFF2-40B4-BE49-F238E27FC236}">
                <a16:creationId xmlns:a16="http://schemas.microsoft.com/office/drawing/2014/main" id="{20FD1449-35AB-4FBC-8762-3C9F5C6FFAA7}"/>
              </a:ext>
            </a:extLst>
          </p:cNvPr>
          <p:cNvCxnSpPr>
            <a:cxnSpLocks/>
            <a:stCxn id="341" idx="5"/>
            <a:endCxn id="358" idx="1"/>
          </p:cNvCxnSpPr>
          <p:nvPr/>
        </p:nvCxnSpPr>
        <p:spPr>
          <a:xfrm>
            <a:off x="5651730" y="4914393"/>
            <a:ext cx="554033" cy="744579"/>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3" name="Straight Connector 87">
            <a:extLst>
              <a:ext uri="{FF2B5EF4-FFF2-40B4-BE49-F238E27FC236}">
                <a16:creationId xmlns:a16="http://schemas.microsoft.com/office/drawing/2014/main" id="{5198FE07-86D9-418A-A370-EC0520E3A2C9}"/>
              </a:ext>
            </a:extLst>
          </p:cNvPr>
          <p:cNvCxnSpPr>
            <a:cxnSpLocks/>
            <a:stCxn id="346" idx="3"/>
            <a:endCxn id="358" idx="7"/>
          </p:cNvCxnSpPr>
          <p:nvPr/>
        </p:nvCxnSpPr>
        <p:spPr>
          <a:xfrm flipH="1">
            <a:off x="6393564" y="5343692"/>
            <a:ext cx="297070" cy="315280"/>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A808FD7C-7D2A-4DCD-B626-441F87F0886C}"/>
              </a:ext>
            </a:extLst>
          </p:cNvPr>
          <p:cNvGrpSpPr/>
          <p:nvPr/>
        </p:nvGrpSpPr>
        <p:grpSpPr>
          <a:xfrm>
            <a:off x="8831527" y="2376497"/>
            <a:ext cx="2381110" cy="2004740"/>
            <a:chOff x="8831527" y="2376497"/>
            <a:chExt cx="2381110" cy="2004740"/>
          </a:xfrm>
        </p:grpSpPr>
        <p:grpSp>
          <p:nvGrpSpPr>
            <p:cNvPr id="25" name="Group 24">
              <a:extLst>
                <a:ext uri="{FF2B5EF4-FFF2-40B4-BE49-F238E27FC236}">
                  <a16:creationId xmlns:a16="http://schemas.microsoft.com/office/drawing/2014/main" id="{E47CA0E1-BB64-44F8-A19F-EEBBC072638F}"/>
                </a:ext>
              </a:extLst>
            </p:cNvPr>
            <p:cNvGrpSpPr/>
            <p:nvPr/>
          </p:nvGrpSpPr>
          <p:grpSpPr>
            <a:xfrm>
              <a:off x="10239946" y="3646396"/>
              <a:ext cx="386385" cy="734841"/>
              <a:chOff x="9083976" y="2189474"/>
              <a:chExt cx="386385" cy="734841"/>
            </a:xfrm>
          </p:grpSpPr>
          <p:sp>
            <p:nvSpPr>
              <p:cNvPr id="389" name="Rectangle 388">
                <a:extLst>
                  <a:ext uri="{FF2B5EF4-FFF2-40B4-BE49-F238E27FC236}">
                    <a16:creationId xmlns:a16="http://schemas.microsoft.com/office/drawing/2014/main" id="{E6C7F3FB-8BE7-4D21-B3C9-D9BBD72ECBCF}"/>
                  </a:ext>
                </a:extLst>
              </p:cNvPr>
              <p:cNvSpPr/>
              <p:nvPr/>
            </p:nvSpPr>
            <p:spPr>
              <a:xfrm>
                <a:off x="9215520" y="2358116"/>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Rectangle 389">
                <a:extLst>
                  <a:ext uri="{FF2B5EF4-FFF2-40B4-BE49-F238E27FC236}">
                    <a16:creationId xmlns:a16="http://schemas.microsoft.com/office/drawing/2014/main" id="{C23D4FFE-0EB3-4B7B-A565-1F9927C0F1FB}"/>
                  </a:ext>
                </a:extLst>
              </p:cNvPr>
              <p:cNvSpPr/>
              <p:nvPr/>
            </p:nvSpPr>
            <p:spPr>
              <a:xfrm>
                <a:off x="9215520" y="2540810"/>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Rectangle 390">
                <a:extLst>
                  <a:ext uri="{FF2B5EF4-FFF2-40B4-BE49-F238E27FC236}">
                    <a16:creationId xmlns:a16="http://schemas.microsoft.com/office/drawing/2014/main" id="{F763EC92-22BA-42B8-ADFF-92D193D98630}"/>
                  </a:ext>
                </a:extLst>
              </p:cNvPr>
              <p:cNvSpPr/>
              <p:nvPr/>
            </p:nvSpPr>
            <p:spPr>
              <a:xfrm>
                <a:off x="9215520" y="2632157"/>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Rectangle 391">
                <a:extLst>
                  <a:ext uri="{FF2B5EF4-FFF2-40B4-BE49-F238E27FC236}">
                    <a16:creationId xmlns:a16="http://schemas.microsoft.com/office/drawing/2014/main" id="{C9F0AEFE-2B19-42F2-9C7A-7F5A8FF5A063}"/>
                  </a:ext>
                </a:extLst>
              </p:cNvPr>
              <p:cNvSpPr/>
              <p:nvPr/>
            </p:nvSpPr>
            <p:spPr>
              <a:xfrm>
                <a:off x="9215520" y="2449463"/>
                <a:ext cx="123298" cy="94097"/>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Rectangle 392">
                <a:extLst>
                  <a:ext uri="{FF2B5EF4-FFF2-40B4-BE49-F238E27FC236}">
                    <a16:creationId xmlns:a16="http://schemas.microsoft.com/office/drawing/2014/main" id="{3BE34F22-7CDD-4C58-BB55-4AC5CD0E83FF}"/>
                  </a:ext>
                </a:extLst>
              </p:cNvPr>
              <p:cNvSpPr/>
              <p:nvPr/>
            </p:nvSpPr>
            <p:spPr>
              <a:xfrm>
                <a:off x="9215520" y="2723505"/>
                <a:ext cx="123298" cy="9409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Oval 393">
                <a:extLst>
                  <a:ext uri="{FF2B5EF4-FFF2-40B4-BE49-F238E27FC236}">
                    <a16:creationId xmlns:a16="http://schemas.microsoft.com/office/drawing/2014/main" id="{D0189789-4238-4179-B0BC-34E6DC27D595}"/>
                  </a:ext>
                </a:extLst>
              </p:cNvPr>
              <p:cNvSpPr/>
              <p:nvPr/>
            </p:nvSpPr>
            <p:spPr>
              <a:xfrm flipH="1">
                <a:off x="9083976" y="2189474"/>
                <a:ext cx="386385" cy="73484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16" name="Group 415">
              <a:extLst>
                <a:ext uri="{FF2B5EF4-FFF2-40B4-BE49-F238E27FC236}">
                  <a16:creationId xmlns:a16="http://schemas.microsoft.com/office/drawing/2014/main" id="{91F64615-BD6C-4A51-AAFA-8014F7469E9D}"/>
                </a:ext>
              </a:extLst>
            </p:cNvPr>
            <p:cNvGrpSpPr/>
            <p:nvPr/>
          </p:nvGrpSpPr>
          <p:grpSpPr>
            <a:xfrm>
              <a:off x="8831527" y="2376497"/>
              <a:ext cx="2381110" cy="1640665"/>
              <a:chOff x="2193382" y="3040784"/>
              <a:chExt cx="2381110" cy="1640665"/>
            </a:xfrm>
          </p:grpSpPr>
          <p:sp>
            <p:nvSpPr>
              <p:cNvPr id="417" name="Oval 416">
                <a:extLst>
                  <a:ext uri="{FF2B5EF4-FFF2-40B4-BE49-F238E27FC236}">
                    <a16:creationId xmlns:a16="http://schemas.microsoft.com/office/drawing/2014/main" id="{7DD0B93D-C398-4F9C-BAA1-173681DF87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418" name="Oval 417">
                <a:extLst>
                  <a:ext uri="{FF2B5EF4-FFF2-40B4-BE49-F238E27FC236}">
                    <a16:creationId xmlns:a16="http://schemas.microsoft.com/office/drawing/2014/main" id="{A15A3179-DD9E-45BF-A5BF-2FB8F46C5C8F}"/>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419" name="Oval 418">
                <a:extLst>
                  <a:ext uri="{FF2B5EF4-FFF2-40B4-BE49-F238E27FC236}">
                    <a16:creationId xmlns:a16="http://schemas.microsoft.com/office/drawing/2014/main" id="{BE9081D8-F98E-43A8-A494-B37A6D1A830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420" name="Oval 419">
                <a:extLst>
                  <a:ext uri="{FF2B5EF4-FFF2-40B4-BE49-F238E27FC236}">
                    <a16:creationId xmlns:a16="http://schemas.microsoft.com/office/drawing/2014/main" id="{9665DB24-93EA-46F6-B4A8-AA94AA9DE60F}"/>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421" name="Oval 420">
                <a:extLst>
                  <a:ext uri="{FF2B5EF4-FFF2-40B4-BE49-F238E27FC236}">
                    <a16:creationId xmlns:a16="http://schemas.microsoft.com/office/drawing/2014/main" id="{1524C2D8-347B-460C-A4F5-16B64CFA946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422" name="Oval 421">
                <a:extLst>
                  <a:ext uri="{FF2B5EF4-FFF2-40B4-BE49-F238E27FC236}">
                    <a16:creationId xmlns:a16="http://schemas.microsoft.com/office/drawing/2014/main" id="{53250B5F-AFCF-4D03-A0AC-159101B7F966}"/>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423" name="Oval 422">
                <a:extLst>
                  <a:ext uri="{FF2B5EF4-FFF2-40B4-BE49-F238E27FC236}">
                    <a16:creationId xmlns:a16="http://schemas.microsoft.com/office/drawing/2014/main" id="{73EB1EBE-05E4-47CB-8BD7-9E97DB6F092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424" name="Oval 423">
                <a:extLst>
                  <a:ext uri="{FF2B5EF4-FFF2-40B4-BE49-F238E27FC236}">
                    <a16:creationId xmlns:a16="http://schemas.microsoft.com/office/drawing/2014/main" id="{139E662A-26BB-4345-8349-DEB214CCC0AE}"/>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425" name="Straight Connector 424">
                <a:extLst>
                  <a:ext uri="{FF2B5EF4-FFF2-40B4-BE49-F238E27FC236}">
                    <a16:creationId xmlns:a16="http://schemas.microsoft.com/office/drawing/2014/main" id="{6E32B7B2-2443-4AC6-B8C3-558C66AC9A02}"/>
                  </a:ext>
                </a:extLst>
              </p:cNvPr>
              <p:cNvCxnSpPr>
                <a:cxnSpLocks/>
                <a:stCxn id="420" idx="3"/>
                <a:endCxn id="4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CA9A444C-96E8-4AE4-8FAC-4DF69E33D807}"/>
                  </a:ext>
                </a:extLst>
              </p:cNvPr>
              <p:cNvCxnSpPr>
                <a:cxnSpLocks/>
                <a:stCxn id="418" idx="5"/>
                <a:endCxn id="4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B53C3E8D-923E-4D08-B609-E74CC33C1CD2}"/>
                  </a:ext>
                </a:extLst>
              </p:cNvPr>
              <p:cNvCxnSpPr>
                <a:cxnSpLocks/>
                <a:stCxn id="417" idx="3"/>
                <a:endCxn id="4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078BC476-958F-40EB-9639-A0F787A7C183}"/>
                  </a:ext>
                </a:extLst>
              </p:cNvPr>
              <p:cNvCxnSpPr>
                <a:cxnSpLocks/>
                <a:stCxn id="419" idx="2"/>
                <a:endCxn id="4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AD5D148A-09B4-458E-906F-F4462EFDA53E}"/>
                  </a:ext>
                </a:extLst>
              </p:cNvPr>
              <p:cNvCxnSpPr>
                <a:cxnSpLocks/>
                <a:stCxn id="419" idx="4"/>
                <a:endCxn id="4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0940DCCD-EC82-4B30-82DE-CB9C5D559C7B}"/>
                  </a:ext>
                </a:extLst>
              </p:cNvPr>
              <p:cNvCxnSpPr>
                <a:cxnSpLocks/>
                <a:stCxn id="420" idx="1"/>
                <a:endCxn id="4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42A5DC91-548E-4682-AB40-FA458F19BFBA}"/>
                  </a:ext>
                </a:extLst>
              </p:cNvPr>
              <p:cNvCxnSpPr>
                <a:cxnSpLocks/>
                <a:stCxn id="421" idx="5"/>
                <a:endCxn id="4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CA565DD2-22E9-4DA0-8BE7-36F659545B34}"/>
                  </a:ext>
                </a:extLst>
              </p:cNvPr>
              <p:cNvCxnSpPr>
                <a:cxnSpLocks/>
                <a:stCxn id="422" idx="2"/>
                <a:endCxn id="4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EBF4048F-A387-4ECF-AC01-96CC71B4847F}"/>
                  </a:ext>
                </a:extLst>
              </p:cNvPr>
              <p:cNvCxnSpPr>
                <a:cxnSpLocks/>
                <a:stCxn id="417" idx="5"/>
                <a:endCxn id="4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8EB0C1F4-1251-43FE-A203-7B9B61473628}"/>
                  </a:ext>
                </a:extLst>
              </p:cNvPr>
              <p:cNvCxnSpPr>
                <a:cxnSpLocks/>
                <a:stCxn id="422" idx="4"/>
                <a:endCxn id="4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a:extLst>
                  <a:ext uri="{FF2B5EF4-FFF2-40B4-BE49-F238E27FC236}">
                    <a16:creationId xmlns:a16="http://schemas.microsoft.com/office/drawing/2014/main" id="{C375D8C5-D645-4846-B506-C58F004FF240}"/>
                  </a:ext>
                </a:extLst>
              </p:cNvPr>
              <p:cNvCxnSpPr>
                <a:cxnSpLocks/>
                <a:stCxn id="421" idx="7"/>
                <a:endCxn id="4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36" name="TextBox 435">
            <a:extLst>
              <a:ext uri="{FF2B5EF4-FFF2-40B4-BE49-F238E27FC236}">
                <a16:creationId xmlns:a16="http://schemas.microsoft.com/office/drawing/2014/main" id="{57037535-E26C-4074-B89E-2CB35A23C74C}"/>
              </a:ext>
            </a:extLst>
          </p:cNvPr>
          <p:cNvSpPr txBox="1"/>
          <p:nvPr/>
        </p:nvSpPr>
        <p:spPr>
          <a:xfrm>
            <a:off x="5666324" y="3219268"/>
            <a:ext cx="1238360" cy="369332"/>
          </a:xfrm>
          <a:prstGeom prst="rect">
            <a:avLst/>
          </a:prstGeom>
          <a:noFill/>
        </p:spPr>
        <p:txBody>
          <a:bodyPr wrap="square" rtlCol="0">
            <a:spAutoFit/>
          </a:bodyPr>
          <a:lstStyle/>
          <a:p>
            <a:r>
              <a:rPr lang="en-US" altLang="zh-CN" b="1" dirty="0"/>
              <a:t>Rewiring</a:t>
            </a:r>
            <a:endParaRPr lang="zh-CN" altLang="en-US" b="1" dirty="0"/>
          </a:p>
        </p:txBody>
      </p:sp>
      <p:sp>
        <p:nvSpPr>
          <p:cNvPr id="437" name="TextBox 436">
            <a:extLst>
              <a:ext uri="{FF2B5EF4-FFF2-40B4-BE49-F238E27FC236}">
                <a16:creationId xmlns:a16="http://schemas.microsoft.com/office/drawing/2014/main" id="{5CCCC39C-4560-46F6-88C9-5437BCB419E2}"/>
              </a:ext>
            </a:extLst>
          </p:cNvPr>
          <p:cNvSpPr txBox="1"/>
          <p:nvPr/>
        </p:nvSpPr>
        <p:spPr>
          <a:xfrm>
            <a:off x="5557560" y="6063017"/>
            <a:ext cx="1604864" cy="369332"/>
          </a:xfrm>
          <a:prstGeom prst="rect">
            <a:avLst/>
          </a:prstGeom>
          <a:noFill/>
        </p:spPr>
        <p:txBody>
          <a:bodyPr wrap="square" rtlCol="0">
            <a:spAutoFit/>
          </a:bodyPr>
          <a:lstStyle/>
          <a:p>
            <a:r>
              <a:rPr lang="en-US" altLang="zh-CN" b="1" dirty="0"/>
              <a:t>Node Injection</a:t>
            </a:r>
            <a:endParaRPr lang="zh-CN" altLang="en-US" b="1" dirty="0"/>
          </a:p>
        </p:txBody>
      </p:sp>
      <p:sp>
        <p:nvSpPr>
          <p:cNvPr id="438" name="TextBox 437">
            <a:extLst>
              <a:ext uri="{FF2B5EF4-FFF2-40B4-BE49-F238E27FC236}">
                <a16:creationId xmlns:a16="http://schemas.microsoft.com/office/drawing/2014/main" id="{BFB9859B-AB4B-4918-B5AD-F1FF09ACBC13}"/>
              </a:ext>
            </a:extLst>
          </p:cNvPr>
          <p:cNvSpPr txBox="1"/>
          <p:nvPr/>
        </p:nvSpPr>
        <p:spPr>
          <a:xfrm>
            <a:off x="1780855" y="3248054"/>
            <a:ext cx="1741619" cy="369332"/>
          </a:xfrm>
          <a:prstGeom prst="rect">
            <a:avLst/>
          </a:prstGeom>
          <a:noFill/>
        </p:spPr>
        <p:txBody>
          <a:bodyPr wrap="square" rtlCol="0">
            <a:spAutoFit/>
          </a:bodyPr>
          <a:lstStyle/>
          <a:p>
            <a:r>
              <a:rPr lang="en-US" altLang="zh-CN" b="1" dirty="0"/>
              <a:t>Adding an edge</a:t>
            </a:r>
            <a:endParaRPr lang="zh-CN" altLang="en-US" b="1" dirty="0"/>
          </a:p>
        </p:txBody>
      </p:sp>
      <p:sp>
        <p:nvSpPr>
          <p:cNvPr id="439" name="TextBox 438">
            <a:extLst>
              <a:ext uri="{FF2B5EF4-FFF2-40B4-BE49-F238E27FC236}">
                <a16:creationId xmlns:a16="http://schemas.microsoft.com/office/drawing/2014/main" id="{7153A436-78A6-4444-A0B0-D75A33C7E95A}"/>
              </a:ext>
            </a:extLst>
          </p:cNvPr>
          <p:cNvSpPr txBox="1"/>
          <p:nvPr/>
        </p:nvSpPr>
        <p:spPr>
          <a:xfrm>
            <a:off x="1668814" y="6046432"/>
            <a:ext cx="2036912" cy="369332"/>
          </a:xfrm>
          <a:prstGeom prst="rect">
            <a:avLst/>
          </a:prstGeom>
          <a:noFill/>
        </p:spPr>
        <p:txBody>
          <a:bodyPr wrap="square" rtlCol="0">
            <a:spAutoFit/>
          </a:bodyPr>
          <a:lstStyle/>
          <a:p>
            <a:r>
              <a:rPr lang="en-US" altLang="zh-CN" b="1" dirty="0"/>
              <a:t>Deleting an edge</a:t>
            </a:r>
            <a:endParaRPr lang="zh-CN" altLang="en-US" b="1" dirty="0"/>
          </a:p>
        </p:txBody>
      </p:sp>
      <p:sp>
        <p:nvSpPr>
          <p:cNvPr id="440" name="TextBox 439">
            <a:extLst>
              <a:ext uri="{FF2B5EF4-FFF2-40B4-BE49-F238E27FC236}">
                <a16:creationId xmlns:a16="http://schemas.microsoft.com/office/drawing/2014/main" id="{9E10D320-6F9C-49B9-B6EC-4B72159B626F}"/>
              </a:ext>
            </a:extLst>
          </p:cNvPr>
          <p:cNvSpPr txBox="1"/>
          <p:nvPr/>
        </p:nvSpPr>
        <p:spPr>
          <a:xfrm>
            <a:off x="9269874" y="4669525"/>
            <a:ext cx="2087856" cy="369332"/>
          </a:xfrm>
          <a:prstGeom prst="rect">
            <a:avLst/>
          </a:prstGeom>
          <a:noFill/>
        </p:spPr>
        <p:txBody>
          <a:bodyPr wrap="square" rtlCol="0">
            <a:spAutoFit/>
          </a:bodyPr>
          <a:lstStyle/>
          <a:p>
            <a:r>
              <a:rPr lang="en-US" altLang="zh-CN" b="1" dirty="0"/>
              <a:t>Modifying Features</a:t>
            </a:r>
            <a:endParaRPr lang="zh-CN" altLang="en-US" b="1" dirty="0"/>
          </a:p>
        </p:txBody>
      </p:sp>
      <p:grpSp>
        <p:nvGrpSpPr>
          <p:cNvPr id="12" name="Group 11">
            <a:extLst>
              <a:ext uri="{FF2B5EF4-FFF2-40B4-BE49-F238E27FC236}">
                <a16:creationId xmlns:a16="http://schemas.microsoft.com/office/drawing/2014/main" id="{5FEF051A-9C54-4347-BD95-DA60D7E52D0C}"/>
              </a:ext>
            </a:extLst>
          </p:cNvPr>
          <p:cNvGrpSpPr/>
          <p:nvPr/>
        </p:nvGrpSpPr>
        <p:grpSpPr>
          <a:xfrm>
            <a:off x="4993764" y="1477380"/>
            <a:ext cx="2488858" cy="1640665"/>
            <a:chOff x="4993764" y="1477380"/>
            <a:chExt cx="2488858" cy="1640665"/>
          </a:xfrm>
        </p:grpSpPr>
        <p:sp>
          <p:nvSpPr>
            <p:cNvPr id="227" name="Oval 226">
              <a:extLst>
                <a:ext uri="{FF2B5EF4-FFF2-40B4-BE49-F238E27FC236}">
                  <a16:creationId xmlns:a16="http://schemas.microsoft.com/office/drawing/2014/main" id="{D9B6D610-782D-4D11-A6AA-E6603D3CAC81}"/>
                </a:ext>
              </a:extLst>
            </p:cNvPr>
            <p:cNvSpPr/>
            <p:nvPr/>
          </p:nvSpPr>
          <p:spPr>
            <a:xfrm>
              <a:off x="7011230" y="1965177"/>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6" name="Group 315">
              <a:extLst>
                <a:ext uri="{FF2B5EF4-FFF2-40B4-BE49-F238E27FC236}">
                  <a16:creationId xmlns:a16="http://schemas.microsoft.com/office/drawing/2014/main" id="{5FBF6928-6ADC-469D-84EE-5D7CD601624C}"/>
                </a:ext>
              </a:extLst>
            </p:cNvPr>
            <p:cNvGrpSpPr/>
            <p:nvPr/>
          </p:nvGrpSpPr>
          <p:grpSpPr>
            <a:xfrm>
              <a:off x="4993764" y="1477380"/>
              <a:ext cx="2381110" cy="1640665"/>
              <a:chOff x="2193382" y="3040784"/>
              <a:chExt cx="2381110" cy="1640665"/>
            </a:xfrm>
          </p:grpSpPr>
          <p:sp>
            <p:nvSpPr>
              <p:cNvPr id="317" name="Oval 316">
                <a:extLst>
                  <a:ext uri="{FF2B5EF4-FFF2-40B4-BE49-F238E27FC236}">
                    <a16:creationId xmlns:a16="http://schemas.microsoft.com/office/drawing/2014/main" id="{65D03A96-72EF-4AE0-B85D-0C20884762F9}"/>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318" name="Oval 317">
                <a:extLst>
                  <a:ext uri="{FF2B5EF4-FFF2-40B4-BE49-F238E27FC236}">
                    <a16:creationId xmlns:a16="http://schemas.microsoft.com/office/drawing/2014/main" id="{D51938F6-22E6-48F2-8777-9084E9C9EB3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319" name="Oval 318">
                <a:extLst>
                  <a:ext uri="{FF2B5EF4-FFF2-40B4-BE49-F238E27FC236}">
                    <a16:creationId xmlns:a16="http://schemas.microsoft.com/office/drawing/2014/main" id="{8578E55E-D986-4575-81F0-9F1E7C7A301E}"/>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320" name="Oval 319">
                <a:extLst>
                  <a:ext uri="{FF2B5EF4-FFF2-40B4-BE49-F238E27FC236}">
                    <a16:creationId xmlns:a16="http://schemas.microsoft.com/office/drawing/2014/main" id="{F23E80A2-77E7-423A-890D-C72B0981578C}"/>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321" name="Oval 320">
                <a:extLst>
                  <a:ext uri="{FF2B5EF4-FFF2-40B4-BE49-F238E27FC236}">
                    <a16:creationId xmlns:a16="http://schemas.microsoft.com/office/drawing/2014/main" id="{810B0E3D-A84F-4CBB-BBC0-45A337A9745A}"/>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322" name="Oval 321">
                <a:extLst>
                  <a:ext uri="{FF2B5EF4-FFF2-40B4-BE49-F238E27FC236}">
                    <a16:creationId xmlns:a16="http://schemas.microsoft.com/office/drawing/2014/main" id="{80A8DF86-2842-4421-AC9C-396DB0F83F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323" name="Oval 322">
                <a:extLst>
                  <a:ext uri="{FF2B5EF4-FFF2-40B4-BE49-F238E27FC236}">
                    <a16:creationId xmlns:a16="http://schemas.microsoft.com/office/drawing/2014/main" id="{6A7970A1-0B24-4A5E-BAF8-9E48CF80705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324" name="Oval 323">
                <a:extLst>
                  <a:ext uri="{FF2B5EF4-FFF2-40B4-BE49-F238E27FC236}">
                    <a16:creationId xmlns:a16="http://schemas.microsoft.com/office/drawing/2014/main" id="{44CA24D9-EB37-426A-82F1-485F468FD2F0}"/>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325" name="Straight Connector 324">
                <a:extLst>
                  <a:ext uri="{FF2B5EF4-FFF2-40B4-BE49-F238E27FC236}">
                    <a16:creationId xmlns:a16="http://schemas.microsoft.com/office/drawing/2014/main" id="{CD307E33-AFFB-4D87-9BCC-39DFD1E8E6EA}"/>
                  </a:ext>
                </a:extLst>
              </p:cNvPr>
              <p:cNvCxnSpPr>
                <a:cxnSpLocks/>
                <a:stCxn id="320" idx="3"/>
                <a:endCxn id="31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05CCBCCB-EAF8-45EE-8CFE-DC58005D046E}"/>
                  </a:ext>
                </a:extLst>
              </p:cNvPr>
              <p:cNvCxnSpPr>
                <a:cxnSpLocks/>
                <a:stCxn id="318" idx="5"/>
                <a:endCxn id="31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4ADD3E54-8F2B-40C5-BA57-F75D66A35789}"/>
                  </a:ext>
                </a:extLst>
              </p:cNvPr>
              <p:cNvCxnSpPr>
                <a:cxnSpLocks/>
                <a:stCxn id="317" idx="3"/>
                <a:endCxn id="31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08A5DBE9-79FD-4EE4-B12C-B083B86BD662}"/>
                  </a:ext>
                </a:extLst>
              </p:cNvPr>
              <p:cNvCxnSpPr>
                <a:cxnSpLocks/>
                <a:stCxn id="319" idx="2"/>
                <a:endCxn id="32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EC09006F-D567-4FA5-8E2B-2A8BABF2E209}"/>
                  </a:ext>
                </a:extLst>
              </p:cNvPr>
              <p:cNvCxnSpPr>
                <a:cxnSpLocks/>
                <a:stCxn id="319" idx="4"/>
                <a:endCxn id="32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ABCB3DFE-78B1-44E5-9CE1-0ED4324B3CAD}"/>
                  </a:ext>
                </a:extLst>
              </p:cNvPr>
              <p:cNvCxnSpPr>
                <a:cxnSpLocks/>
                <a:stCxn id="320" idx="1"/>
                <a:endCxn id="31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9E4B8C65-51D6-4654-95C3-EC6BF7660876}"/>
                  </a:ext>
                </a:extLst>
              </p:cNvPr>
              <p:cNvCxnSpPr>
                <a:cxnSpLocks/>
                <a:stCxn id="321" idx="5"/>
                <a:endCxn id="32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5BDA03E9-F0FB-45E9-A8A7-C5269BFA5B9F}"/>
                  </a:ext>
                </a:extLst>
              </p:cNvPr>
              <p:cNvCxnSpPr>
                <a:cxnSpLocks/>
                <a:stCxn id="322" idx="2"/>
                <a:endCxn id="31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5BF160C5-837F-47E1-955C-F7567F338AC3}"/>
                  </a:ext>
                </a:extLst>
              </p:cNvPr>
              <p:cNvCxnSpPr>
                <a:cxnSpLocks/>
                <a:stCxn id="317" idx="5"/>
                <a:endCxn id="32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7BB5F946-D6CE-4210-9E42-AB6D616FA63F}"/>
                  </a:ext>
                </a:extLst>
              </p:cNvPr>
              <p:cNvCxnSpPr>
                <a:cxnSpLocks/>
                <a:stCxn id="322" idx="4"/>
                <a:endCxn id="32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84F5CD8C-1475-4BEB-9788-8FBD973ED407}"/>
                  </a:ext>
                </a:extLst>
              </p:cNvPr>
              <p:cNvCxnSpPr>
                <a:cxnSpLocks/>
                <a:stCxn id="321" idx="7"/>
                <a:endCxn id="31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36" name="Oval 335">
              <a:extLst>
                <a:ext uri="{FF2B5EF4-FFF2-40B4-BE49-F238E27FC236}">
                  <a16:creationId xmlns:a16="http://schemas.microsoft.com/office/drawing/2014/main" id="{AECEB8DD-B40B-430F-957F-BDB5B1DBAB79}"/>
                </a:ext>
              </a:extLst>
            </p:cNvPr>
            <p:cNvSpPr/>
            <p:nvPr/>
          </p:nvSpPr>
          <p:spPr>
            <a:xfrm>
              <a:off x="6692238" y="2591082"/>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1" name="Oval 440">
              <a:extLst>
                <a:ext uri="{FF2B5EF4-FFF2-40B4-BE49-F238E27FC236}">
                  <a16:creationId xmlns:a16="http://schemas.microsoft.com/office/drawing/2014/main" id="{A4BB36FE-3873-429D-9AE7-192D33CC1DAB}"/>
                </a:ext>
              </a:extLst>
            </p:cNvPr>
            <p:cNvSpPr/>
            <p:nvPr/>
          </p:nvSpPr>
          <p:spPr>
            <a:xfrm>
              <a:off x="5478286" y="2137346"/>
              <a:ext cx="471392" cy="48911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2" name="Group 441">
            <a:extLst>
              <a:ext uri="{FF2B5EF4-FFF2-40B4-BE49-F238E27FC236}">
                <a16:creationId xmlns:a16="http://schemas.microsoft.com/office/drawing/2014/main" id="{3A7BF7BA-9203-4C0E-A034-E8244C45C3A9}"/>
              </a:ext>
            </a:extLst>
          </p:cNvPr>
          <p:cNvGrpSpPr/>
          <p:nvPr/>
        </p:nvGrpSpPr>
        <p:grpSpPr>
          <a:xfrm>
            <a:off x="10371490" y="3993153"/>
            <a:ext cx="124030" cy="279040"/>
            <a:chOff x="10371490" y="3993153"/>
            <a:chExt cx="124030" cy="279040"/>
          </a:xfrm>
        </p:grpSpPr>
        <p:sp>
          <p:nvSpPr>
            <p:cNvPr id="443" name="Rectangle 442">
              <a:extLst>
                <a:ext uri="{FF2B5EF4-FFF2-40B4-BE49-F238E27FC236}">
                  <a16:creationId xmlns:a16="http://schemas.microsoft.com/office/drawing/2014/main" id="{65B57A02-C837-4702-B278-9E64D73DF207}"/>
                </a:ext>
              </a:extLst>
            </p:cNvPr>
            <p:cNvSpPr/>
            <p:nvPr/>
          </p:nvSpPr>
          <p:spPr>
            <a:xfrm>
              <a:off x="10371490" y="3993153"/>
              <a:ext cx="123298" cy="94097"/>
            </a:xfrm>
            <a:prstGeom prst="rect">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4" name="Rectangle 443">
              <a:extLst>
                <a:ext uri="{FF2B5EF4-FFF2-40B4-BE49-F238E27FC236}">
                  <a16:creationId xmlns:a16="http://schemas.microsoft.com/office/drawing/2014/main" id="{5CA23CFA-2762-4E37-88BE-3E5F2045C09B}"/>
                </a:ext>
              </a:extLst>
            </p:cNvPr>
            <p:cNvSpPr/>
            <p:nvPr/>
          </p:nvSpPr>
          <p:spPr>
            <a:xfrm>
              <a:off x="10372222" y="4178096"/>
              <a:ext cx="123298" cy="94097"/>
            </a:xfrm>
            <a:prstGeom prst="rect">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9218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down)">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1000"/>
                                        <p:tgtEl>
                                          <p:spTgt spid="197"/>
                                        </p:tgtEl>
                                      </p:cBhvr>
                                    </p:animEffect>
                                    <p:anim calcmode="lin" valueType="num">
                                      <p:cBhvr>
                                        <p:cTn id="18" dur="1000" fill="hold"/>
                                        <p:tgtEl>
                                          <p:spTgt spid="197"/>
                                        </p:tgtEl>
                                        <p:attrNameLst>
                                          <p:attrName>ppt_x</p:attrName>
                                        </p:attrNameLst>
                                      </p:cBhvr>
                                      <p:tavLst>
                                        <p:tav tm="0">
                                          <p:val>
                                            <p:strVal val="#ppt_x"/>
                                          </p:val>
                                        </p:tav>
                                        <p:tav tm="100000">
                                          <p:val>
                                            <p:strVal val="#ppt_x"/>
                                          </p:val>
                                        </p:tav>
                                      </p:tavLst>
                                    </p:anim>
                                    <p:anim calcmode="lin" valueType="num">
                                      <p:cBhvr>
                                        <p:cTn id="19" dur="1000" fill="hold"/>
                                        <p:tgtEl>
                                          <p:spTgt spid="1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fade">
                                      <p:cBhvr>
                                        <p:cTn id="29" dur="1000"/>
                                        <p:tgtEl>
                                          <p:spTgt spid="337"/>
                                        </p:tgtEl>
                                      </p:cBhvr>
                                    </p:animEffect>
                                    <p:anim calcmode="lin" valueType="num">
                                      <p:cBhvr>
                                        <p:cTn id="30" dur="1000" fill="hold"/>
                                        <p:tgtEl>
                                          <p:spTgt spid="337"/>
                                        </p:tgtEl>
                                        <p:attrNameLst>
                                          <p:attrName>ppt_x</p:attrName>
                                        </p:attrNameLst>
                                      </p:cBhvr>
                                      <p:tavLst>
                                        <p:tav tm="0">
                                          <p:val>
                                            <p:strVal val="#ppt_x"/>
                                          </p:val>
                                        </p:tav>
                                        <p:tav tm="100000">
                                          <p:val>
                                            <p:strVal val="#ppt_x"/>
                                          </p:val>
                                        </p:tav>
                                      </p:tavLst>
                                    </p:anim>
                                    <p:anim calcmode="lin" valueType="num">
                                      <p:cBhvr>
                                        <p:cTn id="31"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4"/>
                                        </p:tgtEl>
                                        <p:attrNameLst>
                                          <p:attrName>style.visibility</p:attrName>
                                        </p:attrNameLst>
                                      </p:cBhvr>
                                      <p:to>
                                        <p:strVal val="visible"/>
                                      </p:to>
                                    </p:set>
                                    <p:animEffect transition="in" filter="wipe(down)">
                                      <p:cBhvr>
                                        <p:cTn id="36" dur="500"/>
                                        <p:tgtEl>
                                          <p:spTgt spid="2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62"/>
                                        </p:tgtEl>
                                        <p:attrNameLst>
                                          <p:attrName>style.visibility</p:attrName>
                                        </p:attrNameLst>
                                      </p:cBhvr>
                                      <p:to>
                                        <p:strVal val="visible"/>
                                      </p:to>
                                    </p:set>
                                    <p:animEffect transition="in" filter="wipe(down)">
                                      <p:cBhvr>
                                        <p:cTn id="46" dur="500"/>
                                        <p:tgtEl>
                                          <p:spTgt spid="362"/>
                                        </p:tgtEl>
                                      </p:cBhvr>
                                    </p:animEffect>
                                  </p:childTnLst>
                                </p:cTn>
                              </p:par>
                              <p:par>
                                <p:cTn id="47" presetID="22" presetClass="entr" presetSubtype="4" fill="hold" nodeType="withEffect">
                                  <p:stCondLst>
                                    <p:cond delay="0"/>
                                  </p:stCondLst>
                                  <p:childTnLst>
                                    <p:set>
                                      <p:cBhvr>
                                        <p:cTn id="48" dur="1" fill="hold">
                                          <p:stCondLst>
                                            <p:cond delay="0"/>
                                          </p:stCondLst>
                                        </p:cTn>
                                        <p:tgtEl>
                                          <p:spTgt spid="361"/>
                                        </p:tgtEl>
                                        <p:attrNameLst>
                                          <p:attrName>style.visibility</p:attrName>
                                        </p:attrNameLst>
                                      </p:cBhvr>
                                      <p:to>
                                        <p:strVal val="visible"/>
                                      </p:to>
                                    </p:set>
                                    <p:animEffect transition="in" filter="wipe(down)">
                                      <p:cBhvr>
                                        <p:cTn id="49" dur="500"/>
                                        <p:tgtEl>
                                          <p:spTgt spid="361"/>
                                        </p:tgtEl>
                                      </p:cBhvr>
                                    </p:animEffect>
                                  </p:childTnLst>
                                </p:cTn>
                              </p:par>
                              <p:par>
                                <p:cTn id="50" presetID="22" presetClass="entr" presetSubtype="4" fill="hold" nodeType="withEffect">
                                  <p:stCondLst>
                                    <p:cond delay="0"/>
                                  </p:stCondLst>
                                  <p:childTnLst>
                                    <p:set>
                                      <p:cBhvr>
                                        <p:cTn id="51" dur="1" fill="hold">
                                          <p:stCondLst>
                                            <p:cond delay="0"/>
                                          </p:stCondLst>
                                        </p:cTn>
                                        <p:tgtEl>
                                          <p:spTgt spid="363"/>
                                        </p:tgtEl>
                                        <p:attrNameLst>
                                          <p:attrName>style.visibility</p:attrName>
                                        </p:attrNameLst>
                                      </p:cBhvr>
                                      <p:to>
                                        <p:strVal val="visible"/>
                                      </p:to>
                                    </p:set>
                                    <p:animEffect transition="in" filter="wipe(down)">
                                      <p:cBhvr>
                                        <p:cTn id="52" dur="500"/>
                                        <p:tgtEl>
                                          <p:spTgt spid="36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42"/>
                                        </p:tgtEl>
                                        <p:attrNameLst>
                                          <p:attrName>style.visibility</p:attrName>
                                        </p:attrNameLst>
                                      </p:cBhvr>
                                      <p:to>
                                        <p:strVal val="visible"/>
                                      </p:to>
                                    </p:set>
                                    <p:animEffect transition="in" filter="wipe(down)">
                                      <p:cBhvr>
                                        <p:cTn id="62"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33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7556-2BD7-4070-A848-D458E60E2D4D}"/>
              </a:ext>
            </a:extLst>
          </p:cNvPr>
          <p:cNvSpPr>
            <a:spLocks noGrp="1"/>
          </p:cNvSpPr>
          <p:nvPr>
            <p:ph type="title"/>
          </p:nvPr>
        </p:nvSpPr>
        <p:spPr/>
        <p:txBody>
          <a:bodyPr/>
          <a:lstStyle/>
          <a:p>
            <a:r>
              <a:rPr lang="en-US" altLang="zh-CN" dirty="0"/>
              <a:t>Evasion &amp; Poisoning Attack</a:t>
            </a:r>
            <a:endParaRPr lang="zh-CN" altLang="en-US" dirty="0"/>
          </a:p>
        </p:txBody>
      </p:sp>
      <p:sp>
        <p:nvSpPr>
          <p:cNvPr id="3" name="Content Placeholder 2">
            <a:extLst>
              <a:ext uri="{FF2B5EF4-FFF2-40B4-BE49-F238E27FC236}">
                <a16:creationId xmlns:a16="http://schemas.microsoft.com/office/drawing/2014/main" id="{D05DCAA0-B94A-4C24-AB7C-998020273A7A}"/>
              </a:ext>
            </a:extLst>
          </p:cNvPr>
          <p:cNvSpPr>
            <a:spLocks noGrp="1"/>
          </p:cNvSpPr>
          <p:nvPr>
            <p:ph sz="half" idx="1"/>
          </p:nvPr>
        </p:nvSpPr>
        <p:spPr/>
        <p:txBody>
          <a:bodyPr/>
          <a:lstStyle/>
          <a:p>
            <a:r>
              <a:rPr lang="en-US" altLang="zh-CN" dirty="0"/>
              <a:t>Evasion Attack</a:t>
            </a:r>
            <a:endParaRPr lang="zh-CN" altLang="en-US" dirty="0"/>
          </a:p>
        </p:txBody>
      </p:sp>
      <p:sp>
        <p:nvSpPr>
          <p:cNvPr id="4" name="Content Placeholder 3">
            <a:extLst>
              <a:ext uri="{FF2B5EF4-FFF2-40B4-BE49-F238E27FC236}">
                <a16:creationId xmlns:a16="http://schemas.microsoft.com/office/drawing/2014/main" id="{9B2D523E-1C6F-40AB-9DF9-D52345967D22}"/>
              </a:ext>
            </a:extLst>
          </p:cNvPr>
          <p:cNvSpPr>
            <a:spLocks noGrp="1"/>
          </p:cNvSpPr>
          <p:nvPr>
            <p:ph sz="half" idx="2"/>
          </p:nvPr>
        </p:nvSpPr>
        <p:spPr/>
        <p:txBody>
          <a:bodyPr/>
          <a:lstStyle/>
          <a:p>
            <a:r>
              <a:rPr lang="en-US" altLang="zh-CN" dirty="0"/>
              <a:t>Poisoning Attack</a:t>
            </a:r>
            <a:endParaRPr lang="zh-CN" altLang="en-US" dirty="0"/>
          </a:p>
        </p:txBody>
      </p:sp>
      <p:sp>
        <p:nvSpPr>
          <p:cNvPr id="5" name="Slide Number Placeholder 4">
            <a:extLst>
              <a:ext uri="{FF2B5EF4-FFF2-40B4-BE49-F238E27FC236}">
                <a16:creationId xmlns:a16="http://schemas.microsoft.com/office/drawing/2014/main" id="{4713130C-0AAD-409F-B8B2-3D1916120A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5F62123-C423-432B-A757-5B8B6A5196EC}"/>
              </a:ext>
            </a:extLst>
          </p:cNvPr>
          <p:cNvSpPr txBox="1"/>
          <p:nvPr/>
        </p:nvSpPr>
        <p:spPr>
          <a:xfrm>
            <a:off x="819181" y="4780588"/>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 name="TextBox 6">
            <a:extLst>
              <a:ext uri="{FF2B5EF4-FFF2-40B4-BE49-F238E27FC236}">
                <a16:creationId xmlns:a16="http://schemas.microsoft.com/office/drawing/2014/main" id="{893D877D-08C4-4E9C-A91D-1B179F0C1537}"/>
              </a:ext>
            </a:extLst>
          </p:cNvPr>
          <p:cNvSpPr txBox="1"/>
          <p:nvPr/>
        </p:nvSpPr>
        <p:spPr>
          <a:xfrm>
            <a:off x="1616603" y="4140388"/>
            <a:ext cx="13348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Train</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C8C32F-62B0-49FD-9464-0B6A55098ECE}"/>
                  </a:ext>
                </a:extLst>
              </p:cNvPr>
              <p:cNvSpPr txBox="1"/>
              <p:nvPr/>
            </p:nvSpPr>
            <p:spPr>
              <a:xfrm>
                <a:off x="2975747" y="4548889"/>
                <a:ext cx="10962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8" name="TextBox 7">
                <a:extLst>
                  <a:ext uri="{FF2B5EF4-FFF2-40B4-BE49-F238E27FC236}">
                    <a16:creationId xmlns:a16="http://schemas.microsoft.com/office/drawing/2014/main" id="{93C8C32F-62B0-49FD-9464-0B6A55098ECE}"/>
                  </a:ext>
                </a:extLst>
              </p:cNvPr>
              <p:cNvSpPr txBox="1">
                <a:spLocks noRot="1" noChangeAspect="1" noMove="1" noResize="1" noEditPoints="1" noAdjustHandles="1" noChangeArrowheads="1" noChangeShapeType="1" noTextEdit="1"/>
              </p:cNvSpPr>
              <p:nvPr/>
            </p:nvSpPr>
            <p:spPr>
              <a:xfrm>
                <a:off x="2975747" y="4548889"/>
                <a:ext cx="1096250" cy="369332"/>
              </a:xfrm>
              <a:prstGeom prst="rect">
                <a:avLst/>
              </a:prstGeom>
              <a:blipFill>
                <a:blip r:embed="rId3"/>
                <a:stretch>
                  <a:fillRect t="-8197" b="-24590"/>
                </a:stretch>
              </a:blipFill>
            </p:spPr>
            <p:txBody>
              <a:bodyPr/>
              <a:lstStyle/>
              <a:p>
                <a:r>
                  <a:rPr lang="zh-CN" altLang="en-US">
                    <a:noFill/>
                  </a:rPr>
                  <a:t> </a:t>
                </a:r>
              </a:p>
            </p:txBody>
          </p:sp>
        </mc:Fallback>
      </mc:AlternateContent>
      <p:sp>
        <p:nvSpPr>
          <p:cNvPr id="10" name="Right Arrow 93">
            <a:extLst>
              <a:ext uri="{FF2B5EF4-FFF2-40B4-BE49-F238E27FC236}">
                <a16:creationId xmlns:a16="http://schemas.microsoft.com/office/drawing/2014/main" id="{74342D33-82BF-4D1E-B901-4C6CD9D9CB6D}"/>
              </a:ext>
            </a:extLst>
          </p:cNvPr>
          <p:cNvSpPr/>
          <p:nvPr/>
        </p:nvSpPr>
        <p:spPr>
          <a:xfrm>
            <a:off x="2638623" y="3193528"/>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E2783-62D8-4BD5-AB48-C6AF4EFE23F5}"/>
                  </a:ext>
                </a:extLst>
              </p:cNvPr>
              <p:cNvSpPr txBox="1"/>
              <p:nvPr/>
            </p:nvSpPr>
            <p:spPr>
              <a:xfrm>
                <a:off x="2506162" y="2896806"/>
                <a:ext cx="1247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1" name="TextBox 10">
                <a:extLst>
                  <a:ext uri="{FF2B5EF4-FFF2-40B4-BE49-F238E27FC236}">
                    <a16:creationId xmlns:a16="http://schemas.microsoft.com/office/drawing/2014/main" id="{23DE2783-62D8-4BD5-AB48-C6AF4EFE23F5}"/>
                  </a:ext>
                </a:extLst>
              </p:cNvPr>
              <p:cNvSpPr txBox="1">
                <a:spLocks noRot="1" noChangeAspect="1" noMove="1" noResize="1" noEditPoints="1" noAdjustHandles="1" noChangeArrowheads="1" noChangeShapeType="1" noTextEdit="1"/>
              </p:cNvSpPr>
              <p:nvPr/>
            </p:nvSpPr>
            <p:spPr>
              <a:xfrm>
                <a:off x="2506162" y="2896806"/>
                <a:ext cx="1247565" cy="369332"/>
              </a:xfrm>
              <a:prstGeom prst="rect">
                <a:avLst/>
              </a:prstGeom>
              <a:blipFill>
                <a:blip r:embed="rId4"/>
                <a:stretch>
                  <a:fillRect t="-8197" b="-24590"/>
                </a:stretch>
              </a:blipFill>
            </p:spPr>
            <p:txBody>
              <a:bodyPr/>
              <a:lstStyle/>
              <a:p>
                <a:r>
                  <a:rPr lang="zh-CN" altLang="en-US">
                    <a:noFill/>
                  </a:rPr>
                  <a:t> </a:t>
                </a:r>
              </a:p>
            </p:txBody>
          </p:sp>
        </mc:Fallback>
      </mc:AlternateContent>
      <p:grpSp>
        <p:nvGrpSpPr>
          <p:cNvPr id="12" name="Group 11">
            <a:extLst>
              <a:ext uri="{FF2B5EF4-FFF2-40B4-BE49-F238E27FC236}">
                <a16:creationId xmlns:a16="http://schemas.microsoft.com/office/drawing/2014/main" id="{191F7999-F03B-41E8-9F12-18DB4C5E9BB6}"/>
              </a:ext>
            </a:extLst>
          </p:cNvPr>
          <p:cNvGrpSpPr/>
          <p:nvPr/>
        </p:nvGrpSpPr>
        <p:grpSpPr>
          <a:xfrm>
            <a:off x="2014962" y="4055625"/>
            <a:ext cx="3117973" cy="1178766"/>
            <a:chOff x="3842962" y="4356908"/>
            <a:chExt cx="5357202" cy="1747163"/>
          </a:xfrm>
        </p:grpSpPr>
        <p:sp>
          <p:nvSpPr>
            <p:cNvPr id="13" name="Minus Sign 12">
              <a:extLst>
                <a:ext uri="{FF2B5EF4-FFF2-40B4-BE49-F238E27FC236}">
                  <a16:creationId xmlns:a16="http://schemas.microsoft.com/office/drawing/2014/main" id="{15D6D9EF-5871-46C4-8FA7-E969BBD433C6}"/>
                </a:ext>
              </a:extLst>
            </p:cNvPr>
            <p:cNvSpPr/>
            <p:nvPr/>
          </p:nvSpPr>
          <p:spPr>
            <a:xfrm>
              <a:off x="3842962" y="5303685"/>
              <a:ext cx="5357202" cy="800386"/>
            </a:xfrm>
            <a:prstGeom prst="mathMinu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Arrow: Up 13">
              <a:extLst>
                <a:ext uri="{FF2B5EF4-FFF2-40B4-BE49-F238E27FC236}">
                  <a16:creationId xmlns:a16="http://schemas.microsoft.com/office/drawing/2014/main" id="{27629EC7-BEC2-4481-AF59-AAF636622DA3}"/>
                </a:ext>
              </a:extLst>
            </p:cNvPr>
            <p:cNvSpPr/>
            <p:nvPr/>
          </p:nvSpPr>
          <p:spPr>
            <a:xfrm>
              <a:off x="8152211" y="4356908"/>
              <a:ext cx="494832" cy="1433155"/>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grpSp>
      <p:grpSp>
        <p:nvGrpSpPr>
          <p:cNvPr id="15" name="Group 14">
            <a:extLst>
              <a:ext uri="{FF2B5EF4-FFF2-40B4-BE49-F238E27FC236}">
                <a16:creationId xmlns:a16="http://schemas.microsoft.com/office/drawing/2014/main" id="{35702DCD-38CE-4232-A137-5EB607C51CA3}"/>
              </a:ext>
            </a:extLst>
          </p:cNvPr>
          <p:cNvGrpSpPr/>
          <p:nvPr/>
        </p:nvGrpSpPr>
        <p:grpSpPr>
          <a:xfrm>
            <a:off x="863263" y="2765689"/>
            <a:ext cx="1561152" cy="1053585"/>
            <a:chOff x="2193382" y="3040784"/>
            <a:chExt cx="2381110" cy="1640665"/>
          </a:xfrm>
        </p:grpSpPr>
        <p:sp>
          <p:nvSpPr>
            <p:cNvPr id="16" name="Oval 15">
              <a:extLst>
                <a:ext uri="{FF2B5EF4-FFF2-40B4-BE49-F238E27FC236}">
                  <a16:creationId xmlns:a16="http://schemas.microsoft.com/office/drawing/2014/main" id="{40689213-AB37-4633-A401-DBFEE2680BFC}"/>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7C050D56-77CC-4DC0-BDCB-CEADD887D9D0}"/>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C0BEB0AE-562B-4C00-8183-32790F48915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01288E8B-21A5-4E04-BAD3-1CED1F785E9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0CC3D7D-25D2-4E50-BBB9-4EC0426B7378}"/>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FAA3297-7EE7-44F4-9FF3-00FAD226D142}"/>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6383BD2-FB34-4D20-AD6E-63CD6347E08A}"/>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2F4FECA0-572B-410B-AF06-ABB56F307AB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4847B7D-4F70-4EFB-8DF8-131961BF0271}"/>
                </a:ext>
              </a:extLst>
            </p:cNvPr>
            <p:cNvCxnSpPr>
              <a:cxnSpLocks/>
              <a:stCxn id="19" idx="3"/>
              <a:endCxn id="16"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111628-DF57-4E85-A979-60B7E28E4824}"/>
                </a:ext>
              </a:extLst>
            </p:cNvPr>
            <p:cNvCxnSpPr>
              <a:cxnSpLocks/>
              <a:stCxn id="17" idx="5"/>
              <a:endCxn id="16"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C24F1C-E080-4DB6-83B8-F81DF13B8A64}"/>
                </a:ext>
              </a:extLst>
            </p:cNvPr>
            <p:cNvCxnSpPr>
              <a:cxnSpLocks/>
              <a:stCxn id="16" idx="3"/>
              <a:endCxn id="18"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07D50E-81DE-4D5D-976C-82605FD620CA}"/>
                </a:ext>
              </a:extLst>
            </p:cNvPr>
            <p:cNvCxnSpPr>
              <a:cxnSpLocks/>
              <a:stCxn id="18" idx="2"/>
              <a:endCxn id="20"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73ED46-6E94-4D9D-9C71-79C446A35686}"/>
                </a:ext>
              </a:extLst>
            </p:cNvPr>
            <p:cNvCxnSpPr>
              <a:cxnSpLocks/>
              <a:stCxn id="18" idx="4"/>
              <a:endCxn id="22"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46FAD5D-1233-4077-B42C-34DA0F9EED02}"/>
                </a:ext>
              </a:extLst>
            </p:cNvPr>
            <p:cNvCxnSpPr>
              <a:cxnSpLocks/>
              <a:stCxn id="19" idx="1"/>
              <a:endCxn id="17"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6729009-2114-462C-9AB0-36B53D245759}"/>
                </a:ext>
              </a:extLst>
            </p:cNvPr>
            <p:cNvCxnSpPr>
              <a:cxnSpLocks/>
              <a:stCxn id="20" idx="5"/>
              <a:endCxn id="22"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D193BB0-37C6-4E91-9F2C-7DBC233E5CC5}"/>
                </a:ext>
              </a:extLst>
            </p:cNvPr>
            <p:cNvCxnSpPr>
              <a:cxnSpLocks/>
              <a:stCxn id="21" idx="2"/>
              <a:endCxn id="16"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E3C4C5E-0947-4139-B0FC-5E90A4D7D16C}"/>
                </a:ext>
              </a:extLst>
            </p:cNvPr>
            <p:cNvCxnSpPr>
              <a:cxnSpLocks/>
              <a:stCxn id="16" idx="5"/>
              <a:endCxn id="23"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8B81A73-EB98-45AF-A286-1D1C9D41C6C9}"/>
                </a:ext>
              </a:extLst>
            </p:cNvPr>
            <p:cNvCxnSpPr>
              <a:cxnSpLocks/>
              <a:stCxn id="21" idx="4"/>
              <a:endCxn id="23"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F67CBCA-CC4A-4D2B-A17D-512A1044EE02}"/>
                </a:ext>
              </a:extLst>
            </p:cNvPr>
            <p:cNvCxnSpPr>
              <a:cxnSpLocks/>
              <a:stCxn id="20" idx="7"/>
              <a:endCxn id="17"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D1BD1EB-2B2A-41DB-A125-8F136A097990}"/>
              </a:ext>
            </a:extLst>
          </p:cNvPr>
          <p:cNvGrpSpPr/>
          <p:nvPr/>
        </p:nvGrpSpPr>
        <p:grpSpPr>
          <a:xfrm>
            <a:off x="3741884" y="2785900"/>
            <a:ext cx="1561152" cy="1053585"/>
            <a:chOff x="4481401" y="2718021"/>
            <a:chExt cx="1561152" cy="1053585"/>
          </a:xfrm>
        </p:grpSpPr>
        <p:cxnSp>
          <p:nvCxnSpPr>
            <p:cNvPr id="36" name="Straight Connector 87">
              <a:extLst>
                <a:ext uri="{FF2B5EF4-FFF2-40B4-BE49-F238E27FC236}">
                  <a16:creationId xmlns:a16="http://schemas.microsoft.com/office/drawing/2014/main" id="{C0BCF2ED-B576-4E72-8787-34FF868724CB}"/>
                </a:ext>
              </a:extLst>
            </p:cNvPr>
            <p:cNvCxnSpPr>
              <a:cxnSpLocks/>
              <a:stCxn id="45" idx="2"/>
              <a:endCxn id="44"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2810E38A-6A3B-4B3C-A870-6107C14DC0DD}"/>
                </a:ext>
              </a:extLst>
            </p:cNvPr>
            <p:cNvGrpSpPr/>
            <p:nvPr/>
          </p:nvGrpSpPr>
          <p:grpSpPr>
            <a:xfrm>
              <a:off x="4481401" y="2718021"/>
              <a:ext cx="1561152" cy="1053585"/>
              <a:chOff x="2193382" y="3040784"/>
              <a:chExt cx="2381110" cy="1640665"/>
            </a:xfrm>
          </p:grpSpPr>
          <p:sp>
            <p:nvSpPr>
              <p:cNvPr id="38" name="Oval 37">
                <a:extLst>
                  <a:ext uri="{FF2B5EF4-FFF2-40B4-BE49-F238E27FC236}">
                    <a16:creationId xmlns:a16="http://schemas.microsoft.com/office/drawing/2014/main" id="{213AD983-2D54-48F7-965E-FC64B5F6355E}"/>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DB81199B-2D98-48BE-BE18-CE2663B44E1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FC83B5B-A269-48D2-BD4E-E649145FDD3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A15B54F7-AB5A-4773-8DCE-E8D8C2DE1A5B}"/>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C88299C-13D3-46A0-B739-C1893B46EC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E6399F0C-5D72-415D-862B-8C2CD80A7E9A}"/>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79EEBC3F-E4EB-46FA-9DDB-27B491AB656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15C33137-A5F7-4CA7-ADBC-AC92BF02B434}"/>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81FB5C8B-1649-484F-9043-4E03D8854228}"/>
                  </a:ext>
                </a:extLst>
              </p:cNvPr>
              <p:cNvCxnSpPr>
                <a:cxnSpLocks/>
                <a:stCxn id="41" idx="3"/>
                <a:endCxn id="38"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F6A3A00-0E7F-4723-9695-D7B42746CD7F}"/>
                  </a:ext>
                </a:extLst>
              </p:cNvPr>
              <p:cNvCxnSpPr>
                <a:cxnSpLocks/>
                <a:stCxn id="39" idx="5"/>
                <a:endCxn id="38"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82CBD23-7816-4CB1-B231-B7E0E660568A}"/>
                  </a:ext>
                </a:extLst>
              </p:cNvPr>
              <p:cNvCxnSpPr>
                <a:cxnSpLocks/>
                <a:stCxn id="38" idx="3"/>
                <a:endCxn id="40"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1AA2FD-59C3-4454-8D4D-316F775D2853}"/>
                  </a:ext>
                </a:extLst>
              </p:cNvPr>
              <p:cNvCxnSpPr>
                <a:cxnSpLocks/>
                <a:stCxn id="40" idx="2"/>
                <a:endCxn id="42"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F3F4E1E-247C-4CEC-9F3D-410432B50EF8}"/>
                  </a:ext>
                </a:extLst>
              </p:cNvPr>
              <p:cNvCxnSpPr>
                <a:cxnSpLocks/>
                <a:stCxn id="40" idx="4"/>
                <a:endCxn id="44"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81431B0-4163-4914-87C6-8F3D2B71F946}"/>
                  </a:ext>
                </a:extLst>
              </p:cNvPr>
              <p:cNvCxnSpPr>
                <a:cxnSpLocks/>
                <a:stCxn id="41" idx="1"/>
                <a:endCxn id="39"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850ABF-A3C3-4C54-86B5-3A125A597C4C}"/>
                  </a:ext>
                </a:extLst>
              </p:cNvPr>
              <p:cNvCxnSpPr>
                <a:cxnSpLocks/>
                <a:stCxn id="42" idx="5"/>
                <a:endCxn id="44"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E9E665B-8E36-4FE2-9A44-6C0B44CB93B2}"/>
                  </a:ext>
                </a:extLst>
              </p:cNvPr>
              <p:cNvCxnSpPr>
                <a:cxnSpLocks/>
                <a:stCxn id="43" idx="2"/>
                <a:endCxn id="38"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A998000-7EED-47A6-93A9-1203664CF4D7}"/>
                  </a:ext>
                </a:extLst>
              </p:cNvPr>
              <p:cNvCxnSpPr>
                <a:cxnSpLocks/>
                <a:stCxn id="38" idx="5"/>
                <a:endCxn id="45"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DB95CEB-B765-44C8-8E85-D640C702F086}"/>
                  </a:ext>
                </a:extLst>
              </p:cNvPr>
              <p:cNvCxnSpPr>
                <a:cxnSpLocks/>
                <a:stCxn id="43" idx="4"/>
                <a:endCxn id="45"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2896483-50B8-45AC-99B3-ABE4C3965630}"/>
                  </a:ext>
                </a:extLst>
              </p:cNvPr>
              <p:cNvCxnSpPr>
                <a:cxnSpLocks/>
                <a:stCxn id="42" idx="7"/>
                <a:endCxn id="39"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7" name="TextBox 56">
            <a:extLst>
              <a:ext uri="{FF2B5EF4-FFF2-40B4-BE49-F238E27FC236}">
                <a16:creationId xmlns:a16="http://schemas.microsoft.com/office/drawing/2014/main" id="{14F38B2C-12EE-4C57-862A-0A52628E8AB5}"/>
              </a:ext>
            </a:extLst>
          </p:cNvPr>
          <p:cNvSpPr txBox="1"/>
          <p:nvPr/>
        </p:nvSpPr>
        <p:spPr>
          <a:xfrm>
            <a:off x="8342693" y="2900244"/>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sym typeface="Wingdings 2" panose="05020102010507070707" pitchFamily="18" charset="2"/>
              </a:rPr>
              <a:t> </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Perturb</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23B4607-032F-42AA-93C1-94C43ECD4FD1}"/>
                  </a:ext>
                </a:extLst>
              </p:cNvPr>
              <p:cNvSpPr txBox="1"/>
              <p:nvPr/>
            </p:nvSpPr>
            <p:spPr>
              <a:xfrm>
                <a:off x="10584326" y="4173270"/>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sym typeface="Wingdings 2" panose="05020102010507070707" pitchFamily="18" charset="2"/>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sym typeface="Wingdings 2" panose="05020102010507070707" pitchFamily="18" charset="2"/>
                      </a:rPr>
                      <m:t> </m:t>
                    </m:r>
                  </m:oMath>
                </a14:m>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Test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59" name="TextBox 58">
                <a:extLst>
                  <a:ext uri="{FF2B5EF4-FFF2-40B4-BE49-F238E27FC236}">
                    <a16:creationId xmlns:a16="http://schemas.microsoft.com/office/drawing/2014/main" id="{E23B4607-032F-42AA-93C1-94C43ECD4FD1}"/>
                  </a:ext>
                </a:extLst>
              </p:cNvPr>
              <p:cNvSpPr txBox="1">
                <a:spLocks noRot="1" noChangeAspect="1" noMove="1" noResize="1" noEditPoints="1" noAdjustHandles="1" noChangeArrowheads="1" noChangeShapeType="1" noTextEdit="1"/>
              </p:cNvSpPr>
              <p:nvPr/>
            </p:nvSpPr>
            <p:spPr>
              <a:xfrm>
                <a:off x="10584326" y="4173270"/>
                <a:ext cx="1314086" cy="369332"/>
              </a:xfrm>
              <a:prstGeom prst="rect">
                <a:avLst/>
              </a:prstGeom>
              <a:blipFill>
                <a:blip r:embed="rId5"/>
                <a:stretch>
                  <a:fillRect t="-10000" b="-26667"/>
                </a:stretch>
              </a:blipFill>
            </p:spPr>
            <p:txBody>
              <a:bodyPr/>
              <a:lstStyle/>
              <a:p>
                <a:r>
                  <a:rPr lang="zh-CN" altLang="en-US">
                    <a:noFill/>
                  </a:rPr>
                  <a:t> </a:t>
                </a:r>
              </a:p>
            </p:txBody>
          </p:sp>
        </mc:Fallback>
      </mc:AlternateContent>
      <p:sp>
        <p:nvSpPr>
          <p:cNvPr id="61" name="TextBox 60">
            <a:extLst>
              <a:ext uri="{FF2B5EF4-FFF2-40B4-BE49-F238E27FC236}">
                <a16:creationId xmlns:a16="http://schemas.microsoft.com/office/drawing/2014/main" id="{C14E8393-361B-4CCF-86C5-3D8A447351BB}"/>
              </a:ext>
            </a:extLst>
          </p:cNvPr>
          <p:cNvSpPr txBox="1"/>
          <p:nvPr/>
        </p:nvSpPr>
        <p:spPr>
          <a:xfrm>
            <a:off x="9818043" y="4941276"/>
            <a:ext cx="1636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Trained GNN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3" name="TextBox 62">
            <a:extLst>
              <a:ext uri="{FF2B5EF4-FFF2-40B4-BE49-F238E27FC236}">
                <a16:creationId xmlns:a16="http://schemas.microsoft.com/office/drawing/2014/main" id="{BA275FAF-4727-474A-875D-CC8DB592AF5B}"/>
              </a:ext>
            </a:extLst>
          </p:cNvPr>
          <p:cNvSpPr txBox="1"/>
          <p:nvPr/>
        </p:nvSpPr>
        <p:spPr>
          <a:xfrm>
            <a:off x="9348951" y="4164486"/>
            <a:ext cx="1314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sym typeface="Wingdings 2" panose="05020102010507070707" pitchFamily="18" charset="2"/>
              </a:rPr>
              <a:t> Train</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grpSp>
        <p:nvGrpSpPr>
          <p:cNvPr id="64" name="Group 63">
            <a:extLst>
              <a:ext uri="{FF2B5EF4-FFF2-40B4-BE49-F238E27FC236}">
                <a16:creationId xmlns:a16="http://schemas.microsoft.com/office/drawing/2014/main" id="{4F5862E0-5072-425C-97F4-AEC4C16104DD}"/>
              </a:ext>
            </a:extLst>
          </p:cNvPr>
          <p:cNvGrpSpPr/>
          <p:nvPr/>
        </p:nvGrpSpPr>
        <p:grpSpPr>
          <a:xfrm>
            <a:off x="6655891" y="2745138"/>
            <a:ext cx="1561152" cy="1053585"/>
            <a:chOff x="2193382" y="3040784"/>
            <a:chExt cx="2381110" cy="1640665"/>
          </a:xfrm>
        </p:grpSpPr>
        <p:sp>
          <p:nvSpPr>
            <p:cNvPr id="65" name="Oval 64">
              <a:extLst>
                <a:ext uri="{FF2B5EF4-FFF2-40B4-BE49-F238E27FC236}">
                  <a16:creationId xmlns:a16="http://schemas.microsoft.com/office/drawing/2014/main" id="{56320BC3-4713-42DC-855C-C2ECFB029B60}"/>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502DCBDF-176D-4D49-AA12-67B5A8D7229C}"/>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052C8BCD-CF04-49B6-9113-012E215BEEB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6D06AD53-122D-4F86-98D3-2E3D657BA7D8}"/>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048BC7DF-BA41-4920-95C7-9228BAC72B82}"/>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BC42AF16-A3D5-4D5D-BA45-944AFF9D49F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1DBBAF63-EC88-4FB0-8BDC-14F6BCEEF2FF}"/>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81C35009-917D-4840-B17F-592B395AC986}"/>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3" name="Straight Connector 72">
              <a:extLst>
                <a:ext uri="{FF2B5EF4-FFF2-40B4-BE49-F238E27FC236}">
                  <a16:creationId xmlns:a16="http://schemas.microsoft.com/office/drawing/2014/main" id="{A679352F-9BA3-4C2F-AA81-1D35850D90B3}"/>
                </a:ext>
              </a:extLst>
            </p:cNvPr>
            <p:cNvCxnSpPr>
              <a:cxnSpLocks/>
              <a:stCxn id="68" idx="3"/>
              <a:endCxn id="65"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F41AC98-F2CC-4FF9-A1F6-9C3A8AEE42CE}"/>
                </a:ext>
              </a:extLst>
            </p:cNvPr>
            <p:cNvCxnSpPr>
              <a:cxnSpLocks/>
              <a:stCxn id="66" idx="5"/>
              <a:endCxn id="65"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AE64C75-49C3-43F7-9E0E-6050ACF2670E}"/>
                </a:ext>
              </a:extLst>
            </p:cNvPr>
            <p:cNvCxnSpPr>
              <a:cxnSpLocks/>
              <a:stCxn id="65" idx="3"/>
              <a:endCxn id="67"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41A4E11-2D8F-4EEE-BF60-E96EAA5CB9C5}"/>
                </a:ext>
              </a:extLst>
            </p:cNvPr>
            <p:cNvCxnSpPr>
              <a:cxnSpLocks/>
              <a:stCxn id="67" idx="2"/>
              <a:endCxn id="69"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536EDEC-102D-43DD-B742-CA16066CC6AC}"/>
                </a:ext>
              </a:extLst>
            </p:cNvPr>
            <p:cNvCxnSpPr>
              <a:cxnSpLocks/>
              <a:stCxn id="67" idx="4"/>
              <a:endCxn id="71"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D9C886D-C0FA-4C63-9726-39D9A95FD40C}"/>
                </a:ext>
              </a:extLst>
            </p:cNvPr>
            <p:cNvCxnSpPr>
              <a:cxnSpLocks/>
              <a:stCxn id="68" idx="1"/>
              <a:endCxn id="66"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7C9271C-AF78-4CB2-880D-F77B8DD0AFA7}"/>
                </a:ext>
              </a:extLst>
            </p:cNvPr>
            <p:cNvCxnSpPr>
              <a:cxnSpLocks/>
              <a:stCxn id="69" idx="5"/>
              <a:endCxn id="71"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25C859D-3561-4754-B420-48EE94D750F9}"/>
                </a:ext>
              </a:extLst>
            </p:cNvPr>
            <p:cNvCxnSpPr>
              <a:cxnSpLocks/>
              <a:stCxn id="70" idx="2"/>
              <a:endCxn id="65"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B458683-38DE-4125-BA42-B4F5F3EE7456}"/>
                </a:ext>
              </a:extLst>
            </p:cNvPr>
            <p:cNvCxnSpPr>
              <a:cxnSpLocks/>
              <a:stCxn id="65" idx="5"/>
              <a:endCxn id="72"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1384E64-0137-4C49-8B6C-009E1394DF27}"/>
                </a:ext>
              </a:extLst>
            </p:cNvPr>
            <p:cNvCxnSpPr>
              <a:cxnSpLocks/>
              <a:stCxn id="70" idx="4"/>
              <a:endCxn id="72"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7C01DEC-8921-4532-9FFA-9F86CD2C2988}"/>
                </a:ext>
              </a:extLst>
            </p:cNvPr>
            <p:cNvCxnSpPr>
              <a:cxnSpLocks/>
              <a:stCxn id="69" idx="7"/>
              <a:endCxn id="66"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4" name="Group 83">
            <a:extLst>
              <a:ext uri="{FF2B5EF4-FFF2-40B4-BE49-F238E27FC236}">
                <a16:creationId xmlns:a16="http://schemas.microsoft.com/office/drawing/2014/main" id="{D1AC5088-47A5-4D3C-BC73-EC0F33403575}"/>
              </a:ext>
            </a:extLst>
          </p:cNvPr>
          <p:cNvGrpSpPr/>
          <p:nvPr/>
        </p:nvGrpSpPr>
        <p:grpSpPr>
          <a:xfrm>
            <a:off x="9680217" y="2688084"/>
            <a:ext cx="1561152" cy="1053585"/>
            <a:chOff x="4481401" y="2718021"/>
            <a:chExt cx="1561152" cy="1053585"/>
          </a:xfrm>
        </p:grpSpPr>
        <p:cxnSp>
          <p:nvCxnSpPr>
            <p:cNvPr id="85" name="Straight Connector 87">
              <a:extLst>
                <a:ext uri="{FF2B5EF4-FFF2-40B4-BE49-F238E27FC236}">
                  <a16:creationId xmlns:a16="http://schemas.microsoft.com/office/drawing/2014/main" id="{1B55C6A2-7479-4F7D-9FFD-F45FE256D560}"/>
                </a:ext>
              </a:extLst>
            </p:cNvPr>
            <p:cNvCxnSpPr>
              <a:cxnSpLocks/>
              <a:stCxn id="94" idx="2"/>
              <a:endCxn id="9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3FC72C7F-A255-48C4-9564-77954F06059D}"/>
                </a:ext>
              </a:extLst>
            </p:cNvPr>
            <p:cNvGrpSpPr/>
            <p:nvPr/>
          </p:nvGrpSpPr>
          <p:grpSpPr>
            <a:xfrm>
              <a:off x="4481401" y="2718021"/>
              <a:ext cx="1561152" cy="1053585"/>
              <a:chOff x="2193382" y="3040784"/>
              <a:chExt cx="2381110" cy="1640665"/>
            </a:xfrm>
          </p:grpSpPr>
          <p:sp>
            <p:nvSpPr>
              <p:cNvPr id="87" name="Oval 86">
                <a:extLst>
                  <a:ext uri="{FF2B5EF4-FFF2-40B4-BE49-F238E27FC236}">
                    <a16:creationId xmlns:a16="http://schemas.microsoft.com/office/drawing/2014/main" id="{4507522B-63BA-4AEB-9B58-9865495EFFD5}"/>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BD51B921-0F12-4F52-A01A-04BAE3E84C76}"/>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BD16EBDD-BD77-4F8B-9AB4-F0CAF50E87D7}"/>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505BC649-E206-4DA6-8AB6-8E4492C52087}"/>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6</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3071DE6B-9E5B-4DF5-9A23-D9A7F1ACDB3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2FA509E7-5688-417F-9F18-957EC5E58118}"/>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772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E1111B3E-54EA-422D-AC82-28E982A79854}"/>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ACAA27A-CDA5-4B09-8B41-525027B38E53}"/>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8</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155CB993-2A64-4F9F-8173-77A665DBDBA9}"/>
                  </a:ext>
                </a:extLst>
              </p:cNvPr>
              <p:cNvCxnSpPr>
                <a:cxnSpLocks/>
                <a:stCxn id="90" idx="3"/>
                <a:endCxn id="8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7C1A6F2-5289-4EBA-856B-038461DD9F64}"/>
                  </a:ext>
                </a:extLst>
              </p:cNvPr>
              <p:cNvCxnSpPr>
                <a:cxnSpLocks/>
                <a:stCxn id="88" idx="5"/>
                <a:endCxn id="8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E22AA260-AADA-4E5F-ABA2-C1BDAD252F7A}"/>
                  </a:ext>
                </a:extLst>
              </p:cNvPr>
              <p:cNvCxnSpPr>
                <a:cxnSpLocks/>
                <a:stCxn id="87" idx="3"/>
                <a:endCxn id="8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5301E7F-91BC-49C9-989A-3618A1E7A4A8}"/>
                  </a:ext>
                </a:extLst>
              </p:cNvPr>
              <p:cNvCxnSpPr>
                <a:cxnSpLocks/>
                <a:stCxn id="89" idx="2"/>
                <a:endCxn id="9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F744839-11F7-4D69-9311-B7479AEEC4E8}"/>
                  </a:ext>
                </a:extLst>
              </p:cNvPr>
              <p:cNvCxnSpPr>
                <a:cxnSpLocks/>
                <a:stCxn id="89" idx="4"/>
                <a:endCxn id="9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CC4920D-3C0F-44A5-9001-6CEBDCACA380}"/>
                  </a:ext>
                </a:extLst>
              </p:cNvPr>
              <p:cNvCxnSpPr>
                <a:cxnSpLocks/>
                <a:stCxn id="90" idx="1"/>
                <a:endCxn id="8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48A742B-9E74-4CC9-89C0-A43774F316DB}"/>
                  </a:ext>
                </a:extLst>
              </p:cNvPr>
              <p:cNvCxnSpPr>
                <a:cxnSpLocks/>
                <a:stCxn id="91" idx="5"/>
                <a:endCxn id="9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5A5DF56-A4CA-4E1B-AF30-BBDE18E8CCC8}"/>
                  </a:ext>
                </a:extLst>
              </p:cNvPr>
              <p:cNvCxnSpPr>
                <a:cxnSpLocks/>
                <a:stCxn id="92" idx="2"/>
                <a:endCxn id="8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739D30B-799C-4CD0-991A-0CB2F9CC7D50}"/>
                  </a:ext>
                </a:extLst>
              </p:cNvPr>
              <p:cNvCxnSpPr>
                <a:cxnSpLocks/>
                <a:stCxn id="87" idx="5"/>
                <a:endCxn id="9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4C70D83-0ECA-4A7A-95DF-DB32A10DF726}"/>
                  </a:ext>
                </a:extLst>
              </p:cNvPr>
              <p:cNvCxnSpPr>
                <a:cxnSpLocks/>
                <a:stCxn id="92" idx="4"/>
                <a:endCxn id="9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47E17906-31B5-488F-AB75-D885A0A7B273}"/>
                  </a:ext>
                </a:extLst>
              </p:cNvPr>
              <p:cNvCxnSpPr>
                <a:cxnSpLocks/>
                <a:stCxn id="91" idx="7"/>
                <a:endCxn id="8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106" name="Arrow: Up 105">
            <a:extLst>
              <a:ext uri="{FF2B5EF4-FFF2-40B4-BE49-F238E27FC236}">
                <a16:creationId xmlns:a16="http://schemas.microsoft.com/office/drawing/2014/main" id="{BBEEC456-826F-43EB-B471-718A8C39CE50}"/>
              </a:ext>
            </a:extLst>
          </p:cNvPr>
          <p:cNvSpPr/>
          <p:nvPr/>
        </p:nvSpPr>
        <p:spPr>
          <a:xfrm>
            <a:off x="10407131" y="3900618"/>
            <a:ext cx="288000" cy="966913"/>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noFill/>
              <a:effectLst/>
              <a:uLnTx/>
              <a:uFillTx/>
              <a:latin typeface="Calibri" panose="020F0502020204030204"/>
              <a:ea typeface="等线" panose="02010600030101010101" pitchFamily="2" charset="-122"/>
              <a:cs typeface="+mn-cs"/>
            </a:endParaRPr>
          </a:p>
        </p:txBody>
      </p:sp>
      <p:sp>
        <p:nvSpPr>
          <p:cNvPr id="108" name="Right Arrow 93">
            <a:extLst>
              <a:ext uri="{FF2B5EF4-FFF2-40B4-BE49-F238E27FC236}">
                <a16:creationId xmlns:a16="http://schemas.microsoft.com/office/drawing/2014/main" id="{531FD71A-63B3-4288-8B58-6EE050ECAEF9}"/>
              </a:ext>
            </a:extLst>
          </p:cNvPr>
          <p:cNvSpPr/>
          <p:nvPr/>
        </p:nvSpPr>
        <p:spPr>
          <a:xfrm>
            <a:off x="8476282" y="3186047"/>
            <a:ext cx="979432"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Right Arrow 94">
            <a:extLst>
              <a:ext uri="{FF2B5EF4-FFF2-40B4-BE49-F238E27FC236}">
                <a16:creationId xmlns:a16="http://schemas.microsoft.com/office/drawing/2014/main" id="{76C5B8EF-018D-4BB1-A090-A2A05B3F873F}"/>
              </a:ext>
            </a:extLst>
          </p:cNvPr>
          <p:cNvSpPr/>
          <p:nvPr/>
        </p:nvSpPr>
        <p:spPr>
          <a:xfrm rot="5400000">
            <a:off x="1173120" y="4230013"/>
            <a:ext cx="65434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Right Arrow 94">
            <a:extLst>
              <a:ext uri="{FF2B5EF4-FFF2-40B4-BE49-F238E27FC236}">
                <a16:creationId xmlns:a16="http://schemas.microsoft.com/office/drawing/2014/main" id="{D732ABE6-7A22-494C-A782-81CC16D9EA25}"/>
              </a:ext>
            </a:extLst>
          </p:cNvPr>
          <p:cNvSpPr/>
          <p:nvPr/>
        </p:nvSpPr>
        <p:spPr>
          <a:xfrm rot="5400000">
            <a:off x="9808434" y="4263117"/>
            <a:ext cx="960636"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6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1" grpId="0"/>
      <p:bldP spid="63" grpId="0"/>
      <p:bldP spid="106" grpId="0" animBg="1"/>
      <p:bldP spid="108" grpId="0" animBg="1"/>
      <p:bldP spid="1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56BB-E76E-4862-8C2B-095E0B3548BA}"/>
              </a:ext>
            </a:extLst>
          </p:cNvPr>
          <p:cNvSpPr>
            <a:spLocks noGrp="1"/>
          </p:cNvSpPr>
          <p:nvPr>
            <p:ph type="title"/>
          </p:nvPr>
        </p:nvSpPr>
        <p:spPr/>
        <p:txBody>
          <a:bodyPr/>
          <a:lstStyle/>
          <a:p>
            <a:r>
              <a:rPr lang="en-US" altLang="zh-CN" dirty="0"/>
              <a:t>Targeted &amp; Non-Targeted</a:t>
            </a:r>
            <a:endParaRPr lang="zh-CN" altLang="en-US" dirty="0"/>
          </a:p>
        </p:txBody>
      </p:sp>
      <p:sp>
        <p:nvSpPr>
          <p:cNvPr id="3" name="Content Placeholder 2">
            <a:extLst>
              <a:ext uri="{FF2B5EF4-FFF2-40B4-BE49-F238E27FC236}">
                <a16:creationId xmlns:a16="http://schemas.microsoft.com/office/drawing/2014/main" id="{A99DBD6E-388F-4DB8-A749-992DF9FF23F9}"/>
              </a:ext>
            </a:extLst>
          </p:cNvPr>
          <p:cNvSpPr>
            <a:spLocks noGrp="1"/>
          </p:cNvSpPr>
          <p:nvPr>
            <p:ph sz="half" idx="1"/>
          </p:nvPr>
        </p:nvSpPr>
        <p:spPr/>
        <p:txBody>
          <a:bodyPr/>
          <a:lstStyle/>
          <a:p>
            <a:r>
              <a:rPr lang="en-US" altLang="zh-CN" dirty="0"/>
              <a:t>Targeted Attack</a:t>
            </a:r>
            <a:endParaRPr lang="zh-CN" altLang="en-US" dirty="0"/>
          </a:p>
        </p:txBody>
      </p:sp>
      <p:sp>
        <p:nvSpPr>
          <p:cNvPr id="4" name="Content Placeholder 3">
            <a:extLst>
              <a:ext uri="{FF2B5EF4-FFF2-40B4-BE49-F238E27FC236}">
                <a16:creationId xmlns:a16="http://schemas.microsoft.com/office/drawing/2014/main" id="{5374A363-902C-4810-A2A9-5286FA8F9615}"/>
              </a:ext>
            </a:extLst>
          </p:cNvPr>
          <p:cNvSpPr>
            <a:spLocks noGrp="1"/>
          </p:cNvSpPr>
          <p:nvPr>
            <p:ph sz="half" idx="2"/>
          </p:nvPr>
        </p:nvSpPr>
        <p:spPr/>
        <p:txBody>
          <a:bodyPr/>
          <a:lstStyle/>
          <a:p>
            <a:r>
              <a:rPr lang="en-US" altLang="zh-CN" dirty="0"/>
              <a:t>Non-Targeted Attack</a:t>
            </a:r>
            <a:endParaRPr lang="zh-CN" altLang="en-US" dirty="0"/>
          </a:p>
        </p:txBody>
      </p:sp>
      <p:sp>
        <p:nvSpPr>
          <p:cNvPr id="5" name="Slide Number Placeholder 4">
            <a:extLst>
              <a:ext uri="{FF2B5EF4-FFF2-40B4-BE49-F238E27FC236}">
                <a16:creationId xmlns:a16="http://schemas.microsoft.com/office/drawing/2014/main" id="{C7818970-3C71-48D7-91BC-E46F98E45ED0}"/>
              </a:ext>
            </a:extLst>
          </p:cNvPr>
          <p:cNvSpPr>
            <a:spLocks noGrp="1"/>
          </p:cNvSpPr>
          <p:nvPr>
            <p:ph type="sldNum" sz="quarter" idx="12"/>
          </p:nvPr>
        </p:nvSpPr>
        <p:spPr/>
        <p:txBody>
          <a:bodyPr/>
          <a:lstStyle/>
          <a:p>
            <a:fld id="{4C15419E-54D6-8648-ABFB-BEF58E3E877E}" type="slidenum">
              <a:rPr lang="en-US" smtClean="0"/>
              <a:t>142</a:t>
            </a:fld>
            <a:endParaRPr lang="en-US"/>
          </a:p>
        </p:txBody>
      </p:sp>
      <p:sp>
        <p:nvSpPr>
          <p:cNvPr id="31" name="Oval 30">
            <a:extLst>
              <a:ext uri="{FF2B5EF4-FFF2-40B4-BE49-F238E27FC236}">
                <a16:creationId xmlns:a16="http://schemas.microsoft.com/office/drawing/2014/main" id="{B1FF343C-0322-45E6-AB50-0FA0297CD229}"/>
              </a:ext>
            </a:extLst>
          </p:cNvPr>
          <p:cNvSpPr/>
          <p:nvPr/>
        </p:nvSpPr>
        <p:spPr>
          <a:xfrm>
            <a:off x="2883900" y="3844689"/>
            <a:ext cx="395693" cy="50173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Oval 56">
            <a:extLst>
              <a:ext uri="{FF2B5EF4-FFF2-40B4-BE49-F238E27FC236}">
                <a16:creationId xmlns:a16="http://schemas.microsoft.com/office/drawing/2014/main" id="{98567F9F-6099-433D-B6DD-D095C083DE36}"/>
              </a:ext>
            </a:extLst>
          </p:cNvPr>
          <p:cNvSpPr/>
          <p:nvPr/>
        </p:nvSpPr>
        <p:spPr>
          <a:xfrm>
            <a:off x="6556519" y="2527055"/>
            <a:ext cx="3003582" cy="232187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TextBox 61">
            <a:extLst>
              <a:ext uri="{FF2B5EF4-FFF2-40B4-BE49-F238E27FC236}">
                <a16:creationId xmlns:a16="http://schemas.microsoft.com/office/drawing/2014/main" id="{BFFE09D7-DC0A-49B5-BAE8-ADE2E098F214}"/>
              </a:ext>
            </a:extLst>
          </p:cNvPr>
          <p:cNvSpPr txBox="1"/>
          <p:nvPr/>
        </p:nvSpPr>
        <p:spPr>
          <a:xfrm>
            <a:off x="2269294" y="4772728"/>
            <a:ext cx="1778900" cy="369332"/>
          </a:xfrm>
          <a:prstGeom prst="rect">
            <a:avLst/>
          </a:prstGeom>
          <a:noFill/>
        </p:spPr>
        <p:txBody>
          <a:bodyPr wrap="square" rtlCol="0">
            <a:spAutoFit/>
          </a:bodyPr>
          <a:lstStyle/>
          <a:p>
            <a:r>
              <a:rPr lang="en-US" altLang="zh-CN" b="1" dirty="0">
                <a:solidFill>
                  <a:srgbClr val="FF0000"/>
                </a:solidFill>
              </a:rPr>
              <a:t>Target Node</a:t>
            </a:r>
            <a:endParaRPr lang="zh-CN" altLang="en-US" b="1" dirty="0">
              <a:solidFill>
                <a:srgbClr val="FF0000"/>
              </a:solidFill>
            </a:endParaRPr>
          </a:p>
        </p:txBody>
      </p:sp>
      <p:grpSp>
        <p:nvGrpSpPr>
          <p:cNvPr id="60" name="Group 59">
            <a:extLst>
              <a:ext uri="{FF2B5EF4-FFF2-40B4-BE49-F238E27FC236}">
                <a16:creationId xmlns:a16="http://schemas.microsoft.com/office/drawing/2014/main" id="{25703F76-8075-4829-8D7D-97C2A1223FE7}"/>
              </a:ext>
            </a:extLst>
          </p:cNvPr>
          <p:cNvGrpSpPr/>
          <p:nvPr/>
        </p:nvGrpSpPr>
        <p:grpSpPr>
          <a:xfrm>
            <a:off x="1148223" y="2746024"/>
            <a:ext cx="2381110" cy="1640665"/>
            <a:chOff x="2193382" y="3040784"/>
            <a:chExt cx="2381110" cy="1640665"/>
          </a:xfrm>
        </p:grpSpPr>
        <p:sp>
          <p:nvSpPr>
            <p:cNvPr id="61" name="Oval 60">
              <a:extLst>
                <a:ext uri="{FF2B5EF4-FFF2-40B4-BE49-F238E27FC236}">
                  <a16:creationId xmlns:a16="http://schemas.microsoft.com/office/drawing/2014/main" id="{2914BB50-1BAC-4313-AB81-285AE2FEE741}"/>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63" name="Oval 62">
              <a:extLst>
                <a:ext uri="{FF2B5EF4-FFF2-40B4-BE49-F238E27FC236}">
                  <a16:creationId xmlns:a16="http://schemas.microsoft.com/office/drawing/2014/main" id="{9D444641-EE8A-49BC-9025-DDD34EB90C0B}"/>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64" name="Oval 63">
              <a:extLst>
                <a:ext uri="{FF2B5EF4-FFF2-40B4-BE49-F238E27FC236}">
                  <a16:creationId xmlns:a16="http://schemas.microsoft.com/office/drawing/2014/main" id="{B5026B32-9412-4856-A500-80BC081AEF8D}"/>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5" name="Oval 64">
              <a:extLst>
                <a:ext uri="{FF2B5EF4-FFF2-40B4-BE49-F238E27FC236}">
                  <a16:creationId xmlns:a16="http://schemas.microsoft.com/office/drawing/2014/main" id="{87E94C98-AB55-4CDA-845E-235159B5FA7A}"/>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6" name="Oval 65">
              <a:extLst>
                <a:ext uri="{FF2B5EF4-FFF2-40B4-BE49-F238E27FC236}">
                  <a16:creationId xmlns:a16="http://schemas.microsoft.com/office/drawing/2014/main" id="{A0D0006D-F378-4D06-9067-647E320F91B7}"/>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7" name="Oval 66">
              <a:extLst>
                <a:ext uri="{FF2B5EF4-FFF2-40B4-BE49-F238E27FC236}">
                  <a16:creationId xmlns:a16="http://schemas.microsoft.com/office/drawing/2014/main" id="{AE48DA3A-DB2A-46A0-92EE-2F1442B8F3A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8" name="Oval 67">
              <a:extLst>
                <a:ext uri="{FF2B5EF4-FFF2-40B4-BE49-F238E27FC236}">
                  <a16:creationId xmlns:a16="http://schemas.microsoft.com/office/drawing/2014/main" id="{8FFD7CD4-EE52-4928-97FE-00C85528E21E}"/>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9" name="Oval 68">
              <a:extLst>
                <a:ext uri="{FF2B5EF4-FFF2-40B4-BE49-F238E27FC236}">
                  <a16:creationId xmlns:a16="http://schemas.microsoft.com/office/drawing/2014/main" id="{F019AE94-88DC-4D52-8F0F-6C31621CEB8F}"/>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70" name="Straight Connector 69">
              <a:extLst>
                <a:ext uri="{FF2B5EF4-FFF2-40B4-BE49-F238E27FC236}">
                  <a16:creationId xmlns:a16="http://schemas.microsoft.com/office/drawing/2014/main" id="{2A34A6CE-96B7-42F3-B951-8B5B77533CE2}"/>
                </a:ext>
              </a:extLst>
            </p:cNvPr>
            <p:cNvCxnSpPr>
              <a:cxnSpLocks/>
              <a:stCxn id="65" idx="3"/>
              <a:endCxn id="61"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B594A4B-5CEA-4FCC-A659-BE7728C67414}"/>
                </a:ext>
              </a:extLst>
            </p:cNvPr>
            <p:cNvCxnSpPr>
              <a:cxnSpLocks/>
              <a:stCxn id="63" idx="5"/>
              <a:endCxn id="61"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8AEBE91-1D91-474F-9D8E-3CBBE756F4E6}"/>
                </a:ext>
              </a:extLst>
            </p:cNvPr>
            <p:cNvCxnSpPr>
              <a:cxnSpLocks/>
              <a:stCxn id="61" idx="3"/>
              <a:endCxn id="64"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0E60DFF-A723-484A-885A-8771A9B63024}"/>
                </a:ext>
              </a:extLst>
            </p:cNvPr>
            <p:cNvCxnSpPr>
              <a:cxnSpLocks/>
              <a:stCxn id="64" idx="2"/>
              <a:endCxn id="66"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AE8066B-1F5F-4D5E-B840-49C76D8880BE}"/>
                </a:ext>
              </a:extLst>
            </p:cNvPr>
            <p:cNvCxnSpPr>
              <a:cxnSpLocks/>
              <a:stCxn id="64" idx="4"/>
              <a:endCxn id="68"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DB9CBF8-9CB3-4179-BFA7-A0E206DB6682}"/>
                </a:ext>
              </a:extLst>
            </p:cNvPr>
            <p:cNvCxnSpPr>
              <a:cxnSpLocks/>
              <a:stCxn id="65" idx="1"/>
              <a:endCxn id="63"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F399948-82EC-4887-96FC-D9D72CC8ECAF}"/>
                </a:ext>
              </a:extLst>
            </p:cNvPr>
            <p:cNvCxnSpPr>
              <a:cxnSpLocks/>
              <a:stCxn id="66" idx="5"/>
              <a:endCxn id="68"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73FE8683-95ED-4CBF-A69B-0010208CD521}"/>
                </a:ext>
              </a:extLst>
            </p:cNvPr>
            <p:cNvCxnSpPr>
              <a:cxnSpLocks/>
              <a:stCxn id="67" idx="2"/>
              <a:endCxn id="61"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5E6C32D-59A0-4F98-8DDF-5CF7EFE51B40}"/>
                </a:ext>
              </a:extLst>
            </p:cNvPr>
            <p:cNvCxnSpPr>
              <a:cxnSpLocks/>
              <a:stCxn id="61" idx="5"/>
              <a:endCxn id="69"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E1F515B-2B64-4A2F-970E-8F0902280618}"/>
                </a:ext>
              </a:extLst>
            </p:cNvPr>
            <p:cNvCxnSpPr>
              <a:cxnSpLocks/>
              <a:stCxn id="67" idx="4"/>
              <a:endCxn id="69"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44BAFB4-B5B5-48C8-93A2-434B9474B141}"/>
                </a:ext>
              </a:extLst>
            </p:cNvPr>
            <p:cNvCxnSpPr>
              <a:cxnSpLocks/>
              <a:stCxn id="66" idx="7"/>
              <a:endCxn id="63"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047220B0-6779-4478-A326-5242A491EB44}"/>
              </a:ext>
            </a:extLst>
          </p:cNvPr>
          <p:cNvGrpSpPr/>
          <p:nvPr/>
        </p:nvGrpSpPr>
        <p:grpSpPr>
          <a:xfrm>
            <a:off x="6833527" y="2809160"/>
            <a:ext cx="2381110" cy="1640665"/>
            <a:chOff x="2193382" y="3040784"/>
            <a:chExt cx="2381110" cy="1640665"/>
          </a:xfrm>
        </p:grpSpPr>
        <p:sp>
          <p:nvSpPr>
            <p:cNvPr id="83" name="Oval 82">
              <a:extLst>
                <a:ext uri="{FF2B5EF4-FFF2-40B4-BE49-F238E27FC236}">
                  <a16:creationId xmlns:a16="http://schemas.microsoft.com/office/drawing/2014/main" id="{BC0CBFFD-6BAC-49D1-9245-573378A0BDD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84" name="Oval 83">
              <a:extLst>
                <a:ext uri="{FF2B5EF4-FFF2-40B4-BE49-F238E27FC236}">
                  <a16:creationId xmlns:a16="http://schemas.microsoft.com/office/drawing/2014/main" id="{AF55E1C2-ED09-4664-B91C-7EA52D0F55F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85" name="Oval 84">
              <a:extLst>
                <a:ext uri="{FF2B5EF4-FFF2-40B4-BE49-F238E27FC236}">
                  <a16:creationId xmlns:a16="http://schemas.microsoft.com/office/drawing/2014/main" id="{08A805DF-0C11-46C2-BFE6-A6D9438F0406}"/>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86" name="Oval 85">
              <a:extLst>
                <a:ext uri="{FF2B5EF4-FFF2-40B4-BE49-F238E27FC236}">
                  <a16:creationId xmlns:a16="http://schemas.microsoft.com/office/drawing/2014/main" id="{18323BE9-9065-4012-AC94-95ACB70E0E56}"/>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87" name="Oval 86">
              <a:extLst>
                <a:ext uri="{FF2B5EF4-FFF2-40B4-BE49-F238E27FC236}">
                  <a16:creationId xmlns:a16="http://schemas.microsoft.com/office/drawing/2014/main" id="{A308797D-E937-47AF-8D81-30DDF28E5E80}"/>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88" name="Oval 87">
              <a:extLst>
                <a:ext uri="{FF2B5EF4-FFF2-40B4-BE49-F238E27FC236}">
                  <a16:creationId xmlns:a16="http://schemas.microsoft.com/office/drawing/2014/main" id="{E5235690-BB1F-44C4-9711-55BBBCF83A77}"/>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89" name="Oval 88">
              <a:extLst>
                <a:ext uri="{FF2B5EF4-FFF2-40B4-BE49-F238E27FC236}">
                  <a16:creationId xmlns:a16="http://schemas.microsoft.com/office/drawing/2014/main" id="{880A4173-A736-4C81-B7C9-62028B016F47}"/>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90" name="Oval 89">
              <a:extLst>
                <a:ext uri="{FF2B5EF4-FFF2-40B4-BE49-F238E27FC236}">
                  <a16:creationId xmlns:a16="http://schemas.microsoft.com/office/drawing/2014/main" id="{3D234DD9-A64A-47BA-97FC-796DBCAF7785}"/>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91" name="Straight Connector 90">
              <a:extLst>
                <a:ext uri="{FF2B5EF4-FFF2-40B4-BE49-F238E27FC236}">
                  <a16:creationId xmlns:a16="http://schemas.microsoft.com/office/drawing/2014/main" id="{23EAD9A3-C8C3-4AE7-B4C9-300C6DC2F613}"/>
                </a:ext>
              </a:extLst>
            </p:cNvPr>
            <p:cNvCxnSpPr>
              <a:cxnSpLocks/>
              <a:stCxn id="86" idx="3"/>
              <a:endCxn id="8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0243C427-81A3-421E-BC4A-74C648EADBAD}"/>
                </a:ext>
              </a:extLst>
            </p:cNvPr>
            <p:cNvCxnSpPr>
              <a:cxnSpLocks/>
              <a:stCxn id="84" idx="5"/>
              <a:endCxn id="8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32EAE2B4-FEAB-42FF-A1A0-3043A921766E}"/>
                </a:ext>
              </a:extLst>
            </p:cNvPr>
            <p:cNvCxnSpPr>
              <a:cxnSpLocks/>
              <a:stCxn id="83" idx="3"/>
              <a:endCxn id="8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7D40594-867D-466B-A295-914CD1BA7C5C}"/>
                </a:ext>
              </a:extLst>
            </p:cNvPr>
            <p:cNvCxnSpPr>
              <a:cxnSpLocks/>
              <a:stCxn id="85" idx="2"/>
              <a:endCxn id="8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801BD7F-CCD9-4223-98E8-A1EA8C3C2F83}"/>
                </a:ext>
              </a:extLst>
            </p:cNvPr>
            <p:cNvCxnSpPr>
              <a:cxnSpLocks/>
              <a:stCxn id="85" idx="4"/>
              <a:endCxn id="8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D853AF7-C329-4F18-9864-7B11B86F301F}"/>
                </a:ext>
              </a:extLst>
            </p:cNvPr>
            <p:cNvCxnSpPr>
              <a:cxnSpLocks/>
              <a:stCxn id="86" idx="1"/>
              <a:endCxn id="8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D0A2CFFD-B26A-4EB8-BE7A-BD61DA15F0AA}"/>
                </a:ext>
              </a:extLst>
            </p:cNvPr>
            <p:cNvCxnSpPr>
              <a:cxnSpLocks/>
              <a:stCxn id="87" idx="5"/>
              <a:endCxn id="8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0366516-7636-4655-8293-6B23AC41CB70}"/>
                </a:ext>
              </a:extLst>
            </p:cNvPr>
            <p:cNvCxnSpPr>
              <a:cxnSpLocks/>
              <a:stCxn id="88" idx="2"/>
              <a:endCxn id="8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B80D9F7-65CC-4DAA-A296-AD5C777FDECA}"/>
                </a:ext>
              </a:extLst>
            </p:cNvPr>
            <p:cNvCxnSpPr>
              <a:cxnSpLocks/>
              <a:stCxn id="83" idx="5"/>
              <a:endCxn id="9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C56A39-4E78-4D20-9341-B6860B83A9AA}"/>
                </a:ext>
              </a:extLst>
            </p:cNvPr>
            <p:cNvCxnSpPr>
              <a:cxnSpLocks/>
              <a:stCxn id="88" idx="4"/>
              <a:endCxn id="9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95285E9-4A2E-4992-B0A9-81C98807C31A}"/>
                </a:ext>
              </a:extLst>
            </p:cNvPr>
            <p:cNvCxnSpPr>
              <a:cxnSpLocks/>
              <a:stCxn id="87" idx="7"/>
              <a:endCxn id="8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AA2457B4-4261-48BB-BEC0-34C0F5129E7F}"/>
              </a:ext>
            </a:extLst>
          </p:cNvPr>
          <p:cNvSpPr/>
          <p:nvPr/>
        </p:nvSpPr>
        <p:spPr>
          <a:xfrm>
            <a:off x="2003703" y="48180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spTree>
    <p:extLst>
      <p:ext uri="{BB962C8B-B14F-4D97-AF65-F5344CB8AC3E}">
        <p14:creationId xmlns:p14="http://schemas.microsoft.com/office/powerpoint/2010/main" val="5226134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143</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417381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95592">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4077349450"/>
                  </a:ext>
                </a:extLst>
              </a:tr>
              <a:tr h="307446">
                <a:tc>
                  <a:txBody>
                    <a:bodyPr/>
                    <a:lstStyle/>
                    <a:p>
                      <a:pPr algn="ctr"/>
                      <a:r>
                        <a:rPr lang="en-US" altLang="zh-CN" dirty="0">
                          <a:latin typeface="+mn-lt"/>
                        </a:rPr>
                        <a:t>RL-S2V</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3646496279"/>
                  </a:ext>
                </a:extLst>
              </a:tr>
              <a:tr h="699895">
                <a:tc>
                  <a:txBody>
                    <a:bodyPr/>
                    <a:lstStyle/>
                    <a:p>
                      <a:pPr algn="ctr"/>
                      <a:r>
                        <a:rPr lang="en-US" altLang="zh-CN" dirty="0">
                          <a:latin typeface="+mn-lt"/>
                        </a:rPr>
                        <a:t>Meta-Attack</a:t>
                      </a:r>
                      <a:endParaRPr lang="zh-CN" altLang="en-US" dirty="0">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464073731"/>
                  </a:ext>
                </a:extLst>
              </a:tr>
              <a:tr h="395592">
                <a:tc>
                  <a:txBody>
                    <a:bodyPr/>
                    <a:lstStyle/>
                    <a:p>
                      <a:pPr algn="ctr"/>
                      <a:r>
                        <a:rPr lang="en-US" altLang="zh-CN" dirty="0">
                          <a:latin typeface="+mn-lt"/>
                        </a:rPr>
                        <a:t>NIPA</a:t>
                      </a:r>
                      <a:endParaRPr lang="zh-CN" altLang="en-US" dirty="0">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prstClr val="black"/>
                        </a:solidFill>
                        <a:effectLst/>
                        <a:uLnTx/>
                        <a:uFillTx/>
                        <a:latin typeface="+mn-lt"/>
                        <a:ea typeface="+mn-ea"/>
                        <a:cs typeface="+mn-cs"/>
                      </a:endParaRPr>
                    </a:p>
                  </a:txBody>
                  <a:tcPr>
                    <a:noFill/>
                  </a:tcPr>
                </a:tc>
                <a:extLst>
                  <a:ext uri="{0D108BD9-81ED-4DB2-BD59-A6C34878D82A}">
                    <a16:rowId xmlns:a16="http://schemas.microsoft.com/office/drawing/2014/main" val="1101129493"/>
                  </a:ext>
                </a:extLst>
              </a:tr>
            </a:tbl>
          </a:graphicData>
        </a:graphic>
      </p:graphicFrame>
    </p:spTree>
    <p:extLst>
      <p:ext uri="{BB962C8B-B14F-4D97-AF65-F5344CB8AC3E}">
        <p14:creationId xmlns:p14="http://schemas.microsoft.com/office/powerpoint/2010/main" val="34357463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144</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188781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rgbClr val="FF0000"/>
                          </a:solidFill>
                          <a:latin typeface="+mn-lt"/>
                        </a:rPr>
                        <a:t>Grad-Argmax</a:t>
                      </a:r>
                      <a:endParaRPr lang="zh-CN" altLang="en-US" dirty="0">
                        <a:solidFill>
                          <a:srgbClr val="FF0000"/>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bl>
          </a:graphicData>
        </a:graphic>
      </p:graphicFrame>
    </p:spTree>
    <p:extLst>
      <p:ext uri="{BB962C8B-B14F-4D97-AF65-F5344CB8AC3E}">
        <p14:creationId xmlns:p14="http://schemas.microsoft.com/office/powerpoint/2010/main" val="35920234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r>
              <a:rPr lang="en-US" altLang="zh-CN" dirty="0"/>
              <a:t>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Our Goal: </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800" i="1">
                              <a:latin typeface="Cambria Math" panose="02040503050406030204" pitchFamily="18" charset="0"/>
                            </a:rPr>
                          </m:ctrlPr>
                        </m:funcPr>
                        <m:fName>
                          <m:r>
                            <m:rPr>
                              <m:sty m:val="p"/>
                            </m:rPr>
                            <a:rPr lang="en-US" altLang="zh-CN" sz="2800" i="1">
                              <a:latin typeface="Cambria Math" panose="02040503050406030204" pitchFamily="18" charset="0"/>
                            </a:rPr>
                            <m:t>arg</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i="1">
                                      <a:latin typeface="Cambria Math" panose="02040503050406030204" pitchFamily="18" charset="0"/>
                                    </a:rPr>
                                    <m:t>max</m:t>
                                  </m:r>
                                </m:e>
                                <m:lim>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𝐴</m:t>
                                      </m:r>
                                    </m:e>
                                  </m:acc>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𝑋</m:t>
                                      </m:r>
                                    </m:e>
                                  </m:acc>
                                </m:lim>
                              </m:limLow>
                            </m:fName>
                            <m:e>
                              <m:nary>
                                <m:naryPr>
                                  <m:chr m:val="∑"/>
                                  <m:supHide m:val="on"/>
                                  <m:ctrlPr>
                                    <a:rPr lang="en-US" altLang="zh-CN" sz="2800" b="0" i="1" dirty="0" smtClean="0">
                                      <a:latin typeface="Cambria Math" panose="02040503050406030204" pitchFamily="18" charset="0"/>
                                    </a:rPr>
                                  </m:ctrlPr>
                                </m:naryPr>
                                <m:sub>
                                  <m:r>
                                    <m:rPr>
                                      <m:brk m:alnAt="7"/>
                                    </m:rPr>
                                    <a:rPr lang="en-US" altLang="zh-CN" sz="2800" b="0" i="1" dirty="0" smtClean="0">
                                      <a:latin typeface="Cambria Math" panose="02040503050406030204" pitchFamily="18" charset="0"/>
                                    </a:rPr>
                                    <m:t>𝑢</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𝑉</m:t>
                                      </m:r>
                                    </m:e>
                                    <m:sub>
                                      <m:r>
                                        <a:rPr lang="en-US" altLang="zh-CN" sz="2800" b="0" i="1" dirty="0" smtClean="0">
                                          <a:latin typeface="Cambria Math" panose="02040503050406030204" pitchFamily="18" charset="0"/>
                                        </a:rPr>
                                        <m:t>𝑡</m:t>
                                      </m:r>
                                    </m:sub>
                                  </m:sSub>
                                </m:sub>
                                <m:sup/>
                                <m:e>
                                  <m:r>
                                    <a:rPr lang="en-US" altLang="zh-CN" sz="2800" i="1" dirty="0">
                                      <a:latin typeface="Cambria Math" panose="02040503050406030204" pitchFamily="18" charset="0"/>
                                    </a:rPr>
                                    <m:t>ℓ</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sub>
                                      </m:sSub>
                                      <m:sSub>
                                        <m:sSubPr>
                                          <m:ctrlPr>
                                            <a:rPr lang="en-US" altLang="zh-CN" sz="2800" i="1" dirty="0">
                                              <a:latin typeface="Cambria Math" panose="02040503050406030204" pitchFamily="18" charset="0"/>
                                            </a:rPr>
                                          </m:ctrlPr>
                                        </m:sSub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𝑋</m:t>
                                                  </m:r>
                                                </m:e>
                                              </m:acc>
                                            </m:e>
                                          </m:d>
                                        </m:e>
                                        <m:sub>
                                          <m:r>
                                            <a:rPr lang="en-US" altLang="zh-CN" sz="2800" i="1" dirty="0">
                                              <a:latin typeface="Cambria Math" panose="02040503050406030204" pitchFamily="18" charset="0"/>
                                            </a:rPr>
                                            <m:t>𝑢</m:t>
                                          </m:r>
                                        </m:sub>
                                      </m:sSub>
                                      <m:r>
                                        <a:rPr lang="en-US" altLang="zh-CN" sz="2800" i="1" dirty="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𝑦</m:t>
                                          </m:r>
                                        </m:e>
                                        <m:sub>
                                          <m:r>
                                            <a:rPr lang="en-US" altLang="zh-CN" sz="2800" b="0" i="1" dirty="0" smtClean="0">
                                              <a:latin typeface="Cambria Math" panose="02040503050406030204" pitchFamily="18" charset="0"/>
                                            </a:rPr>
                                            <m:t>𝑢</m:t>
                                          </m:r>
                                        </m:sub>
                                      </m:sSub>
                                      <m:r>
                                        <a:rPr lang="en-US" altLang="zh-CN" sz="2800" b="0" i="1" dirty="0" smtClean="0">
                                          <a:latin typeface="Cambria Math" panose="02040503050406030204" pitchFamily="18" charset="0"/>
                                        </a:rPr>
                                        <m:t> </m:t>
                                      </m:r>
                                    </m:e>
                                  </m:d>
                                </m:e>
                              </m:nary>
                            </m:e>
                          </m:func>
                        </m:e>
                      </m:func>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𝑠</m:t>
                      </m:r>
                      <m:r>
                        <a:rPr lang="en-US" altLang="zh-CN" sz="2800" i="1" smtClean="0">
                          <a:latin typeface="Cambria Math" panose="02040503050406030204" pitchFamily="18" charset="0"/>
                        </a:rPr>
                        <m:t>.</m:t>
                      </m:r>
                      <m:r>
                        <a:rPr lang="en-US" altLang="zh-CN" sz="2800" i="1" smtClean="0">
                          <a:latin typeface="Cambria Math" panose="02040503050406030204" pitchFamily="18" charset="0"/>
                        </a:rPr>
                        <m:t>𝑡</m:t>
                      </m:r>
                      <m:r>
                        <a:rPr lang="en-US" altLang="zh-CN" sz="2800" i="1" smtClean="0">
                          <a:latin typeface="Cambria Math" panose="02040503050406030204" pitchFamily="18" charset="0"/>
                        </a:rPr>
                        <m:t>. </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𝜃</m:t>
                          </m:r>
                        </m:e>
                        <m:sup>
                          <m:r>
                            <a:rPr lang="en-US" altLang="zh-CN" sz="2800" i="1">
                              <a:latin typeface="Cambria Math" panose="02040503050406030204" pitchFamily="18" charset="0"/>
                            </a:rPr>
                            <m:t>∗</m:t>
                          </m:r>
                        </m:sup>
                      </m:sSup>
                      <m:r>
                        <a:rPr lang="en-US" altLang="zh-CN" sz="2800" i="1">
                          <a:latin typeface="Cambria Math" panose="02040503050406030204" pitchFamily="18" charset="0"/>
                        </a:rPr>
                        <m:t>=</m:t>
                      </m:r>
                      <m:func>
                        <m:funcPr>
                          <m:ctrlPr>
                            <a:rPr lang="en-US" altLang="zh-CN" sz="2800" i="1">
                              <a:latin typeface="Cambria Math" panose="02040503050406030204" pitchFamily="18" charset="0"/>
                            </a:rPr>
                          </m:ctrlPr>
                        </m:funcPr>
                        <m:fName>
                          <m:r>
                            <a:rPr lang="en-US" altLang="zh-CN" sz="2800" i="1">
                              <a:latin typeface="Cambria Math" panose="02040503050406030204" pitchFamily="18" charset="0"/>
                            </a:rPr>
                            <m:t>𝑎𝑟𝑔</m:t>
                          </m:r>
                        </m:fName>
                        <m:e>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min</m:t>
                                  </m:r>
                                </m:e>
                                <m:lim>
                                  <m:r>
                                    <a:rPr lang="en-US" altLang="zh-CN" sz="2800" i="1">
                                      <a:latin typeface="Cambria Math" panose="02040503050406030204" pitchFamily="18" charset="0"/>
                                    </a:rPr>
                                    <m:t>𝜃</m:t>
                                  </m:r>
                                </m:lim>
                              </m:limLow>
                            </m:fName>
                            <m:e>
                              <m:r>
                                <a:rPr lang="en-US" altLang="zh-CN" sz="2800" i="1">
                                  <a:latin typeface="Cambria Math" panose="02040503050406030204" pitchFamily="18" charset="0"/>
                                </a:rPr>
                                <m:t>ℒ</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𝜃</m:t>
                                  </m:r>
                                </m:sub>
                              </m:sSub>
                              <m:d>
                                <m:dPr>
                                  <m:ctrlPr>
                                    <a:rPr lang="en-US" altLang="zh-CN" sz="2800" i="1">
                                      <a:latin typeface="Cambria Math" panose="02040503050406030204" pitchFamily="18" charset="0"/>
                                    </a:rPr>
                                  </m:ctrlPr>
                                </m:dPr>
                                <m:e>
                                  <m:sSup>
                                    <m:sSupPr>
                                      <m:ctrlPr>
                                        <a:rPr lang="en-US" altLang="zh-CN" sz="2800" b="0" i="1">
                                          <a:latin typeface="Cambria Math" panose="02040503050406030204" pitchFamily="18" charset="0"/>
                                        </a:rPr>
                                      </m:ctrlPr>
                                    </m:sSupPr>
                                    <m:e>
                                      <m:r>
                                        <a:rPr lang="en-US" altLang="zh-CN" sz="2800" b="0" i="1" smtClean="0">
                                          <a:latin typeface="Cambria Math" panose="02040503050406030204" pitchFamily="18" charset="0"/>
                                        </a:rPr>
                                        <m:t>𝐴</m:t>
                                      </m:r>
                                    </m:e>
                                    <m:sup>
                                      <m:r>
                                        <a:rPr lang="en-US" altLang="zh-CN" sz="2800" b="0" i="1">
                                          <a:latin typeface="Cambria Math" panose="02040503050406030204" pitchFamily="18" charset="0"/>
                                        </a:rPr>
                                        <m:t>′</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e>
                              </m:d>
                              <m:r>
                                <a:rPr lang="en-US" altLang="zh-CN" sz="2800" i="1">
                                  <a:latin typeface="Cambria Math" panose="02040503050406030204" pitchFamily="18" charset="0"/>
                                </a:rPr>
                                <m:t>)</m:t>
                              </m:r>
                            </m:e>
                          </m:func>
                        </m:e>
                      </m:func>
                      <m:r>
                        <a:rPr lang="en-US" altLang="zh-CN" sz="2800" i="1">
                          <a:latin typeface="Cambria Math" panose="02040503050406030204" pitchFamily="18" charset="0"/>
                        </a:rPr>
                        <m:t> </m:t>
                      </m:r>
                    </m:oMath>
                  </m:oMathPara>
                </a14:m>
                <a:endParaRPr lang="en-US" altLang="zh-CN" sz="28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   </m:t>
                      </m:r>
                      <m:d>
                        <m:dPr>
                          <m:begChr m:val="|"/>
                          <m:endChr m:val="|"/>
                          <m:ctrlPr>
                            <a:rPr lang="en-US" altLang="zh-CN" sz="2800" i="1" smtClean="0">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r>
                            <a:rPr lang="en-US" altLang="zh-CN" sz="2800" i="1">
                              <a:latin typeface="Cambria Math" panose="02040503050406030204" pitchFamily="18" charset="0"/>
                            </a:rPr>
                            <m:t>𝐴</m:t>
                          </m:r>
                        </m:e>
                      </m:d>
                      <m:r>
                        <a:rPr lang="en-US" altLang="zh-CN" sz="2800" i="1">
                          <a:latin typeface="Cambria Math" panose="02040503050406030204" pitchFamily="18" charset="0"/>
                        </a:rPr>
                        <m:t>+</m:t>
                      </m:r>
                      <m:d>
                        <m:dPr>
                          <m:begChr m:val="|"/>
                          <m:endChr m:val="|"/>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𝑋</m:t>
                              </m:r>
                            </m:e>
                          </m:acc>
                          <m:r>
                            <a:rPr lang="en-US" altLang="zh-CN" sz="2800" i="1">
                              <a:latin typeface="Cambria Math" panose="02040503050406030204" pitchFamily="18" charset="0"/>
                            </a:rPr>
                            <m:t>−</m:t>
                          </m:r>
                          <m:r>
                            <a:rPr lang="en-US" altLang="zh-CN" sz="2800" i="1">
                              <a:latin typeface="Cambria Math" panose="02040503050406030204" pitchFamily="18" charset="0"/>
                            </a:rPr>
                            <m:t>𝑋</m:t>
                          </m:r>
                        </m:e>
                      </m:d>
                      <m:r>
                        <a:rPr lang="en-US" altLang="zh-CN" sz="2800" b="0" i="0" smtClean="0">
                          <a:latin typeface="Cambria Math" panose="02040503050406030204" pitchFamily="18" charset="0"/>
                        </a:rPr>
                        <m:t>&lt;</m:t>
                      </m:r>
                      <m:r>
                        <m:rPr>
                          <m:sty m:val="p"/>
                        </m:rPr>
                        <a:rPr lang="en-US" altLang="zh-CN" sz="2800">
                          <a:latin typeface="Cambria Math" panose="02040503050406030204" pitchFamily="18" charset="0"/>
                        </a:rPr>
                        <m:t>Δ</m:t>
                      </m:r>
                    </m:oMath>
                  </m:oMathPara>
                </a14:m>
                <a:endParaRPr lang="en-US" altLang="zh-CN" sz="2800" dirty="0"/>
              </a:p>
              <a:p>
                <a:pPr marL="0" lvl="2" indent="0">
                  <a:spcBef>
                    <a:spcPts val="1000"/>
                  </a:spcBef>
                  <a:buClr>
                    <a:prstClr val="black">
                      <a:lumMod val="75000"/>
                      <a:lumOff val="25000"/>
                    </a:prstClr>
                  </a:buClr>
                  <a:buSzPct val="85000"/>
                  <a:buNone/>
                </a:pPr>
                <a:endParaRPr lang="en-US" altLang="zh-CN" sz="2800" dirty="0"/>
              </a:p>
              <a:p>
                <a:pPr marL="0" lvl="2" indent="0">
                  <a:spcBef>
                    <a:spcPts val="1000"/>
                  </a:spcBef>
                  <a:buClr>
                    <a:prstClr val="black">
                      <a:lumMod val="75000"/>
                      <a:lumOff val="25000"/>
                    </a:prstClr>
                  </a:buClr>
                  <a:buSzPct val="85000"/>
                  <a:buNone/>
                </a:pPr>
                <a:endParaRPr lang="en-US" altLang="zh-CN" sz="2800" i="1" dirty="0">
                  <a:latin typeface="Cambria Math" panose="02040503050406030204" pitchFamily="18" charset="0"/>
                </a:endParaRPr>
              </a:p>
              <a:p>
                <a:pPr marL="0" indent="0">
                  <a:buNone/>
                </a:pPr>
                <a:endParaRPr lang="en-US" altLang="zh-CN" dirty="0"/>
              </a:p>
              <a:p>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145</a:t>
            </a:fld>
            <a:endParaRPr lang="en-US" dirty="0"/>
          </a:p>
        </p:txBody>
      </p:sp>
      <p:sp>
        <p:nvSpPr>
          <p:cNvPr id="5" name="TextBox 4">
            <a:extLst>
              <a:ext uri="{FF2B5EF4-FFF2-40B4-BE49-F238E27FC236}">
                <a16:creationId xmlns:a16="http://schemas.microsoft.com/office/drawing/2014/main" id="{9B9FBF1B-CEAE-4A3D-AED8-3C167EB47FA9}"/>
              </a:ext>
            </a:extLst>
          </p:cNvPr>
          <p:cNvSpPr txBox="1"/>
          <p:nvPr/>
        </p:nvSpPr>
        <p:spPr>
          <a:xfrm>
            <a:off x="838200" y="6368002"/>
            <a:ext cx="8795657" cy="830997"/>
          </a:xfrm>
          <a:prstGeom prst="rect">
            <a:avLst/>
          </a:prstGeom>
          <a:noFill/>
        </p:spPr>
        <p:txBody>
          <a:bodyPr wrap="square" rtlCol="0">
            <a:spAutoFit/>
          </a:bodyPr>
          <a:lstStyle/>
          <a:p>
            <a:r>
              <a:rPr lang="en-US" altLang="zh-CN" sz="2400" b="1" baseline="30000" dirty="0"/>
              <a:t>Adversarial Attack on Graph Structured Data. </a:t>
            </a:r>
            <a:r>
              <a:rPr lang="en-US" altLang="zh-CN" sz="2400" baseline="30000" dirty="0"/>
              <a:t>ICML 2018.  </a:t>
            </a:r>
          </a:p>
          <a:p>
            <a:r>
              <a:rPr lang="en-US" altLang="zh-CN" sz="2400" b="1" baseline="30000" dirty="0"/>
              <a:t>Adversarial Attacks on Neural Networks for Graph Data. </a:t>
            </a:r>
            <a:r>
              <a:rPr lang="en-US" altLang="zh-CN" sz="2400" baseline="30000" dirty="0"/>
              <a:t>KDD 2018 </a:t>
            </a:r>
          </a:p>
          <a:p>
            <a:r>
              <a:rPr lang="en-US" altLang="zh-CN" sz="2400" baseline="30000" dirty="0"/>
              <a:t> </a:t>
            </a:r>
            <a:endParaRPr lang="zh-CN" altLang="en-US" sz="2400" baseline="30000" dirty="0"/>
          </a:p>
        </p:txBody>
      </p:sp>
    </p:spTree>
    <p:extLst>
      <p:ext uri="{BB962C8B-B14F-4D97-AF65-F5344CB8AC3E}">
        <p14:creationId xmlns:p14="http://schemas.microsoft.com/office/powerpoint/2010/main" val="41625116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0"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3"/>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rgbClr val="FF0000"/>
                    </a:solidFill>
                  </a:rPr>
                  <a:t>Perturbations</a:t>
                </a:r>
              </a:p>
              <a:p>
                <a:pPr marL="0" indent="0">
                  <a:buNone/>
                </a:pPr>
                <a:r>
                  <a:rPr lang="en-US" altLang="zh-CN" sz="2400" dirty="0">
                    <a:solidFill>
                      <a:srgbClr val="FF0000"/>
                    </a:solidFill>
                  </a:rPr>
                  <a:t>   Modifications on </a:t>
                </a:r>
                <a14:m>
                  <m:oMath xmlns:m="http://schemas.openxmlformats.org/officeDocument/2006/math">
                    <m:r>
                      <a:rPr lang="en-US" altLang="zh-CN" sz="2400" i="1">
                        <a:solidFill>
                          <a:srgbClr val="FF0000"/>
                        </a:solidFill>
                        <a:latin typeface="Cambria Math" panose="02040503050406030204" pitchFamily="18" charset="0"/>
                      </a:rPr>
                      <m:t>𝐴</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𝑋</m:t>
                    </m:r>
                  </m:oMath>
                </a14:m>
                <a:endParaRPr lang="en-US" altLang="zh-CN" sz="2400" dirty="0"/>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solidFill>
                    <a:schemeClr val="tx1"/>
                  </a:solidFill>
                </a:endParaRPr>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dirty="0">
                    <a:solidFill>
                      <a:schemeClr val="tx1"/>
                    </a:solidFill>
                  </a:rPr>
                  <a:t> </a:t>
                </a:r>
                <a:r>
                  <a:rPr lang="en-US" altLang="zh-CN" sz="2400" dirty="0">
                    <a:solidFill>
                      <a:schemeClr val="tx1"/>
                    </a:solidFill>
                  </a:rPr>
                  <a:t>is a small subset</a:t>
                </a:r>
                <a:r>
                  <a:rPr lang="en-US" altLang="zh-CN" sz="2400" dirty="0"/>
                  <a:t> </a:t>
                </a:r>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4"/>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146</a:t>
            </a:fld>
            <a:endParaRPr lang="en-US"/>
          </a:p>
        </p:txBody>
      </p:sp>
    </p:spTree>
    <p:extLst>
      <p:ext uri="{BB962C8B-B14F-4D97-AF65-F5344CB8AC3E}">
        <p14:creationId xmlns:p14="http://schemas.microsoft.com/office/powerpoint/2010/main" val="2736430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0"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rgbClr val="FF0000"/>
                    </a:solidFill>
                  </a:rPr>
                  <a:t>Evasion: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𝐴</m:t>
                    </m:r>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𝑋</m:t>
                    </m:r>
                  </m:oMath>
                </a14:m>
                <a:endParaRPr lang="en-US" altLang="zh-CN" sz="2400" dirty="0">
                  <a:solidFill>
                    <a:srgbClr val="FF0000"/>
                  </a:solidFill>
                </a:endParaRPr>
              </a:p>
              <a:p>
                <a:r>
                  <a:rPr lang="en-US" altLang="zh-CN" sz="2400" dirty="0">
                    <a:solidFill>
                      <a:srgbClr val="FF0000"/>
                    </a:solidFill>
                  </a:rPr>
                  <a:t>Poisoning: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𝐴</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𝐴</m:t>
                        </m:r>
                      </m:e>
                    </m:acc>
                    <m:r>
                      <a:rPr lang="en-US" altLang="zh-CN" sz="2400" b="0" i="1" smtClean="0">
                        <a:solidFill>
                          <a:srgbClr val="FF0000"/>
                        </a:solidFill>
                        <a:latin typeface="Cambria Math" panose="02040503050406030204" pitchFamily="18" charset="0"/>
                      </a:rPr>
                      <m:t>,  </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𝑋</m:t>
                        </m:r>
                      </m:e>
                      <m:sup>
                        <m:r>
                          <a:rPr lang="en-US" altLang="zh-CN" sz="2400" b="0" i="1" smtClean="0">
                            <a:solidFill>
                              <a:srgbClr val="FF0000"/>
                            </a:solidFill>
                            <a:latin typeface="Cambria Math" panose="02040503050406030204" pitchFamily="18" charset="0"/>
                          </a:rPr>
                          <m:t>′</m:t>
                        </m:r>
                      </m:sup>
                    </m:sSup>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𝑋</m:t>
                        </m:r>
                      </m:e>
                    </m:acc>
                  </m:oMath>
                </a14:m>
                <a:endParaRPr lang="en-US" altLang="zh-CN" sz="2400" b="0" dirty="0">
                  <a:solidFill>
                    <a:srgbClr val="FF0000"/>
                  </a:solidFill>
                </a:endParaRPr>
              </a:p>
              <a:p>
                <a:endParaRPr lang="en-US" altLang="zh-CN" sz="2400" dirty="0"/>
              </a:p>
              <a:p>
                <a:r>
                  <a:rPr lang="en-US" altLang="zh-CN" sz="2400" dirty="0">
                    <a:solidFill>
                      <a:schemeClr val="tx1"/>
                    </a:solidFill>
                  </a:rPr>
                  <a:t>Non-Targeted: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𝑎𝑙𝑙</m:t>
                        </m:r>
                      </m:sub>
                    </m:sSub>
                  </m:oMath>
                </a14:m>
                <a:endParaRPr lang="en-US" altLang="zh-CN" sz="2400" dirty="0">
                  <a:solidFill>
                    <a:schemeClr val="tx1"/>
                  </a:solidFill>
                </a:endParaRPr>
              </a:p>
              <a:p>
                <a:r>
                  <a:rPr lang="en-US" altLang="zh-CN" sz="2400" dirty="0">
                    <a:solidFill>
                      <a:schemeClr val="tx1"/>
                    </a:solidFill>
                  </a:rPr>
                  <a:t>Targeted: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𝑉</m:t>
                        </m:r>
                      </m:e>
                      <m:sub>
                        <m:r>
                          <a:rPr lang="en-US" altLang="zh-CN" sz="2400" b="0" i="1" smtClean="0">
                            <a:solidFill>
                              <a:schemeClr val="tx1"/>
                            </a:solidFill>
                            <a:latin typeface="Cambria Math" panose="02040503050406030204" pitchFamily="18" charset="0"/>
                          </a:rPr>
                          <m:t>𝑡</m:t>
                        </m:r>
                      </m:sub>
                    </m:sSub>
                  </m:oMath>
                </a14:m>
                <a:r>
                  <a:rPr lang="en-US" altLang="zh-CN" sz="2400" dirty="0">
                    <a:solidFill>
                      <a:schemeClr val="tx1"/>
                    </a:solidFill>
                  </a:rPr>
                  <a:t> is small subset </a:t>
                </a:r>
              </a:p>
              <a:p>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3"/>
                <a:stretch>
                  <a:fillRect l="-1711" t="-204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147</a:t>
            </a:fld>
            <a:endParaRPr lang="en-US"/>
          </a:p>
        </p:txBody>
      </p:sp>
    </p:spTree>
    <p:extLst>
      <p:ext uri="{BB962C8B-B14F-4D97-AF65-F5344CB8AC3E}">
        <p14:creationId xmlns:p14="http://schemas.microsoft.com/office/powerpoint/2010/main" val="8073288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C5CB-431F-4358-9284-BBAE13BA5B67}"/>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4AF47F-3DC9-4ACF-A1B4-A1CA9C6E7870}"/>
                  </a:ext>
                </a:extLst>
              </p:cNvPr>
              <p:cNvSpPr>
                <a:spLocks noGrp="1"/>
              </p:cNvSpPr>
              <p:nvPr>
                <p:ph sz="half" idx="1"/>
              </p:nvPr>
            </p:nvSpPr>
            <p:spPr/>
            <p:txBody>
              <a:bodyPr>
                <a:normAutofit/>
              </a:bodyPr>
              <a:lstStyle/>
              <a:p>
                <a:r>
                  <a:rPr lang="en-US" altLang="zh-CN" dirty="0"/>
                  <a:t>Our Goal:</a:t>
                </a: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arg</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i="1">
                                      <a:latin typeface="Cambria Math" panose="02040503050406030204" pitchFamily="18" charset="0"/>
                                    </a:rPr>
                                    <m:t>max</m:t>
                                  </m:r>
                                </m:e>
                                <m:li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lim>
                              </m:limLow>
                            </m:fName>
                            <m:e>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𝑢</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𝑉</m:t>
                                      </m:r>
                                    </m:e>
                                    <m:sub>
                                      <m:r>
                                        <a:rPr lang="en-US" altLang="zh-CN" sz="2400" i="1" dirty="0">
                                          <a:latin typeface="Cambria Math" panose="02040503050406030204" pitchFamily="18" charset="0"/>
                                        </a:rPr>
                                        <m:t>𝑡</m:t>
                                      </m:r>
                                    </m:sub>
                                  </m:sSub>
                                </m:sub>
                                <m:sup/>
                                <m:e>
                                  <m:r>
                                    <a:rPr lang="en-US" altLang="zh-CN" sz="2400" i="1" dirty="0">
                                      <a:latin typeface="Cambria Math" panose="02040503050406030204" pitchFamily="18" charset="0"/>
                                    </a:rPr>
                                    <m:t>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sub>
                                      </m:sSub>
                                      <m:sSub>
                                        <m:sSubPr>
                                          <m:ctrlPr>
                                            <a:rPr lang="en-US" altLang="zh-CN" sz="2400" i="1" dirty="0">
                                              <a:latin typeface="Cambria Math" panose="02040503050406030204" pitchFamily="18" charset="0"/>
                                            </a:rPr>
                                          </m:ctrlPr>
                                        </m:sSub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𝑋</m:t>
                                                  </m:r>
                                                </m:e>
                                              </m:acc>
                                            </m:e>
                                          </m:d>
                                        </m:e>
                                        <m:sub>
                                          <m:r>
                                            <a:rPr lang="en-US" altLang="zh-CN" sz="2400" i="1" dirty="0">
                                              <a:latin typeface="Cambria Math" panose="02040503050406030204" pitchFamily="18" charset="0"/>
                                            </a:rPr>
                                            <m:t>𝑢</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𝑢</m:t>
                                          </m:r>
                                        </m:sub>
                                      </m:sSub>
                                    </m:e>
                                  </m:d>
                                </m:e>
                              </m:nary>
                            </m:e>
                          </m:func>
                        </m:e>
                      </m:func>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 </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𝜃</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𝑎𝑟𝑔</m:t>
                          </m:r>
                        </m:fNa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min</m:t>
                                  </m:r>
                                </m:e>
                                <m:lim>
                                  <m:r>
                                    <a:rPr lang="en-US" altLang="zh-CN" sz="2400" i="1">
                                      <a:latin typeface="Cambria Math" panose="02040503050406030204" pitchFamily="18" charset="0"/>
                                    </a:rPr>
                                    <m:t>𝜃</m:t>
                                  </m:r>
                                </m:lim>
                              </m:limLow>
                            </m:fName>
                            <m:e>
                              <m:r>
                                <a:rPr lang="en-US" altLang="zh-CN" sz="2400" i="1">
                                  <a:latin typeface="Cambria Math" panose="02040503050406030204" pitchFamily="18" charset="0"/>
                                </a:rPr>
                                <m:t>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𝜃</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𝐴</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e>
                              </m:d>
                              <m:r>
                                <a:rPr lang="en-US" altLang="zh-CN" sz="2400" i="1">
                                  <a:latin typeface="Cambria Math" panose="02040503050406030204" pitchFamily="18" charset="0"/>
                                </a:rPr>
                                <m:t>)</m:t>
                              </m:r>
                            </m:e>
                          </m:func>
                        </m:e>
                      </m:func>
                      <m:r>
                        <a:rPr lang="en-US" altLang="zh-CN" sz="2400" i="1">
                          <a:latin typeface="Cambria Math" panose="02040503050406030204" pitchFamily="18" charset="0"/>
                        </a:rPr>
                        <m:t> </m:t>
                      </m:r>
                    </m:oMath>
                  </m:oMathPara>
                </a14:m>
                <a:endParaRPr lang="en-US" altLang="zh-CN" sz="2400" i="1" dirty="0">
                  <a:latin typeface="Cambria Math" panose="02040503050406030204" pitchFamily="18" charset="0"/>
                </a:endParaRPr>
              </a:p>
              <a:p>
                <a:pPr marL="0" lvl="2" indent="0">
                  <a:lnSpc>
                    <a:spcPct val="150000"/>
                  </a:lnSpc>
                  <a:spcBef>
                    <a:spcPts val="1000"/>
                  </a:spcBef>
                  <a:buClr>
                    <a:prstClr val="black">
                      <a:lumMod val="75000"/>
                      <a:lumOff val="25000"/>
                    </a:prstClr>
                  </a:buClr>
                  <a:buSzPct val="85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   </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𝑋</m:t>
                              </m:r>
                            </m:e>
                          </m:acc>
                          <m:r>
                            <a:rPr lang="en-US" altLang="zh-CN" sz="2400" i="1">
                              <a:latin typeface="Cambria Math" panose="02040503050406030204" pitchFamily="18" charset="0"/>
                            </a:rPr>
                            <m:t>−</m:t>
                          </m:r>
                          <m:r>
                            <a:rPr lang="en-US" altLang="zh-CN" sz="2400" i="1">
                              <a:latin typeface="Cambria Math" panose="02040503050406030204" pitchFamily="18" charset="0"/>
                            </a:rPr>
                            <m:t>𝑋</m:t>
                          </m:r>
                        </m:e>
                      </m:d>
                      <m:r>
                        <a:rPr lang="en-US" altLang="zh-CN" sz="2400" b="0" i="1" smtClean="0">
                          <a:latin typeface="Cambria Math" panose="02040503050406030204" pitchFamily="18" charset="0"/>
                        </a:rPr>
                        <m:t>&lt;</m:t>
                      </m:r>
                      <m:r>
                        <m:rPr>
                          <m:sty m:val="p"/>
                        </m:rPr>
                        <a:rPr lang="en-US" altLang="zh-CN" sz="2400">
                          <a:latin typeface="Cambria Math" panose="02040503050406030204" pitchFamily="18" charset="0"/>
                        </a:rPr>
                        <m:t>Δ</m:t>
                      </m:r>
                    </m:oMath>
                  </m:oMathPara>
                </a14:m>
                <a:endParaRPr lang="en-US" altLang="zh-CN" sz="2400"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CC4AF47F-3DC9-4ACF-A1B4-A1CA9C6E7870}"/>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175278-C8A0-4866-A621-F59C7D1A5A3B}"/>
                  </a:ext>
                </a:extLst>
              </p:cNvPr>
              <p:cNvSpPr>
                <a:spLocks noGrp="1"/>
              </p:cNvSpPr>
              <p:nvPr>
                <p:ph sz="half" idx="2"/>
              </p:nvPr>
            </p:nvSpPr>
            <p:spPr/>
            <p:txBody>
              <a:bodyPr>
                <a:normAutofit/>
              </a:bodyPr>
              <a:lstStyle/>
              <a:p>
                <a:r>
                  <a:rPr lang="en-US" altLang="zh-CN" sz="2400" dirty="0">
                    <a:solidFill>
                      <a:schemeClr val="tx1"/>
                    </a:solidFill>
                  </a:rPr>
                  <a:t>Perturbations</a:t>
                </a:r>
              </a:p>
              <a:p>
                <a:pPr marL="0" indent="0">
                  <a:buNone/>
                </a:pPr>
                <a:r>
                  <a:rPr lang="en-US" altLang="zh-CN" sz="2400" dirty="0">
                    <a:solidFill>
                      <a:schemeClr val="tx1"/>
                    </a:solidFill>
                  </a:rPr>
                  <a:t>   Modifications on </a:t>
                </a:r>
                <a14:m>
                  <m:oMath xmlns:m="http://schemas.openxmlformats.org/officeDocument/2006/math">
                    <m:r>
                      <a:rPr lang="en-US" altLang="zh-CN" sz="2400" i="1">
                        <a:solidFill>
                          <a:schemeClr val="tx1"/>
                        </a:solidFill>
                        <a:latin typeface="Cambria Math" panose="02040503050406030204" pitchFamily="18" charset="0"/>
                      </a:rPr>
                      <m:t>𝐴</m:t>
                    </m:r>
                    <m:r>
                      <a:rPr lang="en-US" altLang="zh-CN" sz="2400" i="1">
                        <a:solidFill>
                          <a:schemeClr val="tx1"/>
                        </a:solidFill>
                        <a:latin typeface="Cambria Math" panose="02040503050406030204" pitchFamily="18" charset="0"/>
                      </a:rPr>
                      <m:t>, </m:t>
                    </m:r>
                    <m:r>
                      <a:rPr lang="en-US" altLang="zh-CN" sz="2400" i="1">
                        <a:solidFill>
                          <a:schemeClr val="tx1"/>
                        </a:solidFill>
                        <a:latin typeface="Cambria Math" panose="02040503050406030204" pitchFamily="18" charset="0"/>
                      </a:rPr>
                      <m:t>𝑋</m:t>
                    </m:r>
                  </m:oMath>
                </a14:m>
                <a:endParaRPr lang="en-US" altLang="zh-CN" sz="2400" dirty="0">
                  <a:solidFill>
                    <a:schemeClr val="tx1"/>
                  </a:solidFill>
                </a:endParaRPr>
              </a:p>
              <a:p>
                <a:endParaRPr lang="en-US" altLang="zh-CN" sz="2400" dirty="0"/>
              </a:p>
              <a:p>
                <a:r>
                  <a:rPr lang="en-US" altLang="zh-CN" sz="2400" dirty="0">
                    <a:solidFill>
                      <a:schemeClr val="tx1"/>
                    </a:solidFill>
                  </a:rPr>
                  <a:t>Evasion: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𝑋</m:t>
                    </m:r>
                  </m:oMath>
                </a14:m>
                <a:endParaRPr lang="en-US" altLang="zh-CN" sz="2400" dirty="0">
                  <a:solidFill>
                    <a:schemeClr val="tx1"/>
                  </a:solidFill>
                </a:endParaRPr>
              </a:p>
              <a:p>
                <a:r>
                  <a:rPr lang="en-US" altLang="zh-CN" sz="2400" dirty="0">
                    <a:solidFill>
                      <a:schemeClr val="tx1"/>
                    </a:solidFill>
                  </a:rPr>
                  <a:t>Poisoning: </a:t>
                </a: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𝐴</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  </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𝑋</m:t>
                        </m:r>
                      </m:e>
                      <m:sup>
                        <m:r>
                          <a:rPr lang="en-US" altLang="zh-CN" sz="2400" b="0" i="1" smtClean="0">
                            <a:solidFill>
                              <a:schemeClr val="tx1"/>
                            </a:solidFill>
                            <a:latin typeface="Cambria Math" panose="02040503050406030204" pitchFamily="18" charset="0"/>
                          </a:rPr>
                          <m:t>′</m:t>
                        </m:r>
                      </m:sup>
                    </m:sSup>
                    <m:r>
                      <a:rPr lang="en-US" altLang="zh-CN" sz="2400" b="0" i="1" smtClean="0">
                        <a:solidFill>
                          <a:schemeClr val="tx1"/>
                        </a:solidFill>
                        <a:latin typeface="Cambria Math" panose="02040503050406030204" pitchFamily="18" charset="0"/>
                      </a:rPr>
                      <m:t>=</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𝑋</m:t>
                        </m:r>
                      </m:e>
                    </m:acc>
                  </m:oMath>
                </a14:m>
                <a:endParaRPr lang="en-US" altLang="zh-CN" sz="2400" b="0" dirty="0">
                  <a:solidFill>
                    <a:schemeClr val="tx1"/>
                  </a:solidFill>
                </a:endParaRPr>
              </a:p>
              <a:p>
                <a:endParaRPr lang="en-US" altLang="zh-CN" sz="2400" dirty="0"/>
              </a:p>
              <a:p>
                <a:r>
                  <a:rPr lang="en-US" altLang="zh-CN" sz="2400" dirty="0">
                    <a:solidFill>
                      <a:srgbClr val="FF0000"/>
                    </a:solidFill>
                  </a:rPr>
                  <a:t>Non-Targeted: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𝑎𝑙𝑙</m:t>
                        </m:r>
                      </m:sub>
                    </m:sSub>
                  </m:oMath>
                </a14:m>
                <a:endParaRPr lang="en-US" altLang="zh-CN" sz="2400" dirty="0">
                  <a:solidFill>
                    <a:srgbClr val="FF0000"/>
                  </a:solidFill>
                </a:endParaRPr>
              </a:p>
              <a:p>
                <a:r>
                  <a:rPr lang="en-US" altLang="zh-CN" sz="2400" dirty="0">
                    <a:solidFill>
                      <a:srgbClr val="FF0000"/>
                    </a:solidFill>
                  </a:rPr>
                  <a:t>Targeted:</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𝑉</m:t>
                        </m:r>
                      </m:e>
                      <m:sub>
                        <m:r>
                          <a:rPr lang="en-US" altLang="zh-CN" sz="2400" b="0" i="1" smtClean="0">
                            <a:solidFill>
                              <a:srgbClr val="FF0000"/>
                            </a:solidFill>
                            <a:latin typeface="Cambria Math" panose="02040503050406030204" pitchFamily="18" charset="0"/>
                          </a:rPr>
                          <m:t>𝑡</m:t>
                        </m:r>
                      </m:sub>
                    </m:sSub>
                  </m:oMath>
                </a14:m>
                <a:r>
                  <a:rPr lang="en-US" altLang="zh-CN" sz="2400" dirty="0">
                    <a:solidFill>
                      <a:srgbClr val="FF0000"/>
                    </a:solidFill>
                  </a:rPr>
                  <a:t> is small subset </a:t>
                </a:r>
              </a:p>
              <a:p>
                <a:endParaRPr lang="en-US" altLang="zh-CN" dirty="0"/>
              </a:p>
            </p:txBody>
          </p:sp>
        </mc:Choice>
        <mc:Fallback xmlns="">
          <p:sp>
            <p:nvSpPr>
              <p:cNvPr id="4" name="Content Placeholder 3">
                <a:extLst>
                  <a:ext uri="{FF2B5EF4-FFF2-40B4-BE49-F238E27FC236}">
                    <a16:creationId xmlns:a16="http://schemas.microsoft.com/office/drawing/2014/main" id="{A9175278-C8A0-4866-A621-F59C7D1A5A3B}"/>
                  </a:ext>
                </a:extLst>
              </p:cNvPr>
              <p:cNvSpPr>
                <a:spLocks noGrp="1" noRot="1" noChangeAspect="1" noMove="1" noResize="1" noEditPoints="1" noAdjustHandles="1" noChangeArrowheads="1" noChangeShapeType="1" noTextEdit="1"/>
              </p:cNvSpPr>
              <p:nvPr>
                <p:ph sz="half" idx="2"/>
              </p:nvPr>
            </p:nvSpPr>
            <p:spPr>
              <a:blipFill>
                <a:blip r:embed="rId3"/>
                <a:stretch>
                  <a:fillRect l="-1647" t="-196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82633897-8436-4E18-BCD6-38A1980EE1B3}"/>
              </a:ext>
            </a:extLst>
          </p:cNvPr>
          <p:cNvSpPr>
            <a:spLocks noGrp="1"/>
          </p:cNvSpPr>
          <p:nvPr>
            <p:ph type="sldNum" sz="quarter" idx="12"/>
          </p:nvPr>
        </p:nvSpPr>
        <p:spPr/>
        <p:txBody>
          <a:bodyPr/>
          <a:lstStyle/>
          <a:p>
            <a:fld id="{4C15419E-54D6-8648-ABFB-BEF58E3E877E}" type="slidenum">
              <a:rPr lang="en-US" smtClean="0"/>
              <a:t>148</a:t>
            </a:fld>
            <a:endParaRPr lang="en-US" dirty="0"/>
          </a:p>
        </p:txBody>
      </p:sp>
    </p:spTree>
    <p:extLst>
      <p:ext uri="{BB962C8B-B14F-4D97-AF65-F5344CB8AC3E}">
        <p14:creationId xmlns:p14="http://schemas.microsoft.com/office/powerpoint/2010/main" val="24603009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A986-45DA-4833-A5FE-646270BB076A}"/>
              </a:ext>
            </a:extLst>
          </p:cNvPr>
          <p:cNvSpPr>
            <a:spLocks noGrp="1"/>
          </p:cNvSpPr>
          <p:nvPr>
            <p:ph type="title"/>
          </p:nvPr>
        </p:nvSpPr>
        <p:spPr/>
        <p:txBody>
          <a:bodyPr/>
          <a:lstStyle/>
          <a:p>
            <a:r>
              <a:rPr lang="en-US" altLang="zh-CN" dirty="0" err="1"/>
              <a:t>GradArgmax</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4AFAE-AF20-4359-9776-B1FCE072A29C}"/>
                  </a:ext>
                </a:extLst>
              </p:cNvPr>
              <p:cNvSpPr>
                <a:spLocks noGrp="1"/>
              </p:cNvSpPr>
              <p:nvPr>
                <p:ph idx="1"/>
              </p:nvPr>
            </p:nvSpPr>
            <p:spPr/>
            <p:txBody>
              <a:bodyPr/>
              <a:lstStyle/>
              <a:p>
                <a:r>
                  <a:rPr lang="en-US" altLang="zh-CN" dirty="0"/>
                  <a:t>Gradient Ascent: </a:t>
                </a: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𝐴</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1</m:t>
                              </m:r>
                            </m:sub>
                          </m:sSub>
                          <m:r>
                            <m:rPr>
                              <m:sty m:val="p"/>
                            </m:rP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𝐴</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solidFill>
                                <a:schemeClr val="tx1"/>
                              </a:solidFill>
                              <a:latin typeface="Cambria Math" panose="02040503050406030204" pitchFamily="18" charset="0"/>
                            </a:rPr>
                          </m:ctrlPr>
                        </m:accPr>
                        <m:e>
                          <m:r>
                            <a:rPr lang="en-US" altLang="zh-CN">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acc>
                        <m:accPr>
                          <m:chr m:val="̂"/>
                          <m:ctrlPr>
                            <a:rPr lang="en-US" altLang="zh-CN" i="1" dirty="0">
                              <a:solidFill>
                                <a:schemeClr val="tx1"/>
                              </a:solidFill>
                              <a:latin typeface="Cambria Math" panose="02040503050406030204" pitchFamily="18" charset="0"/>
                            </a:rPr>
                          </m:ctrlPr>
                        </m:accPr>
                        <m:e>
                          <m:r>
                            <a:rPr lang="en-US" altLang="zh-CN" dirty="0">
                              <a:solidFill>
                                <a:schemeClr val="tx1"/>
                              </a:solidFill>
                              <a:latin typeface="Cambria Math" panose="02040503050406030204" pitchFamily="18" charset="0"/>
                            </a:rPr>
                            <m:t>𝑋</m:t>
                          </m:r>
                        </m:e>
                      </m:acc>
                      <m:r>
                        <a:rPr lang="en-US" altLang="zh-CN"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𝛾</m:t>
                              </m:r>
                            </m:e>
                            <m:sub>
                              <m:r>
                                <a:rPr lang="en-US" altLang="zh-CN" b="0" i="1" dirty="0" smtClean="0">
                                  <a:solidFill>
                                    <a:schemeClr val="tx1"/>
                                  </a:solidFill>
                                  <a:latin typeface="Cambria Math" panose="02040503050406030204" pitchFamily="18" charset="0"/>
                                </a:rPr>
                                <m:t>2</m:t>
                              </m:r>
                            </m:sub>
                          </m:sSub>
                          <m:r>
                            <m:rPr>
                              <m:sty m:val="p"/>
                            </m:rPr>
                            <a:rPr lang="en-US" altLang="zh-CN" dirty="0">
                              <a:solidFill>
                                <a:schemeClr val="tx1"/>
                              </a:solidFill>
                              <a:latin typeface="Cambria Math" panose="02040503050406030204" pitchFamily="18" charset="0"/>
                            </a:rPr>
                            <m:t>∇</m:t>
                          </m:r>
                        </m:e>
                        <m:sub>
                          <m:r>
                            <a:rPr lang="en-US" altLang="zh-CN" dirty="0">
                              <a:solidFill>
                                <a:schemeClr val="tx1"/>
                              </a:solidFill>
                              <a:latin typeface="Cambria Math" panose="02040503050406030204" pitchFamily="18" charset="0"/>
                            </a:rPr>
                            <m:t>𝑋</m:t>
                          </m:r>
                        </m:sub>
                      </m:sSub>
                      <m:r>
                        <a:rPr lang="en-US" altLang="zh-CN" dirty="0">
                          <a:solidFill>
                            <a:schemeClr val="tx1"/>
                          </a:solidFill>
                          <a:latin typeface="Cambria Math" panose="02040503050406030204" pitchFamily="18" charset="0"/>
                        </a:rPr>
                        <m:t>ℒ</m:t>
                      </m:r>
                      <m:d>
                        <m:dPr>
                          <m:ctrlPr>
                            <a:rPr lang="en-US" altLang="zh-CN" i="1" dirty="0">
                              <a:solidFill>
                                <a:schemeClr val="tx1"/>
                              </a:solidFill>
                              <a:latin typeface="Cambria Math" panose="02040503050406030204" pitchFamily="18" charset="0"/>
                            </a:rPr>
                          </m:ctrlPr>
                        </m:dPr>
                        <m:e>
                          <m:r>
                            <a:rPr lang="en-US" altLang="zh-CN" dirty="0">
                              <a:solidFill>
                                <a:schemeClr val="tx1"/>
                              </a:solidFill>
                              <a:latin typeface="Cambria Math" panose="02040503050406030204" pitchFamily="18" charset="0"/>
                            </a:rPr>
                            <m:t>𝐴</m:t>
                          </m:r>
                          <m:r>
                            <a:rPr lang="en-US" altLang="zh-CN" dirty="0">
                              <a:solidFill>
                                <a:schemeClr val="tx1"/>
                              </a:solidFill>
                              <a:latin typeface="Cambria Math" panose="02040503050406030204" pitchFamily="18" charset="0"/>
                            </a:rPr>
                            <m:t>,</m:t>
                          </m:r>
                          <m:r>
                            <a:rPr lang="en-US" altLang="zh-CN" dirty="0">
                              <a:solidFill>
                                <a:schemeClr val="tx1"/>
                              </a:solidFill>
                              <a:latin typeface="Cambria Math" panose="02040503050406030204" pitchFamily="18" charset="0"/>
                            </a:rPr>
                            <m:t>𝑋</m:t>
                          </m:r>
                        </m:e>
                      </m:d>
                    </m:oMath>
                  </m:oMathPara>
                </a14:m>
                <a:endParaRPr lang="en-US" altLang="zh-CN" dirty="0">
                  <a:solidFill>
                    <a:schemeClr val="tx1"/>
                  </a:solidFill>
                </a:endParaRPr>
              </a:p>
              <a:p>
                <a:endParaRPr lang="en-US" altLang="zh-CN" dirty="0">
                  <a:solidFill>
                    <a:schemeClr val="tx1"/>
                  </a:solidFill>
                </a:endParaRPr>
              </a:p>
              <a:p>
                <a:r>
                  <a:rPr lang="en-US" altLang="zh-CN" dirty="0"/>
                  <a:t>Greedy Method</a:t>
                </a:r>
              </a:p>
              <a:p>
                <a:pPr marL="0" indent="0">
                  <a:buNone/>
                </a:pPr>
                <a:r>
                  <a:rPr lang="en-US" altLang="zh-CN" dirty="0"/>
                  <a:t>   </a:t>
                </a:r>
                <a:r>
                  <a:rPr lang="en-US" altLang="zh-CN" dirty="0">
                    <a:solidFill>
                      <a:schemeClr val="tx1"/>
                    </a:solidFill>
                  </a:rPr>
                  <a:t>In each step, choose the perturbation with maximum gradient</a:t>
                </a:r>
              </a:p>
              <a:p>
                <a:endParaRPr lang="en-US" altLang="zh-CN" dirty="0"/>
              </a:p>
              <a:p>
                <a:pPr marL="0" indent="0">
                  <a:buNone/>
                </a:pPr>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DCE4AFAE-AF20-4359-9776-B1FCE072A29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51502DB-7FBF-4BF5-8D4A-F6E1848B31A3}"/>
              </a:ext>
            </a:extLst>
          </p:cNvPr>
          <p:cNvSpPr>
            <a:spLocks noGrp="1"/>
          </p:cNvSpPr>
          <p:nvPr>
            <p:ph type="sldNum" sz="quarter" idx="12"/>
          </p:nvPr>
        </p:nvSpPr>
        <p:spPr/>
        <p:txBody>
          <a:bodyPr/>
          <a:lstStyle/>
          <a:p>
            <a:fld id="{4C15419E-54D6-8648-ABFB-BEF58E3E877E}" type="slidenum">
              <a:rPr lang="en-US" smtClean="0"/>
              <a:t>149</a:t>
            </a:fld>
            <a:endParaRPr lang="en-US"/>
          </a:p>
        </p:txBody>
      </p:sp>
    </p:spTree>
    <p:extLst>
      <p:ext uri="{BB962C8B-B14F-4D97-AF65-F5344CB8AC3E}">
        <p14:creationId xmlns:p14="http://schemas.microsoft.com/office/powerpoint/2010/main" val="289538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15</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5"/>
          <a:stretch>
            <a:fillRect/>
          </a:stretch>
        </p:blipFill>
        <p:spPr>
          <a:xfrm>
            <a:off x="7328100" y="3553775"/>
            <a:ext cx="1774222" cy="2529366"/>
          </a:xfrm>
          <a:prstGeom prst="rect">
            <a:avLst/>
          </a:prstGeom>
        </p:spPr>
      </p:pic>
      <p:sp>
        <p:nvSpPr>
          <p:cNvPr id="35" name="Rectangle 34">
            <a:extLst>
              <a:ext uri="{FF2B5EF4-FFF2-40B4-BE49-F238E27FC236}">
                <a16:creationId xmlns:a16="http://schemas.microsoft.com/office/drawing/2014/main" id="{BB1F5232-1C5D-5341-873A-58461A0911B9}"/>
              </a:ext>
            </a:extLst>
          </p:cNvPr>
          <p:cNvSpPr/>
          <p:nvPr/>
        </p:nvSpPr>
        <p:spPr>
          <a:xfrm rot="10800000">
            <a:off x="1412825" y="20476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9ED70E-EE11-C34A-923C-AE3963D20767}"/>
              </a:ext>
            </a:extLst>
          </p:cNvPr>
          <p:cNvSpPr/>
          <p:nvPr/>
        </p:nvSpPr>
        <p:spPr>
          <a:xfrm rot="10800000">
            <a:off x="1245008" y="204762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F9A17E-4B6F-1C41-B93A-2B70898721EF}"/>
              </a:ext>
            </a:extLst>
          </p:cNvPr>
          <p:cNvSpPr/>
          <p:nvPr/>
        </p:nvSpPr>
        <p:spPr>
          <a:xfrm rot="10800000">
            <a:off x="1087700" y="20476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ACC7B81-D0AE-0141-9302-AA7FFFBEBD5A}"/>
              </a:ext>
            </a:extLst>
          </p:cNvPr>
          <p:cNvSpPr/>
          <p:nvPr/>
        </p:nvSpPr>
        <p:spPr>
          <a:xfrm rot="10800000">
            <a:off x="919457" y="20476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A7484AF-0BCE-4848-BA81-384DC433F3FD}"/>
              </a:ext>
            </a:extLst>
          </p:cNvPr>
          <p:cNvSpPr/>
          <p:nvPr/>
        </p:nvSpPr>
        <p:spPr>
          <a:xfrm rot="10800000">
            <a:off x="2390547" y="211048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6A16857-0842-4943-81EF-A7BC49AE52A3}"/>
              </a:ext>
            </a:extLst>
          </p:cNvPr>
          <p:cNvSpPr/>
          <p:nvPr/>
        </p:nvSpPr>
        <p:spPr>
          <a:xfrm rot="10800000">
            <a:off x="2222730" y="21104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655283-BB0A-3244-9125-D57DEA109247}"/>
              </a:ext>
            </a:extLst>
          </p:cNvPr>
          <p:cNvSpPr/>
          <p:nvPr/>
        </p:nvSpPr>
        <p:spPr>
          <a:xfrm rot="10800000">
            <a:off x="2065422" y="21105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1897179" y="21104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58E9DF2-BE50-644E-AE44-B83A00B9588E}"/>
              </a:ext>
            </a:extLst>
          </p:cNvPr>
          <p:cNvSpPr/>
          <p:nvPr/>
        </p:nvSpPr>
        <p:spPr>
          <a:xfrm rot="10800000">
            <a:off x="3283043" y="18832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973A883-2A53-324F-9050-F1EA9C9496EE}"/>
              </a:ext>
            </a:extLst>
          </p:cNvPr>
          <p:cNvSpPr/>
          <p:nvPr/>
        </p:nvSpPr>
        <p:spPr>
          <a:xfrm rot="10800000">
            <a:off x="2957918" y="18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789675" y="18832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26785B-28F5-2942-93A6-342C30A9908D}"/>
              </a:ext>
            </a:extLst>
          </p:cNvPr>
          <p:cNvSpPr/>
          <p:nvPr/>
        </p:nvSpPr>
        <p:spPr>
          <a:xfrm rot="10800000">
            <a:off x="3120480" y="18807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21933E5-8085-D346-BA26-808236DC36DD}"/>
              </a:ext>
            </a:extLst>
          </p:cNvPr>
          <p:cNvSpPr/>
          <p:nvPr/>
        </p:nvSpPr>
        <p:spPr>
          <a:xfrm rot="10800000">
            <a:off x="4298010" y="1757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67AD4F-867D-2C49-BEFC-3A2C671B358F}"/>
              </a:ext>
            </a:extLst>
          </p:cNvPr>
          <p:cNvSpPr/>
          <p:nvPr/>
        </p:nvSpPr>
        <p:spPr>
          <a:xfrm rot="10800000">
            <a:off x="4130193" y="175736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05CA511-618D-944C-AA1E-81F574631061}"/>
              </a:ext>
            </a:extLst>
          </p:cNvPr>
          <p:cNvSpPr/>
          <p:nvPr/>
        </p:nvSpPr>
        <p:spPr>
          <a:xfrm rot="10800000">
            <a:off x="3972885" y="17574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04642" y="1757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BB5F24B-4B9C-DC45-B059-BBE1154424B8}"/>
              </a:ext>
            </a:extLst>
          </p:cNvPr>
          <p:cNvSpPr/>
          <p:nvPr/>
        </p:nvSpPr>
        <p:spPr>
          <a:xfrm rot="10800000">
            <a:off x="1866794" y="299117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23F3B15-9026-9C49-89A0-85C9134426C6}"/>
              </a:ext>
            </a:extLst>
          </p:cNvPr>
          <p:cNvSpPr/>
          <p:nvPr/>
        </p:nvSpPr>
        <p:spPr>
          <a:xfrm rot="10800000">
            <a:off x="1698977" y="29911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45FEE95-9C8E-BB4F-8857-493772402531}"/>
              </a:ext>
            </a:extLst>
          </p:cNvPr>
          <p:cNvSpPr/>
          <p:nvPr/>
        </p:nvSpPr>
        <p:spPr>
          <a:xfrm rot="10800000">
            <a:off x="1541669" y="29912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73426" y="299117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2BFAB81-FD00-C74E-8E57-7251A2EF7BDB}"/>
              </a:ext>
            </a:extLst>
          </p:cNvPr>
          <p:cNvSpPr/>
          <p:nvPr/>
        </p:nvSpPr>
        <p:spPr>
          <a:xfrm rot="10800000">
            <a:off x="3302572" y="270834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1F05A47-0B23-BC44-9922-A42EBAE31DC1}"/>
              </a:ext>
            </a:extLst>
          </p:cNvPr>
          <p:cNvSpPr/>
          <p:nvPr/>
        </p:nvSpPr>
        <p:spPr>
          <a:xfrm rot="10800000">
            <a:off x="3134755" y="270833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51C8AAE-50F9-1A46-BE69-F7DA406DD8C7}"/>
              </a:ext>
            </a:extLst>
          </p:cNvPr>
          <p:cNvSpPr/>
          <p:nvPr/>
        </p:nvSpPr>
        <p:spPr>
          <a:xfrm rot="10800000">
            <a:off x="2977447" y="27083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809204" y="270834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5E8DC8B-BD54-264C-95E1-E727D7CFA4C6}"/>
              </a:ext>
            </a:extLst>
          </p:cNvPr>
          <p:cNvSpPr/>
          <p:nvPr/>
        </p:nvSpPr>
        <p:spPr>
          <a:xfrm rot="10800000">
            <a:off x="4137361" y="24472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0CA8875-4CFD-404E-A6CA-35E00216E4FF}"/>
              </a:ext>
            </a:extLst>
          </p:cNvPr>
          <p:cNvSpPr/>
          <p:nvPr/>
        </p:nvSpPr>
        <p:spPr>
          <a:xfrm rot="10800000">
            <a:off x="3812236" y="2447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3643993" y="244729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97F96BD-E9AC-4E40-86EC-D7274B28CD52}"/>
              </a:ext>
            </a:extLst>
          </p:cNvPr>
          <p:cNvSpPr/>
          <p:nvPr/>
        </p:nvSpPr>
        <p:spPr>
          <a:xfrm rot="10800000">
            <a:off x="3974798" y="244474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B1E6910-70AB-1645-8DDF-94EA480F2A37}"/>
              </a:ext>
            </a:extLst>
          </p:cNvPr>
          <p:cNvSpPr/>
          <p:nvPr/>
        </p:nvSpPr>
        <p:spPr>
          <a:xfrm rot="10800000">
            <a:off x="3416393" y="33348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7A8AAB-F36C-9743-BDF8-2ED11D520D09}"/>
              </a:ext>
            </a:extLst>
          </p:cNvPr>
          <p:cNvSpPr/>
          <p:nvPr/>
        </p:nvSpPr>
        <p:spPr>
          <a:xfrm rot="10800000">
            <a:off x="3248576" y="33347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8A1A9CF-241D-6348-B00F-C72A9BF2B977}"/>
              </a:ext>
            </a:extLst>
          </p:cNvPr>
          <p:cNvSpPr/>
          <p:nvPr/>
        </p:nvSpPr>
        <p:spPr>
          <a:xfrm rot="10800000">
            <a:off x="3091268" y="333484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2923025" y="333480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EBE24A0-7D6A-D94F-8509-032F47AFCE5D}"/>
              </a:ext>
            </a:extLst>
          </p:cNvPr>
          <p:cNvPicPr>
            <a:picLocks noChangeAspect="1"/>
          </p:cNvPicPr>
          <p:nvPr/>
        </p:nvPicPr>
        <p:blipFill>
          <a:blip r:embed="rId6"/>
          <a:stretch>
            <a:fillRect/>
          </a:stretch>
        </p:blipFill>
        <p:spPr>
          <a:xfrm>
            <a:off x="8074968" y="2147119"/>
            <a:ext cx="2794000" cy="520700"/>
          </a:xfrm>
          <a:prstGeom prst="rect">
            <a:avLst/>
          </a:prstGeom>
        </p:spPr>
      </p:pic>
    </p:spTree>
    <p:extLst>
      <p:ext uri="{BB962C8B-B14F-4D97-AF65-F5344CB8AC3E}">
        <p14:creationId xmlns:p14="http://schemas.microsoft.com/office/powerpoint/2010/main" val="25775465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150</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228405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rgbClr val="FF0000"/>
                          </a:solidFill>
                          <a:latin typeface="+mn-lt"/>
                        </a:rPr>
                        <a:t>Nettack</a:t>
                      </a:r>
                      <a:endParaRPr lang="en-US" altLang="zh-CN"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bl>
          </a:graphicData>
        </a:graphic>
      </p:graphicFrame>
    </p:spTree>
    <p:extLst>
      <p:ext uri="{BB962C8B-B14F-4D97-AF65-F5344CB8AC3E}">
        <p14:creationId xmlns:p14="http://schemas.microsoft.com/office/powerpoint/2010/main" val="2132054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r>
              <a:rPr lang="en-US" altLang="zh-CN" dirty="0"/>
              <a:t> </a:t>
            </a:r>
            <a:endParaRPr lang="zh-CN" altLang="en-US" baseline="30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2A1B56-327B-4E94-BDFE-DB719625C4A9}"/>
                  </a:ext>
                </a:extLst>
              </p:cNvPr>
              <p:cNvSpPr>
                <a:spLocks noGrp="1"/>
              </p:cNvSpPr>
              <p:nvPr>
                <p:ph idx="1"/>
              </p:nvPr>
            </p:nvSpPr>
            <p:spPr/>
            <p:txBody>
              <a:bodyPr/>
              <a:lstStyle/>
              <a:p>
                <a:pPr marL="0" indent="0">
                  <a:buNone/>
                </a:pPr>
                <a:r>
                  <a:rPr lang="en-US" altLang="zh-CN" dirty="0"/>
                  <a:t>Shortcomings of </a:t>
                </a:r>
                <a:r>
                  <a:rPr lang="en-US" altLang="zh-CN" dirty="0" err="1"/>
                  <a:t>GradArgmax</a:t>
                </a:r>
                <a:endParaRPr lang="en-US" altLang="zh-CN" dirty="0"/>
              </a:p>
              <a:p>
                <a:pPr marL="342900" indent="-342900">
                  <a:buFont typeface="Wingdings" panose="05000000000000000000" pitchFamily="2" charset="2"/>
                  <a:buChar char="l"/>
                </a:pPr>
                <a:r>
                  <a:rPr lang="en-US" altLang="zh-CN" sz="2400" dirty="0">
                    <a:solidFill>
                      <a:schemeClr val="tx1"/>
                    </a:solidFill>
                  </a:rPr>
                  <a:t>Need to access the model parameters</a:t>
                </a:r>
              </a:p>
              <a:p>
                <a:pPr marL="0" indent="0">
                  <a:buNone/>
                </a:pPr>
                <a:r>
                  <a:rPr lang="en-US" altLang="zh-CN" sz="2400" dirty="0">
                    <a:solidFill>
                      <a:schemeClr val="tx1"/>
                    </a:solidFill>
                  </a:rPr>
                  <a:t>	Gradient Information </a:t>
                </a:r>
              </a:p>
              <a:p>
                <a:pPr marL="342900" indent="-342900">
                  <a:buFont typeface="Wingdings" panose="05000000000000000000" pitchFamily="2" charset="2"/>
                  <a:buChar char="l"/>
                </a:pPr>
                <a:r>
                  <a:rPr lang="en-US" altLang="zh-CN" sz="2400" dirty="0">
                    <a:solidFill>
                      <a:schemeClr val="tx1"/>
                    </a:solidFill>
                  </a:rPr>
                  <a:t>Perturbation constraint is not enough</a:t>
                </a:r>
              </a:p>
              <a:p>
                <a:pPr marL="0" indent="0">
                  <a:buNone/>
                </a:pPr>
                <a:r>
                  <a:rPr lang="en-US" altLang="zh-CN" sz="2400" dirty="0">
                    <a:solidFill>
                      <a:schemeClr val="tx1"/>
                    </a:solidFill>
                  </a:rPr>
                  <a:t>	</a:t>
                </a:r>
                <a14:m>
                  <m:oMath xmlns:m="http://schemas.openxmlformats.org/officeDocument/2006/math">
                    <m:r>
                      <a:rPr lang="en-US" altLang="zh-CN" sz="2400" i="1">
                        <a:solidFill>
                          <a:schemeClr val="tx1"/>
                        </a:solidFill>
                        <a:latin typeface="Cambria Math" panose="02040503050406030204" pitchFamily="18" charset="0"/>
                      </a:rPr>
                      <m:t> </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𝐴</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𝐴</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acc>
                          <m:accPr>
                            <m:chr m:val="̂"/>
                            <m:ctrlPr>
                              <a:rPr lang="en-US" altLang="zh-CN" sz="2400" i="1">
                                <a:solidFill>
                                  <a:schemeClr val="tx1"/>
                                </a:solidFill>
                                <a:latin typeface="Cambria Math" panose="02040503050406030204" pitchFamily="18" charset="0"/>
                              </a:rPr>
                            </m:ctrlPr>
                          </m:accPr>
                          <m:e>
                            <m:r>
                              <a:rPr lang="en-US" altLang="zh-CN" sz="2400" i="1">
                                <a:solidFill>
                                  <a:schemeClr val="tx1"/>
                                </a:solidFill>
                                <a:latin typeface="Cambria Math" panose="02040503050406030204" pitchFamily="18" charset="0"/>
                              </a:rPr>
                              <m:t>𝑋</m:t>
                            </m:r>
                          </m:e>
                        </m:acc>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𝑋</m:t>
                        </m:r>
                      </m:e>
                    </m:d>
                    <m:r>
                      <a:rPr lang="en-US" altLang="zh-CN" sz="2400" i="1">
                        <a:solidFill>
                          <a:schemeClr val="tx1"/>
                        </a:solidFill>
                        <a:latin typeface="Cambria Math" panose="02040503050406030204" pitchFamily="18" charset="0"/>
                      </a:rPr>
                      <m:t>≤</m:t>
                    </m:r>
                    <m:r>
                      <m:rPr>
                        <m:sty m:val="p"/>
                      </m:rPr>
                      <a:rPr lang="en-US" altLang="zh-CN" sz="2400">
                        <a:solidFill>
                          <a:schemeClr val="tx1"/>
                        </a:solidFill>
                        <a:latin typeface="Cambria Math" panose="02040503050406030204" pitchFamily="18" charset="0"/>
                      </a:rPr>
                      <m:t>Δ</m:t>
                    </m:r>
                  </m:oMath>
                </a14:m>
                <a:endParaRPr lang="en-US" altLang="zh-CN" sz="2400" dirty="0">
                  <a:solidFill>
                    <a:schemeClr val="tx1"/>
                  </a:solidFill>
                </a:endParaRPr>
              </a:p>
              <a:p>
                <a:endParaRPr lang="zh-CN" altLang="en-US" dirty="0"/>
              </a:p>
            </p:txBody>
          </p:sp>
        </mc:Choice>
        <mc:Fallback xmlns="">
          <p:sp>
            <p:nvSpPr>
              <p:cNvPr id="3" name="Content Placeholder 2">
                <a:extLst>
                  <a:ext uri="{FF2B5EF4-FFF2-40B4-BE49-F238E27FC236}">
                    <a16:creationId xmlns:a16="http://schemas.microsoft.com/office/drawing/2014/main" id="{572A1B56-327B-4E94-BDFE-DB719625C4A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151</a:t>
            </a:fld>
            <a:endParaRPr lang="en-US"/>
          </a:p>
        </p:txBody>
      </p:sp>
      <p:sp>
        <p:nvSpPr>
          <p:cNvPr id="5" name="TextBox 4">
            <a:extLst>
              <a:ext uri="{FF2B5EF4-FFF2-40B4-BE49-F238E27FC236}">
                <a16:creationId xmlns:a16="http://schemas.microsoft.com/office/drawing/2014/main" id="{4C9FA8C6-D6AD-4384-8E3D-EAF7B4F4F872}"/>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Adversarial Attacks on Neural Networks for Graph Data. </a:t>
            </a:r>
            <a:r>
              <a:rPr lang="en-US" altLang="zh-CN" sz="2400" baseline="30000" dirty="0"/>
              <a:t>KDD 2018. </a:t>
            </a:r>
            <a:endParaRPr lang="zh-CN" altLang="en-US" sz="2400" baseline="30000" dirty="0"/>
          </a:p>
        </p:txBody>
      </p:sp>
    </p:spTree>
    <p:extLst>
      <p:ext uri="{BB962C8B-B14F-4D97-AF65-F5344CB8AC3E}">
        <p14:creationId xmlns:p14="http://schemas.microsoft.com/office/powerpoint/2010/main" val="6001177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E53C-99E4-4235-BAD3-2851748F5B37}"/>
              </a:ext>
            </a:extLst>
          </p:cNvPr>
          <p:cNvSpPr>
            <a:spLocks noGrp="1"/>
          </p:cNvSpPr>
          <p:nvPr>
            <p:ph type="title"/>
          </p:nvPr>
        </p:nvSpPr>
        <p:spPr/>
        <p:txBody>
          <a:bodyPr/>
          <a:lstStyle/>
          <a:p>
            <a:r>
              <a:rPr lang="en-US" altLang="zh-CN" dirty="0" err="1"/>
              <a:t>Nettack</a:t>
            </a:r>
            <a:endParaRPr lang="zh-CN" altLang="en-US" dirty="0"/>
          </a:p>
        </p:txBody>
      </p:sp>
      <p:sp>
        <p:nvSpPr>
          <p:cNvPr id="3" name="Content Placeholder 2">
            <a:extLst>
              <a:ext uri="{FF2B5EF4-FFF2-40B4-BE49-F238E27FC236}">
                <a16:creationId xmlns:a16="http://schemas.microsoft.com/office/drawing/2014/main" id="{7A059293-2CB4-435F-BB8C-7167B7800CB9}"/>
              </a:ext>
            </a:extLst>
          </p:cNvPr>
          <p:cNvSpPr>
            <a:spLocks noGrp="1"/>
          </p:cNvSpPr>
          <p:nvPr>
            <p:ph sz="half" idx="1"/>
          </p:nvPr>
        </p:nvSpPr>
        <p:spPr/>
        <p:txBody>
          <a:bodyPr/>
          <a:lstStyle/>
          <a:p>
            <a:r>
              <a:rPr lang="en-US" altLang="zh-CN" dirty="0"/>
              <a:t>Idea 1: Train a surrogate model</a:t>
            </a:r>
          </a:p>
          <a:p>
            <a:pPr marL="0" indent="0">
              <a:buNone/>
            </a:pPr>
            <a:endParaRPr lang="en-US" altLang="zh-CN" sz="2400" dirty="0">
              <a:solidFill>
                <a:schemeClr val="tx1"/>
              </a:solidFill>
            </a:endParaRPr>
          </a:p>
          <a:p>
            <a:pPr marL="0" indent="0">
              <a:buNone/>
            </a:pPr>
            <a:r>
              <a:rPr lang="en-US" altLang="zh-CN" sz="2400" dirty="0">
                <a:solidFill>
                  <a:schemeClr val="tx1"/>
                </a:solidFill>
              </a:rPr>
              <a:t>A two-layer linearized GCN trained on original graph</a:t>
            </a:r>
            <a:endParaRPr lang="zh-CN" altLang="en-US" sz="2400" dirty="0">
              <a:solidFill>
                <a:schemeClr val="tx1"/>
              </a:solidFill>
            </a:endParaRPr>
          </a:p>
          <a:p>
            <a:endParaRPr lang="zh-CN" altLang="en-US" dirty="0"/>
          </a:p>
          <a:p>
            <a:endParaRPr lang="zh-CN" alt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3FBD754-2FAE-4A97-908B-434449AD7A93}"/>
                  </a:ext>
                </a:extLst>
              </p:cNvPr>
              <p:cNvSpPr>
                <a:spLocks noGrp="1"/>
              </p:cNvSpPr>
              <p:nvPr>
                <p:ph sz="half" idx="2"/>
              </p:nvPr>
            </p:nvSpPr>
            <p:spPr/>
            <p:txBody>
              <a:bodyPr/>
              <a:lstStyle/>
              <a:p>
                <a:r>
                  <a:rPr lang="en-US" altLang="zh-CN" dirty="0"/>
                  <a:t>Idea 2:</a:t>
                </a:r>
                <a:r>
                  <a:rPr lang="zh-CN" altLang="en-US" dirty="0"/>
                  <a:t> </a:t>
                </a:r>
                <a:r>
                  <a:rPr lang="en-US" altLang="zh-CN" dirty="0"/>
                  <a:t>Perturbation Measure</a:t>
                </a:r>
              </a:p>
              <a:p>
                <a:pPr lvl="1"/>
                <a:endParaRPr lang="en-US" altLang="zh-CN" i="1" dirty="0">
                  <a:latin typeface="Cambria Math" panose="02040503050406030204" pitchFamily="18" charset="0"/>
                </a:endParaRPr>
              </a:p>
              <a:p>
                <a:pPr lvl="1"/>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𝐴</m:t>
                            </m:r>
                          </m:e>
                          <m:sup>
                            <m:r>
                              <a:rPr lang="en-US" altLang="zh-CN" i="1">
                                <a:latin typeface="Cambria Math" panose="02040503050406030204" pitchFamily="18" charset="0"/>
                              </a:rPr>
                              <m:t>′</m:t>
                            </m:r>
                          </m:sup>
                        </m:sSup>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&lt;</m:t>
                    </m:r>
                    <m:r>
                      <m:rPr>
                        <m:sty m:val="p"/>
                      </m:rPr>
                      <a:rPr lang="en-US" altLang="zh-CN">
                        <a:latin typeface="Cambria Math" panose="02040503050406030204" pitchFamily="18" charset="0"/>
                      </a:rPr>
                      <m:t>Δ</m:t>
                    </m:r>
                  </m:oMath>
                </a14:m>
                <a:endParaRPr lang="en-US" altLang="zh-CN" dirty="0"/>
              </a:p>
              <a:p>
                <a:pPr lvl="1"/>
                <a:r>
                  <a:rPr lang="en-US" altLang="zh-CN" dirty="0"/>
                  <a:t>Preserving Degree Distribution</a:t>
                </a:r>
              </a:p>
              <a:p>
                <a:pPr lvl="1"/>
                <a:r>
                  <a:rPr lang="en-US" altLang="zh-CN" dirty="0"/>
                  <a:t>Preserving Feature Co-occurrence</a:t>
                </a:r>
              </a:p>
              <a:p>
                <a:endParaRPr lang="en-US" altLang="zh-CN" dirty="0"/>
              </a:p>
              <a:p>
                <a:pPr lvl="1"/>
                <a:endParaRPr lang="en-US" altLang="zh-CN" dirty="0"/>
              </a:p>
            </p:txBody>
          </p:sp>
        </mc:Choice>
        <mc:Fallback xmlns="">
          <p:sp>
            <p:nvSpPr>
              <p:cNvPr id="4" name="Content Placeholder 3">
                <a:extLst>
                  <a:ext uri="{FF2B5EF4-FFF2-40B4-BE49-F238E27FC236}">
                    <a16:creationId xmlns:a16="http://schemas.microsoft.com/office/drawing/2014/main" id="{C3FBD754-2FAE-4A97-908B-434449AD7A93}"/>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1165D244-868F-479D-B4FB-3F729EF8295A}"/>
              </a:ext>
            </a:extLst>
          </p:cNvPr>
          <p:cNvSpPr>
            <a:spLocks noGrp="1"/>
          </p:cNvSpPr>
          <p:nvPr>
            <p:ph type="sldNum" sz="quarter" idx="12"/>
          </p:nvPr>
        </p:nvSpPr>
        <p:spPr/>
        <p:txBody>
          <a:bodyPr/>
          <a:lstStyle/>
          <a:p>
            <a:fld id="{4C15419E-54D6-8648-ABFB-BEF58E3E877E}" type="slidenum">
              <a:rPr lang="en-US" smtClean="0"/>
              <a:t>152</a:t>
            </a:fld>
            <a:endParaRPr lang="en-US"/>
          </a:p>
        </p:txBody>
      </p:sp>
    </p:spTree>
    <p:extLst>
      <p:ext uri="{BB962C8B-B14F-4D97-AF65-F5344CB8AC3E}">
        <p14:creationId xmlns:p14="http://schemas.microsoft.com/office/powerpoint/2010/main" val="34308919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153</a:t>
            </a:fld>
            <a:endParaRPr lang="en-US"/>
          </a:p>
        </p:txBody>
      </p:sp>
      <p:sp>
        <p:nvSpPr>
          <p:cNvPr id="7" name="Cylinder 6">
            <a:extLst>
              <a:ext uri="{FF2B5EF4-FFF2-40B4-BE49-F238E27FC236}">
                <a16:creationId xmlns:a16="http://schemas.microsoft.com/office/drawing/2014/main" id="{799E858F-9A57-4FB8-AA38-EC6E4ABEE18C}"/>
              </a:ext>
            </a:extLst>
          </p:cNvPr>
          <p:cNvSpPr/>
          <p:nvPr/>
        </p:nvSpPr>
        <p:spPr>
          <a:xfrm>
            <a:off x="8851205" y="1872899"/>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8" name="Cylinder 7">
            <a:extLst>
              <a:ext uri="{FF2B5EF4-FFF2-40B4-BE49-F238E27FC236}">
                <a16:creationId xmlns:a16="http://schemas.microsoft.com/office/drawing/2014/main" id="{0C4512E5-8704-4CA0-8D84-73BC7D1E4817}"/>
              </a:ext>
            </a:extLst>
          </p:cNvPr>
          <p:cNvSpPr/>
          <p:nvPr/>
        </p:nvSpPr>
        <p:spPr>
          <a:xfrm>
            <a:off x="8851205" y="2859364"/>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sp>
        <p:nvSpPr>
          <p:cNvPr id="9" name="Rectangle 8">
            <a:extLst>
              <a:ext uri="{FF2B5EF4-FFF2-40B4-BE49-F238E27FC236}">
                <a16:creationId xmlns:a16="http://schemas.microsoft.com/office/drawing/2014/main" id="{C1EAF592-07D6-4AB0-8726-F2AC5DCB5C96}"/>
              </a:ext>
            </a:extLst>
          </p:cNvPr>
          <p:cNvSpPr/>
          <p:nvPr/>
        </p:nvSpPr>
        <p:spPr>
          <a:xfrm>
            <a:off x="5335541" y="4337510"/>
            <a:ext cx="3818965" cy="701731"/>
          </a:xfrm>
          <a:prstGeom prst="rect">
            <a:avLst/>
          </a:prstGeom>
        </p:spPr>
        <p:txBody>
          <a:bodyPr wrap="square">
            <a:spAutoFit/>
          </a:bodyPr>
          <a:lstStyle/>
          <a:p>
            <a:pPr marL="1277874" lvl="3">
              <a:spcBef>
                <a:spcPct val="20000"/>
              </a:spcBef>
              <a:buClr>
                <a:prstClr val="black">
                  <a:lumMod val="75000"/>
                  <a:lumOff val="25000"/>
                </a:prstClr>
              </a:buClr>
              <a:buSzPct val="85000"/>
            </a:pPr>
            <a:r>
              <a:rPr lang="en-US" altLang="zh-CN" b="1" dirty="0"/>
              <a:t>Degree Distribution</a:t>
            </a:r>
          </a:p>
          <a:p>
            <a:pPr marL="1277874" lvl="3">
              <a:spcBef>
                <a:spcPct val="20000"/>
              </a:spcBef>
              <a:buClr>
                <a:prstClr val="black">
                  <a:lumMod val="75000"/>
                  <a:lumOff val="25000"/>
                </a:prstClr>
              </a:buClr>
              <a:buSzPct val="85000"/>
            </a:pPr>
            <a:r>
              <a:rPr lang="en-US" altLang="zh-CN" b="1" dirty="0"/>
              <a:t>Feature Co-occurrence </a:t>
            </a:r>
          </a:p>
        </p:txBody>
      </p:sp>
      <p:sp>
        <p:nvSpPr>
          <p:cNvPr id="10" name="Rectangle 9">
            <a:extLst>
              <a:ext uri="{FF2B5EF4-FFF2-40B4-BE49-F238E27FC236}">
                <a16:creationId xmlns:a16="http://schemas.microsoft.com/office/drawing/2014/main" id="{21F3ACCA-DA0E-4C2A-BD97-BF00050F34AF}"/>
              </a:ext>
            </a:extLst>
          </p:cNvPr>
          <p:cNvSpPr/>
          <p:nvPr/>
        </p:nvSpPr>
        <p:spPr>
          <a:xfrm>
            <a:off x="8763897" y="1496524"/>
            <a:ext cx="1796527" cy="2351264"/>
          </a:xfrm>
          <a:prstGeom prst="rect">
            <a:avLst/>
          </a:prstGeom>
          <a:noFill/>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11" name="Right Arrow 6">
            <a:extLst>
              <a:ext uri="{FF2B5EF4-FFF2-40B4-BE49-F238E27FC236}">
                <a16:creationId xmlns:a16="http://schemas.microsoft.com/office/drawing/2014/main" id="{60D04BA4-5C44-4B9D-A5FC-AC4EBC0D8FC6}"/>
              </a:ext>
            </a:extLst>
          </p:cNvPr>
          <p:cNvSpPr/>
          <p:nvPr/>
        </p:nvSpPr>
        <p:spPr>
          <a:xfrm rot="19008380">
            <a:off x="8714884" y="4102518"/>
            <a:ext cx="573950" cy="356332"/>
          </a:xfrm>
          <a:prstGeom prst="rightArrow">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86314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FAD6-00AF-432D-9092-76FD0A921D9E}"/>
              </a:ext>
            </a:extLst>
          </p:cNvPr>
          <p:cNvSpPr>
            <a:spLocks noGrp="1"/>
          </p:cNvSpPr>
          <p:nvPr>
            <p:ph type="title"/>
          </p:nvPr>
        </p:nvSpPr>
        <p:spPr/>
        <p:txBody>
          <a:bodyPr/>
          <a:lstStyle/>
          <a:p>
            <a:r>
              <a:rPr lang="en-US" altLang="zh-CN" dirty="0" err="1"/>
              <a:t>Nettack</a:t>
            </a:r>
            <a:endParaRPr lang="zh-CN" altLang="en-US" dirty="0"/>
          </a:p>
        </p:txBody>
      </p:sp>
      <p:sp>
        <p:nvSpPr>
          <p:cNvPr id="4" name="Slide Number Placeholder 3">
            <a:extLst>
              <a:ext uri="{FF2B5EF4-FFF2-40B4-BE49-F238E27FC236}">
                <a16:creationId xmlns:a16="http://schemas.microsoft.com/office/drawing/2014/main" id="{B2E1073E-86CA-47DA-B2DE-7855836AF5E1}"/>
              </a:ext>
            </a:extLst>
          </p:cNvPr>
          <p:cNvSpPr>
            <a:spLocks noGrp="1"/>
          </p:cNvSpPr>
          <p:nvPr>
            <p:ph type="sldNum" sz="quarter" idx="12"/>
          </p:nvPr>
        </p:nvSpPr>
        <p:spPr/>
        <p:txBody>
          <a:bodyPr/>
          <a:lstStyle/>
          <a:p>
            <a:fld id="{4C15419E-54D6-8648-ABFB-BEF58E3E877E}" type="slidenum">
              <a:rPr lang="en-US" smtClean="0"/>
              <a:t>154</a:t>
            </a:fld>
            <a:endParaRPr lang="en-US"/>
          </a:p>
        </p:txBody>
      </p:sp>
      <p:sp>
        <p:nvSpPr>
          <p:cNvPr id="12" name="Cylinder 11">
            <a:extLst>
              <a:ext uri="{FF2B5EF4-FFF2-40B4-BE49-F238E27FC236}">
                <a16:creationId xmlns:a16="http://schemas.microsoft.com/office/drawing/2014/main" id="{F320F1AB-C0FD-41C3-ADF0-516448E3B429}"/>
              </a:ext>
            </a:extLst>
          </p:cNvPr>
          <p:cNvSpPr/>
          <p:nvPr/>
        </p:nvSpPr>
        <p:spPr>
          <a:xfrm>
            <a:off x="8851205" y="1872900"/>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Edge Perturbations Candidates</a:t>
            </a:r>
            <a:endParaRPr lang="zh-CN" altLang="en-US" sz="1400" dirty="0"/>
          </a:p>
        </p:txBody>
      </p:sp>
      <p:sp>
        <p:nvSpPr>
          <p:cNvPr id="13" name="Cylinder 12">
            <a:extLst>
              <a:ext uri="{FF2B5EF4-FFF2-40B4-BE49-F238E27FC236}">
                <a16:creationId xmlns:a16="http://schemas.microsoft.com/office/drawing/2014/main" id="{6663B18A-A271-478C-81AE-9E1E3173E1AD}"/>
              </a:ext>
            </a:extLst>
          </p:cNvPr>
          <p:cNvSpPr/>
          <p:nvPr/>
        </p:nvSpPr>
        <p:spPr>
          <a:xfrm>
            <a:off x="8851205" y="2859365"/>
            <a:ext cx="1647830" cy="6882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Feature Perturbations Candidates</a:t>
            </a:r>
            <a:endParaRPr lang="zh-CN" altLang="en-US" sz="1400" dirty="0"/>
          </a:p>
        </p:txBody>
      </p:sp>
      <p:grpSp>
        <p:nvGrpSpPr>
          <p:cNvPr id="14" name="Group 13">
            <a:extLst>
              <a:ext uri="{FF2B5EF4-FFF2-40B4-BE49-F238E27FC236}">
                <a16:creationId xmlns:a16="http://schemas.microsoft.com/office/drawing/2014/main" id="{E6854B7F-6034-4473-B84A-8458EA0FC858}"/>
              </a:ext>
            </a:extLst>
          </p:cNvPr>
          <p:cNvGrpSpPr/>
          <p:nvPr/>
        </p:nvGrpSpPr>
        <p:grpSpPr>
          <a:xfrm>
            <a:off x="6152176" y="1872900"/>
            <a:ext cx="2668238" cy="1674695"/>
            <a:chOff x="4628176" y="1872899"/>
            <a:chExt cx="2668238" cy="1674695"/>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3B9FB8-29A6-4B94-A112-38157D02D967}"/>
                    </a:ext>
                  </a:extLst>
                </p:cNvPr>
                <p:cNvSpPr/>
                <p:nvPr/>
              </p:nvSpPr>
              <p:spPr>
                <a:xfrm>
                  <a:off x="4628176" y="1872899"/>
                  <a:ext cx="2059787"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a:t>
                  </a:r>
                  <a:r>
                    <a:rPr lang="en-US" altLang="zh-CN" sz="1400" b="1" dirty="0"/>
                    <a:t> </a:t>
                  </a:r>
                  <a14:m>
                    <m:oMath xmlns:m="http://schemas.openxmlformats.org/officeDocument/2006/math">
                      <m:sSup>
                        <m:sSupPr>
                          <m:ctrlPr>
                            <a:rPr lang="en-US" altLang="zh-CN" sz="1400" b="1" i="1">
                              <a:latin typeface="Cambria Math" panose="02040503050406030204" pitchFamily="18" charset="0"/>
                            </a:rPr>
                          </m:ctrlPr>
                        </m:sSupPr>
                        <m:e>
                          <m:r>
                            <a:rPr lang="en-US" altLang="zh-CN" sz="1400" b="1">
                              <a:latin typeface="Cambria Math" panose="02040503050406030204" pitchFamily="18" charset="0"/>
                            </a:rPr>
                            <m:t>𝐞</m:t>
                          </m:r>
                        </m:e>
                        <m:sup>
                          <m:r>
                            <a:rPr lang="en-US" altLang="zh-CN" sz="1400" b="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𝑒</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5" name="Rectangle 4">
                  <a:extLst>
                    <a:ext uri="{FF2B5EF4-FFF2-40B4-BE49-F238E27FC236}">
                      <a16:creationId xmlns:a16="http://schemas.microsoft.com/office/drawing/2014/main" id="{1EC5F9C3-69BA-4CF1-A84B-75E95943DFD9}"/>
                    </a:ext>
                  </a:extLst>
                </p:cNvPr>
                <p:cNvSpPr>
                  <a:spLocks noRot="1" noChangeAspect="1" noMove="1" noResize="1" noEditPoints="1" noAdjustHandles="1" noChangeArrowheads="1" noChangeShapeType="1" noTextEdit="1"/>
                </p:cNvSpPr>
                <p:nvPr/>
              </p:nvSpPr>
              <p:spPr>
                <a:xfrm>
                  <a:off x="4628176" y="1872899"/>
                  <a:ext cx="2059787" cy="688231"/>
                </a:xfrm>
                <a:prstGeom prst="rect">
                  <a:avLst/>
                </a:prstGeom>
                <a:blipFill>
                  <a:blip r:embed="rId3"/>
                  <a:stretch>
                    <a:fillRect/>
                  </a:stretch>
                </a:blipFill>
              </p:spPr>
              <p:txBody>
                <a:bodyPr/>
                <a:lstStyle/>
                <a:p>
                  <a:r>
                    <a:rPr lang="zh-CN" altLang="en-US">
                      <a:noFill/>
                    </a:rPr>
                    <a:t> </a:t>
                  </a:r>
                </a:p>
              </p:txBody>
            </p:sp>
          </mc:Fallback>
        </mc:AlternateContent>
        <p:sp>
          <p:nvSpPr>
            <p:cNvPr id="16" name="Arrow: Left 15">
              <a:extLst>
                <a:ext uri="{FF2B5EF4-FFF2-40B4-BE49-F238E27FC236}">
                  <a16:creationId xmlns:a16="http://schemas.microsoft.com/office/drawing/2014/main" id="{2DD1E89C-72F1-4958-AADD-DA83536A7927}"/>
                </a:ext>
              </a:extLst>
            </p:cNvPr>
            <p:cNvSpPr/>
            <p:nvPr/>
          </p:nvSpPr>
          <p:spPr>
            <a:xfrm>
              <a:off x="6735300" y="2197819"/>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1AF3097-AB1B-4841-A34D-8272F9492ED6}"/>
                    </a:ext>
                  </a:extLst>
                </p:cNvPr>
                <p:cNvSpPr/>
                <p:nvPr/>
              </p:nvSpPr>
              <p:spPr>
                <a:xfrm>
                  <a:off x="4628176" y="2859363"/>
                  <a:ext cx="2059786"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Find the perturbation </a:t>
                  </a:r>
                  <a14:m>
                    <m:oMath xmlns:m="http://schemas.openxmlformats.org/officeDocument/2006/math">
                      <m:sSup>
                        <m:sSupPr>
                          <m:ctrlPr>
                            <a:rPr lang="en-US" altLang="zh-CN" sz="1400" b="1" i="1">
                              <a:latin typeface="Cambria Math" panose="02040503050406030204" pitchFamily="18" charset="0"/>
                            </a:rPr>
                          </m:ctrlPr>
                        </m:sSupPr>
                        <m:e>
                          <m:r>
                            <a:rPr lang="en-US" altLang="zh-CN" sz="1400" b="1" i="1">
                              <a:latin typeface="Cambria Math" panose="02040503050406030204" pitchFamily="18" charset="0"/>
                            </a:rPr>
                            <m:t>𝒇</m:t>
                          </m:r>
                        </m:e>
                        <m:sup>
                          <m:r>
                            <a:rPr lang="en-US" altLang="zh-CN" sz="1400" b="1" i="1">
                              <a:latin typeface="Cambria Math" panose="02040503050406030204" pitchFamily="18" charset="0"/>
                            </a:rPr>
                            <m:t>∗</m:t>
                          </m:r>
                        </m:sup>
                      </m:sSup>
                    </m:oMath>
                  </a14:m>
                  <a:r>
                    <a:rPr lang="en-US" altLang="zh-CN" sz="1400" dirty="0"/>
                    <a:t> that maximize </a:t>
                  </a:r>
                  <a14:m>
                    <m:oMath xmlns:m="http://schemas.openxmlformats.org/officeDocument/2006/math">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𝑓</m:t>
                      </m:r>
                      <m:r>
                        <a:rPr lang="en-US" altLang="zh-CN" sz="1400" i="1">
                          <a:latin typeface="Cambria Math" panose="02040503050406030204" pitchFamily="18" charset="0"/>
                          <a:ea typeface="Cambria Math" panose="02040503050406030204" pitchFamily="18" charset="0"/>
                        </a:rPr>
                        <m:t>)</m:t>
                      </m:r>
                    </m:oMath>
                  </a14:m>
                  <a:endParaRPr lang="zh-CN" altLang="en-US" sz="1400" b="1" dirty="0"/>
                </a:p>
              </p:txBody>
            </p:sp>
          </mc:Choice>
          <mc:Fallback xmlns="">
            <p:sp>
              <p:nvSpPr>
                <p:cNvPr id="8" name="Rectangle 7">
                  <a:extLst>
                    <a:ext uri="{FF2B5EF4-FFF2-40B4-BE49-F238E27FC236}">
                      <a16:creationId xmlns:a16="http://schemas.microsoft.com/office/drawing/2014/main" id="{EBD12C3E-2239-4296-8A2B-92D9688D3FC4}"/>
                    </a:ext>
                  </a:extLst>
                </p:cNvPr>
                <p:cNvSpPr>
                  <a:spLocks noRot="1" noChangeAspect="1" noMove="1" noResize="1" noEditPoints="1" noAdjustHandles="1" noChangeArrowheads="1" noChangeShapeType="1" noTextEdit="1"/>
                </p:cNvSpPr>
                <p:nvPr/>
              </p:nvSpPr>
              <p:spPr>
                <a:xfrm>
                  <a:off x="4628176" y="2859363"/>
                  <a:ext cx="2059786" cy="688231"/>
                </a:xfrm>
                <a:prstGeom prst="rect">
                  <a:avLst/>
                </a:prstGeom>
                <a:blipFill>
                  <a:blip r:embed="rId4"/>
                  <a:stretch>
                    <a:fillRect/>
                  </a:stretch>
                </a:blipFill>
              </p:spPr>
              <p:txBody>
                <a:bodyPr/>
                <a:lstStyle/>
                <a:p>
                  <a:r>
                    <a:rPr lang="zh-CN" altLang="en-US">
                      <a:noFill/>
                    </a:rPr>
                    <a:t> </a:t>
                  </a:r>
                </a:p>
              </p:txBody>
            </p:sp>
          </mc:Fallback>
        </mc:AlternateContent>
        <p:sp>
          <p:nvSpPr>
            <p:cNvPr id="18" name="Arrow: Left 17">
              <a:extLst>
                <a:ext uri="{FF2B5EF4-FFF2-40B4-BE49-F238E27FC236}">
                  <a16:creationId xmlns:a16="http://schemas.microsoft.com/office/drawing/2014/main" id="{8ABAF659-CDD6-45C2-9F6E-2A47A65F673A}"/>
                </a:ext>
              </a:extLst>
            </p:cNvPr>
            <p:cNvSpPr/>
            <p:nvPr/>
          </p:nvSpPr>
          <p:spPr>
            <a:xfrm>
              <a:off x="6727026" y="3203478"/>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Group 18">
            <a:extLst>
              <a:ext uri="{FF2B5EF4-FFF2-40B4-BE49-F238E27FC236}">
                <a16:creationId xmlns:a16="http://schemas.microsoft.com/office/drawing/2014/main" id="{56A7F5D4-26FC-4137-BCA5-A788F527ACA0}"/>
              </a:ext>
            </a:extLst>
          </p:cNvPr>
          <p:cNvGrpSpPr/>
          <p:nvPr/>
        </p:nvGrpSpPr>
        <p:grpSpPr>
          <a:xfrm>
            <a:off x="1861931" y="2197817"/>
            <a:ext cx="4226321" cy="1043212"/>
            <a:chOff x="337930" y="2197817"/>
            <a:chExt cx="4226321" cy="1043212"/>
          </a:xfrm>
        </p:grpSpPr>
        <p:sp>
          <p:nvSpPr>
            <p:cNvPr id="20" name="Left Bracket 19">
              <a:extLst>
                <a:ext uri="{FF2B5EF4-FFF2-40B4-BE49-F238E27FC236}">
                  <a16:creationId xmlns:a16="http://schemas.microsoft.com/office/drawing/2014/main" id="{D3449DBD-0B09-4E1C-8E51-C95973B553E5}"/>
                </a:ext>
              </a:extLst>
            </p:cNvPr>
            <p:cNvSpPr/>
            <p:nvPr/>
          </p:nvSpPr>
          <p:spPr>
            <a:xfrm>
              <a:off x="4189821" y="2197817"/>
              <a:ext cx="374430" cy="1043212"/>
            </a:xfrm>
            <a:prstGeom prst="leftBracket">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Arrow: Left 20">
              <a:extLst>
                <a:ext uri="{FF2B5EF4-FFF2-40B4-BE49-F238E27FC236}">
                  <a16:creationId xmlns:a16="http://schemas.microsoft.com/office/drawing/2014/main" id="{68D5BBDA-F425-457F-BA96-1D2C9D825E0A}"/>
                </a:ext>
              </a:extLst>
            </p:cNvPr>
            <p:cNvSpPr/>
            <p:nvPr/>
          </p:nvSpPr>
          <p:spPr>
            <a:xfrm>
              <a:off x="3628707" y="2700770"/>
              <a:ext cx="561114" cy="373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376FA55-CC94-446A-87EA-C2653CB049B6}"/>
                    </a:ext>
                  </a:extLst>
                </p:cNvPr>
                <p:cNvSpPr/>
                <p:nvPr/>
              </p:nvSpPr>
              <p:spPr>
                <a:xfrm>
                  <a:off x="337930" y="2356654"/>
                  <a:ext cx="3251715" cy="68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 </m:t>
                        </m:r>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
                                <m:r>
                                  <a:rPr lang="en-US" altLang="zh-CN" sz="1400" i="1">
                                    <a:latin typeface="Cambria Math" panose="02040503050406030204" pitchFamily="18" charset="0"/>
                                    <a:ea typeface="Cambria Math" panose="02040503050406030204" pitchFamily="18" charset="0"/>
                                  </a:rPr>
                                  <m:t>𝐺</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𝑖𝑓</m:t>
                                </m:r>
                                <m:r>
                                  <a:rPr lang="en-US" altLang="zh-CN" sz="1400" i="1">
                                    <a:latin typeface="Cambria Math" panose="02040503050406030204" pitchFamily="18" charset="0"/>
                                    <a:ea typeface="Cambria Math" panose="02040503050406030204" pitchFamily="18" charset="0"/>
                                  </a:rPr>
                                  <m:t> </m:t>
                                </m:r>
                                <m:r>
                                  <a:rPr lang="en-US" altLang="zh-CN" sz="1400" i="1">
                                    <a:latin typeface="Cambria Math" panose="02040503050406030204" pitchFamily="18" charset="0"/>
                                    <a:ea typeface="Cambria Math" panose="02040503050406030204" pitchFamily="18" charset="0"/>
                                  </a:rPr>
                                  <m:t>𝑠𝑐𝑜𝑟𝑒</m:t>
                                </m:r>
                                <m:d>
                                  <m:dPr>
                                    <m:ctrlPr>
                                      <a:rPr lang="en-US" altLang="zh-CN" sz="1400" i="1">
                                        <a:latin typeface="Cambria Math" panose="02040503050406030204" pitchFamily="18" charset="0"/>
                                        <a:ea typeface="Cambria Math" panose="02040503050406030204" pitchFamily="18" charset="0"/>
                                      </a:rPr>
                                    </m:ctrlPr>
                                  </m:dPr>
                                  <m:e>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𝑓</m:t>
                                        </m:r>
                                      </m:e>
                                      <m:sup>
                                        <m:r>
                                          <a:rPr lang="en-US" altLang="zh-CN" sz="1400" i="1">
                                            <a:latin typeface="Cambria Math" panose="02040503050406030204" pitchFamily="18" charset="0"/>
                                            <a:ea typeface="Cambria Math" panose="02040503050406030204" pitchFamily="18" charset="0"/>
                                          </a:rPr>
                                          <m:t>∗</m:t>
                                        </m:r>
                                      </m:sup>
                                    </m:sSup>
                                  </m:e>
                                </m:d>
                                <m:r>
                                  <a:rPr lang="en-US" altLang="zh-CN" sz="1400" i="1">
                                    <a:latin typeface="Cambria Math" panose="02040503050406030204" pitchFamily="18" charset="0"/>
                                    <a:ea typeface="Cambria Math" panose="02040503050406030204" pitchFamily="18" charset="0"/>
                                  </a:rPr>
                                  <m:t>&gt;</m:t>
                                </m:r>
                                <m:r>
                                  <a:rPr lang="en-US" altLang="zh-CN" sz="1400" i="1">
                                    <a:latin typeface="Cambria Math" panose="02040503050406030204" pitchFamily="18" charset="0"/>
                                    <a:ea typeface="Cambria Math" panose="02040503050406030204" pitchFamily="18" charset="0"/>
                                  </a:rPr>
                                  <m:t>𝑠𝑐𝑜𝑟𝑒</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𝑒</m:t>
                                    </m:r>
                                  </m:e>
                                  <m:sup>
                                    <m:r>
                                      <a:rPr lang="en-US" altLang="zh-CN" sz="1400" i="1">
                                        <a:latin typeface="Cambria Math" panose="02040503050406030204" pitchFamily="18" charset="0"/>
                                        <a:ea typeface="Cambria Math" panose="02040503050406030204" pitchFamily="18" charset="0"/>
                                      </a:rPr>
                                      <m:t>∗</m:t>
                                    </m:r>
                                  </m:sup>
                                </m:sSup>
                                <m:r>
                                  <a:rPr lang="en-US" altLang="zh-CN" sz="1400" i="1">
                                    <a:latin typeface="Cambria Math" panose="02040503050406030204" pitchFamily="18" charset="0"/>
                                    <a:ea typeface="Cambria Math" panose="02040503050406030204" pitchFamily="18" charset="0"/>
                                  </a:rPr>
                                  <m:t>)</m:t>
                                </m:r>
                              </m:e>
                            </m:eqArr>
                          </m:e>
                        </m:d>
                      </m:oMath>
                    </m:oMathPara>
                  </a14:m>
                  <a:endParaRPr lang="en-US" altLang="zh-CN" sz="1400" dirty="0"/>
                </a:p>
              </p:txBody>
            </p:sp>
          </mc:Choice>
          <mc:Fallback xmlns="">
            <p:sp>
              <p:nvSpPr>
                <p:cNvPr id="12" name="Rectangle 11">
                  <a:extLst>
                    <a:ext uri="{FF2B5EF4-FFF2-40B4-BE49-F238E27FC236}">
                      <a16:creationId xmlns:a16="http://schemas.microsoft.com/office/drawing/2014/main" id="{E29CA52A-3A2C-490C-9F61-39B1B10EEC6C}"/>
                    </a:ext>
                  </a:extLst>
                </p:cNvPr>
                <p:cNvSpPr>
                  <a:spLocks noRot="1" noChangeAspect="1" noMove="1" noResize="1" noEditPoints="1" noAdjustHandles="1" noChangeArrowheads="1" noChangeShapeType="1" noTextEdit="1"/>
                </p:cNvSpPr>
                <p:nvPr/>
              </p:nvSpPr>
              <p:spPr>
                <a:xfrm>
                  <a:off x="337930" y="2356654"/>
                  <a:ext cx="3251715" cy="688231"/>
                </a:xfrm>
                <a:prstGeom prst="rect">
                  <a:avLst/>
                </a:prstGeom>
                <a:blipFill>
                  <a:blip r:embed="rId5"/>
                  <a:stretch>
                    <a:fillRect l="-11524" t="-135345" b="-206034"/>
                  </a:stretch>
                </a:blipFill>
              </p:spPr>
              <p:txBody>
                <a:bodyPr/>
                <a:lstStyle/>
                <a:p>
                  <a:r>
                    <a:rPr lang="zh-CN" altLang="en-US">
                      <a:noFill/>
                    </a:rPr>
                    <a:t> </a:t>
                  </a:r>
                </a:p>
              </p:txBody>
            </p:sp>
          </mc:Fallback>
        </mc:AlternateContent>
      </p:grpSp>
      <p:grpSp>
        <p:nvGrpSpPr>
          <p:cNvPr id="23" name="Group 22">
            <a:extLst>
              <a:ext uri="{FF2B5EF4-FFF2-40B4-BE49-F238E27FC236}">
                <a16:creationId xmlns:a16="http://schemas.microsoft.com/office/drawing/2014/main" id="{186F75F2-DC95-443E-BEC9-2496C2861E6F}"/>
              </a:ext>
            </a:extLst>
          </p:cNvPr>
          <p:cNvGrpSpPr/>
          <p:nvPr/>
        </p:nvGrpSpPr>
        <p:grpSpPr>
          <a:xfrm>
            <a:off x="3487788" y="1292087"/>
            <a:ext cx="6187337" cy="2255509"/>
            <a:chOff x="1963787" y="1292086"/>
            <a:chExt cx="6187337" cy="2255509"/>
          </a:xfrm>
        </p:grpSpPr>
        <p:cxnSp>
          <p:nvCxnSpPr>
            <p:cNvPr id="24" name="Connector: Elbow 23">
              <a:extLst>
                <a:ext uri="{FF2B5EF4-FFF2-40B4-BE49-F238E27FC236}">
                  <a16:creationId xmlns:a16="http://schemas.microsoft.com/office/drawing/2014/main" id="{9FE3066E-16E6-42B6-8B97-91ADCD5CD782}"/>
                </a:ext>
              </a:extLst>
            </p:cNvPr>
            <p:cNvCxnSpPr>
              <a:cxnSpLocks/>
              <a:stCxn id="22" idx="0"/>
              <a:endCxn id="12" idx="1"/>
            </p:cNvCxnSpPr>
            <p:nvPr/>
          </p:nvCxnSpPr>
          <p:spPr>
            <a:xfrm rot="5400000" flipH="1" flipV="1">
              <a:off x="4815576" y="-978891"/>
              <a:ext cx="483755" cy="6187334"/>
            </a:xfrm>
            <a:prstGeom prst="bentConnector3">
              <a:avLst>
                <a:gd name="adj1" fmla="val 138562"/>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14983E1-54B0-47F8-BFC5-1CEEC97ACB3C}"/>
                </a:ext>
              </a:extLst>
            </p:cNvPr>
            <p:cNvCxnSpPr>
              <a:cxnSpLocks/>
            </p:cNvCxnSpPr>
            <p:nvPr/>
          </p:nvCxnSpPr>
          <p:spPr>
            <a:xfrm rot="16200000" flipH="1">
              <a:off x="4806102" y="202574"/>
              <a:ext cx="502709" cy="6187334"/>
            </a:xfrm>
            <a:prstGeom prst="bentConnector3">
              <a:avLst>
                <a:gd name="adj1" fmla="val 137108"/>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867AF6B-82EC-4D21-A9F6-47516D982A8A}"/>
                    </a:ext>
                  </a:extLst>
                </p:cNvPr>
                <p:cNvSpPr/>
                <p:nvPr/>
              </p:nvSpPr>
              <p:spPr>
                <a:xfrm>
                  <a:off x="2380158" y="1292086"/>
                  <a:ext cx="4393895" cy="369332"/>
                </a:xfrm>
                <a:prstGeom prst="rect">
                  <a:avLst/>
                </a:prstGeom>
              </p:spPr>
              <p:txBody>
                <a:bodyPr wrap="none">
                  <a:spAutoFit/>
                </a:bodyPr>
                <a:lstStyle/>
                <a:p>
                  <a:pPr marL="958406" lvl="3">
                    <a:spcBef>
                      <a:spcPct val="20000"/>
                    </a:spcBef>
                    <a:buClr>
                      <a:prstClr val="black">
                        <a:lumMod val="75000"/>
                        <a:lumOff val="25000"/>
                      </a:prstClr>
                    </a:buClr>
                    <a:buSzPct val="85000"/>
                  </a:pPr>
                  <a:r>
                    <a:rPr lang="en-US" altLang="zh-CN" b="1" dirty="0"/>
                    <a:t>If </a:t>
                  </a:r>
                  <a14:m>
                    <m:oMath xmlns:m="http://schemas.openxmlformats.org/officeDocument/2006/math">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𝑨</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𝑨</m:t>
                          </m:r>
                        </m:e>
                      </m:d>
                      <m:r>
                        <a:rPr lang="en-US" altLang="zh-CN" b="1" i="1">
                          <a:latin typeface="Cambria Math" panose="02040503050406030204" pitchFamily="18" charset="0"/>
                        </a:rPr>
                        <m:t>+</m:t>
                      </m:r>
                      <m:d>
                        <m:dPr>
                          <m:begChr m:val="|"/>
                          <m:endChr m:val="|"/>
                          <m:ctrlPr>
                            <a:rPr lang="en-US" altLang="zh-CN" b="1" i="1">
                              <a:latin typeface="Cambria Math" panose="02040503050406030204" pitchFamily="18" charset="0"/>
                            </a:rPr>
                          </m:ctrlPr>
                        </m:dPr>
                        <m:e>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𝑿</m:t>
                          </m:r>
                        </m:e>
                      </m:d>
                      <m:r>
                        <a:rPr lang="en-US" altLang="zh-CN" b="1" i="1">
                          <a:latin typeface="Cambria Math" panose="02040503050406030204" pitchFamily="18" charset="0"/>
                        </a:rPr>
                        <m:t>&lt;</m:t>
                      </m:r>
                      <m:r>
                        <m:rPr>
                          <m:nor/>
                        </m:rPr>
                        <a:rPr lang="el-GR" altLang="zh-CN" b="1" dirty="0">
                          <a:latin typeface="Abadi MT Condensed Extra Bold" charset="0"/>
                        </a:rPr>
                        <m:t>Δ</m:t>
                      </m:r>
                    </m:oMath>
                  </a14:m>
                  <a:r>
                    <a:rPr lang="en-US" altLang="zh-CN" b="1" dirty="0">
                      <a:latin typeface="Abadi MT Condensed Extra Bold" charset="0"/>
                    </a:rPr>
                    <a:t>, repeat</a:t>
                  </a:r>
                </a:p>
              </p:txBody>
            </p:sp>
          </mc:Choice>
          <mc:Fallback xmlns="">
            <p:sp>
              <p:nvSpPr>
                <p:cNvPr id="26" name="Rectangle 25">
                  <a:extLst>
                    <a:ext uri="{FF2B5EF4-FFF2-40B4-BE49-F238E27FC236}">
                      <a16:creationId xmlns:a16="http://schemas.microsoft.com/office/drawing/2014/main" id="{9867AF6B-82EC-4D21-A9F6-47516D982A8A}"/>
                    </a:ext>
                  </a:extLst>
                </p:cNvPr>
                <p:cNvSpPr>
                  <a:spLocks noRot="1" noChangeAspect="1" noMove="1" noResize="1" noEditPoints="1" noAdjustHandles="1" noChangeArrowheads="1" noChangeShapeType="1" noTextEdit="1"/>
                </p:cNvSpPr>
                <p:nvPr/>
              </p:nvSpPr>
              <p:spPr>
                <a:xfrm>
                  <a:off x="2380158" y="1292086"/>
                  <a:ext cx="4393895" cy="369332"/>
                </a:xfrm>
                <a:prstGeom prst="rect">
                  <a:avLst/>
                </a:prstGeom>
                <a:blipFill>
                  <a:blip r:embed="rId6"/>
                  <a:stretch>
                    <a:fillRect t="-9836" r="-555" b="-24590"/>
                  </a:stretch>
                </a:blipFill>
              </p:spPr>
              <p:txBody>
                <a:bodyPr/>
                <a:lstStyle/>
                <a:p>
                  <a:r>
                    <a:rPr lang="zh-CN" altLang="en-US">
                      <a:noFill/>
                    </a:rPr>
                    <a:t> </a:t>
                  </a:r>
                </a:p>
              </p:txBody>
            </p:sp>
          </mc:Fallback>
        </mc:AlternateContent>
      </p:grpSp>
      <p:grpSp>
        <p:nvGrpSpPr>
          <p:cNvPr id="27" name="Group 26">
            <a:extLst>
              <a:ext uri="{FF2B5EF4-FFF2-40B4-BE49-F238E27FC236}">
                <a16:creationId xmlns:a16="http://schemas.microsoft.com/office/drawing/2014/main" id="{BA79ACEE-25BB-4E23-943E-36F092591DBA}"/>
              </a:ext>
            </a:extLst>
          </p:cNvPr>
          <p:cNvGrpSpPr/>
          <p:nvPr/>
        </p:nvGrpSpPr>
        <p:grpSpPr>
          <a:xfrm>
            <a:off x="1861931" y="2700769"/>
            <a:ext cx="8149239" cy="2569692"/>
            <a:chOff x="337930" y="2700769"/>
            <a:chExt cx="8149239" cy="2569692"/>
          </a:xfrm>
        </p:grpSpPr>
        <p:sp>
          <p:nvSpPr>
            <p:cNvPr id="28" name="Rectangle: Rounded Corners 27">
              <a:extLst>
                <a:ext uri="{FF2B5EF4-FFF2-40B4-BE49-F238E27FC236}">
                  <a16:creationId xmlns:a16="http://schemas.microsoft.com/office/drawing/2014/main" id="{DE53E667-DE62-4557-A812-F3E942B48427}"/>
                </a:ext>
              </a:extLst>
            </p:cNvPr>
            <p:cNvSpPr/>
            <p:nvPr/>
          </p:nvSpPr>
          <p:spPr>
            <a:xfrm>
              <a:off x="3184180" y="4344711"/>
              <a:ext cx="2495802" cy="86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Target GCN Models</a:t>
              </a:r>
              <a:endParaRPr lang="zh-CN" altLang="en-US" b="1" dirty="0"/>
            </a:p>
          </p:txBody>
        </p:sp>
        <p:cxnSp>
          <p:nvCxnSpPr>
            <p:cNvPr id="29" name="Connector: Elbow 28" descr="asdf ">
              <a:extLst>
                <a:ext uri="{FF2B5EF4-FFF2-40B4-BE49-F238E27FC236}">
                  <a16:creationId xmlns:a16="http://schemas.microsoft.com/office/drawing/2014/main" id="{E8B2F39C-61A9-4390-86B8-6FD818E3AFCF}"/>
                </a:ext>
              </a:extLst>
            </p:cNvPr>
            <p:cNvCxnSpPr>
              <a:cxnSpLocks/>
              <a:stCxn id="22" idx="1"/>
              <a:endCxn id="28" idx="1"/>
            </p:cNvCxnSpPr>
            <p:nvPr/>
          </p:nvCxnSpPr>
          <p:spPr>
            <a:xfrm rot="10800000" flipH="1" flipV="1">
              <a:off x="337930" y="2700769"/>
              <a:ext cx="2846252" cy="2074058"/>
            </a:xfrm>
            <a:prstGeom prst="bentConnector3">
              <a:avLst>
                <a:gd name="adj1" fmla="val -6426"/>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3E4DDAB-F1C8-4AB1-8D9A-F2E311B47C18}"/>
                </a:ext>
              </a:extLst>
            </p:cNvPr>
            <p:cNvSpPr txBox="1"/>
            <p:nvPr/>
          </p:nvSpPr>
          <p:spPr>
            <a:xfrm>
              <a:off x="990831" y="4473437"/>
              <a:ext cx="1797447" cy="369332"/>
            </a:xfrm>
            <a:prstGeom prst="rect">
              <a:avLst/>
            </a:prstGeom>
            <a:noFill/>
          </p:spPr>
          <p:txBody>
            <a:bodyPr wrap="square" rtlCol="0">
              <a:spAutoFit/>
            </a:bodyPr>
            <a:lstStyle/>
            <a:p>
              <a:r>
                <a:rPr lang="en-US" altLang="zh-CN" b="1" dirty="0"/>
                <a:t>Attack</a:t>
              </a:r>
              <a:endParaRPr lang="zh-CN" altLang="en-US" b="1" dirty="0"/>
            </a:p>
          </p:txBody>
        </p:sp>
        <p:sp>
          <p:nvSpPr>
            <p:cNvPr id="31" name="Arrow: Right 30">
              <a:extLst>
                <a:ext uri="{FF2B5EF4-FFF2-40B4-BE49-F238E27FC236}">
                  <a16:creationId xmlns:a16="http://schemas.microsoft.com/office/drawing/2014/main" id="{8E2EB384-9C4A-4DDE-97F6-1094B3AA55FB}"/>
                </a:ext>
              </a:extLst>
            </p:cNvPr>
            <p:cNvSpPr/>
            <p:nvPr/>
          </p:nvSpPr>
          <p:spPr>
            <a:xfrm>
              <a:off x="5868011" y="4715257"/>
              <a:ext cx="609649" cy="11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a:extLst>
                <a:ext uri="{FF2B5EF4-FFF2-40B4-BE49-F238E27FC236}">
                  <a16:creationId xmlns:a16="http://schemas.microsoft.com/office/drawing/2014/main" id="{DB1E6C2F-D655-4B35-BAFB-1A2704412491}"/>
                </a:ext>
              </a:extLst>
            </p:cNvPr>
            <p:cNvSpPr txBox="1"/>
            <p:nvPr/>
          </p:nvSpPr>
          <p:spPr>
            <a:xfrm>
              <a:off x="6689722" y="4624130"/>
              <a:ext cx="1797447" cy="646331"/>
            </a:xfrm>
            <a:prstGeom prst="rect">
              <a:avLst/>
            </a:prstGeom>
            <a:noFill/>
          </p:spPr>
          <p:txBody>
            <a:bodyPr wrap="square" rtlCol="0">
              <a:spAutoFit/>
            </a:bodyPr>
            <a:lstStyle/>
            <a:p>
              <a:r>
                <a:rPr lang="en-US" altLang="zh-CN" b="1" dirty="0"/>
                <a:t>Wrong Prediction</a:t>
              </a:r>
              <a:endParaRPr lang="zh-CN" altLang="en-US" b="1" dirty="0"/>
            </a:p>
          </p:txBody>
        </p:sp>
      </p:grpSp>
    </p:spTree>
    <p:extLst>
      <p:ext uri="{BB962C8B-B14F-4D97-AF65-F5344CB8AC3E}">
        <p14:creationId xmlns:p14="http://schemas.microsoft.com/office/powerpoint/2010/main" val="36765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D92-1BD7-4919-AC1A-C70A512AF36A}"/>
              </a:ext>
            </a:extLst>
          </p:cNvPr>
          <p:cNvSpPr>
            <a:spLocks noGrp="1"/>
          </p:cNvSpPr>
          <p:nvPr>
            <p:ph type="title"/>
          </p:nvPr>
        </p:nvSpPr>
        <p:spPr/>
        <p:txBody>
          <a:bodyPr/>
          <a:lstStyle/>
          <a:p>
            <a:r>
              <a:rPr lang="en-US" altLang="zh-CN" dirty="0"/>
              <a:t>Attack Methods</a:t>
            </a:r>
            <a:endParaRPr lang="zh-CN" altLang="en-US" dirty="0"/>
          </a:p>
        </p:txBody>
      </p:sp>
      <p:sp>
        <p:nvSpPr>
          <p:cNvPr id="4" name="Slide Number Placeholder 3">
            <a:extLst>
              <a:ext uri="{FF2B5EF4-FFF2-40B4-BE49-F238E27FC236}">
                <a16:creationId xmlns:a16="http://schemas.microsoft.com/office/drawing/2014/main" id="{93EE20AF-36A0-4E9A-A47B-A9CCAB40CD54}"/>
              </a:ext>
            </a:extLst>
          </p:cNvPr>
          <p:cNvSpPr>
            <a:spLocks noGrp="1"/>
          </p:cNvSpPr>
          <p:nvPr>
            <p:ph type="sldNum" sz="quarter" idx="12"/>
          </p:nvPr>
        </p:nvSpPr>
        <p:spPr/>
        <p:txBody>
          <a:bodyPr/>
          <a:lstStyle/>
          <a:p>
            <a:fld id="{4C15419E-54D6-8648-ABFB-BEF58E3E877E}" type="slidenum">
              <a:rPr lang="en-US" smtClean="0"/>
              <a:t>155</a:t>
            </a:fld>
            <a:endParaRPr lang="en-US"/>
          </a:p>
        </p:txBody>
      </p:sp>
      <p:graphicFrame>
        <p:nvGraphicFramePr>
          <p:cNvPr id="9" name="Table 9">
            <a:extLst>
              <a:ext uri="{FF2B5EF4-FFF2-40B4-BE49-F238E27FC236}">
                <a16:creationId xmlns:a16="http://schemas.microsoft.com/office/drawing/2014/main" id="{54F2F828-7BD3-409D-8C39-99A165FB21EE}"/>
              </a:ext>
            </a:extLst>
          </p:cNvPr>
          <p:cNvGraphicFramePr>
            <a:graphicFrameLocks noGrp="1"/>
          </p:cNvGraphicFramePr>
          <p:nvPr/>
        </p:nvGraphicFramePr>
        <p:xfrm>
          <a:off x="744893" y="1690688"/>
          <a:ext cx="10608911" cy="2680298"/>
        </p:xfrm>
        <a:graphic>
          <a:graphicData uri="http://schemas.openxmlformats.org/drawingml/2006/table">
            <a:tbl>
              <a:tblPr firstRow="1" bandRow="1">
                <a:tableStyleId>{5940675A-B579-460E-94D1-54222C63F5DA}</a:tableStyleId>
              </a:tblPr>
              <a:tblGrid>
                <a:gridCol w="1169591">
                  <a:extLst>
                    <a:ext uri="{9D8B030D-6E8A-4147-A177-3AD203B41FA5}">
                      <a16:colId xmlns:a16="http://schemas.microsoft.com/office/drawing/2014/main" val="2064168298"/>
                    </a:ext>
                  </a:extLst>
                </a:gridCol>
                <a:gridCol w="1179915">
                  <a:extLst>
                    <a:ext uri="{9D8B030D-6E8A-4147-A177-3AD203B41FA5}">
                      <a16:colId xmlns:a16="http://schemas.microsoft.com/office/drawing/2014/main" val="1406367156"/>
                    </a:ext>
                  </a:extLst>
                </a:gridCol>
                <a:gridCol w="1179915">
                  <a:extLst>
                    <a:ext uri="{9D8B030D-6E8A-4147-A177-3AD203B41FA5}">
                      <a16:colId xmlns:a16="http://schemas.microsoft.com/office/drawing/2014/main" val="3678728241"/>
                    </a:ext>
                  </a:extLst>
                </a:gridCol>
                <a:gridCol w="1179915">
                  <a:extLst>
                    <a:ext uri="{9D8B030D-6E8A-4147-A177-3AD203B41FA5}">
                      <a16:colId xmlns:a16="http://schemas.microsoft.com/office/drawing/2014/main" val="178357901"/>
                    </a:ext>
                  </a:extLst>
                </a:gridCol>
                <a:gridCol w="1179915">
                  <a:extLst>
                    <a:ext uri="{9D8B030D-6E8A-4147-A177-3AD203B41FA5}">
                      <a16:colId xmlns:a16="http://schemas.microsoft.com/office/drawing/2014/main" val="1571798847"/>
                    </a:ext>
                  </a:extLst>
                </a:gridCol>
                <a:gridCol w="1179915">
                  <a:extLst>
                    <a:ext uri="{9D8B030D-6E8A-4147-A177-3AD203B41FA5}">
                      <a16:colId xmlns:a16="http://schemas.microsoft.com/office/drawing/2014/main" val="2403437204"/>
                    </a:ext>
                  </a:extLst>
                </a:gridCol>
                <a:gridCol w="1179915">
                  <a:extLst>
                    <a:ext uri="{9D8B030D-6E8A-4147-A177-3AD203B41FA5}">
                      <a16:colId xmlns:a16="http://schemas.microsoft.com/office/drawing/2014/main" val="3956016409"/>
                    </a:ext>
                  </a:extLst>
                </a:gridCol>
                <a:gridCol w="1179915">
                  <a:extLst>
                    <a:ext uri="{9D8B030D-6E8A-4147-A177-3AD203B41FA5}">
                      <a16:colId xmlns:a16="http://schemas.microsoft.com/office/drawing/2014/main" val="3255523383"/>
                    </a:ext>
                  </a:extLst>
                </a:gridCol>
                <a:gridCol w="1179915">
                  <a:extLst>
                    <a:ext uri="{9D8B030D-6E8A-4147-A177-3AD203B41FA5}">
                      <a16:colId xmlns:a16="http://schemas.microsoft.com/office/drawing/2014/main" val="2147104688"/>
                    </a:ext>
                  </a:extLst>
                </a:gridCol>
              </a:tblGrid>
              <a:tr h="1186778">
                <a:tc>
                  <a:txBody>
                    <a:bodyPr/>
                    <a:lstStyle/>
                    <a:p>
                      <a:pPr algn="ctr"/>
                      <a:r>
                        <a:rPr lang="en-US" altLang="zh-CN" b="1" dirty="0">
                          <a:latin typeface="+mn-lt"/>
                        </a:rPr>
                        <a:t>Attack Methods</a:t>
                      </a:r>
                      <a:endParaRPr lang="zh-CN" altLang="en-US" b="1" dirty="0">
                        <a:latin typeface="+mn-lt"/>
                      </a:endParaRPr>
                    </a:p>
                  </a:txBody>
                  <a:tcPr>
                    <a:solidFill>
                      <a:schemeClr val="bg2">
                        <a:lumMod val="90000"/>
                      </a:schemeClr>
                    </a:solidFill>
                  </a:tcPr>
                </a:tc>
                <a:tc>
                  <a:txBody>
                    <a:bodyPr/>
                    <a:lstStyle/>
                    <a:p>
                      <a:pPr algn="ctr"/>
                      <a:r>
                        <a:rPr lang="en-US" altLang="zh-CN" b="1" dirty="0">
                          <a:latin typeface="+mn-lt"/>
                        </a:rPr>
                        <a:t>Injecting</a:t>
                      </a:r>
                    </a:p>
                    <a:p>
                      <a:pPr algn="ctr"/>
                      <a:r>
                        <a:rPr lang="en-US" altLang="zh-CN" b="1" dirty="0">
                          <a:latin typeface="+mn-lt"/>
                        </a:rPr>
                        <a:t>Node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Adding</a:t>
                      </a:r>
                    </a:p>
                    <a:p>
                      <a:pPr algn="ctr"/>
                      <a:r>
                        <a:rPr lang="en-US" altLang="zh-CN" b="1" dirty="0">
                          <a:latin typeface="+mn-lt"/>
                        </a:rPr>
                        <a:t>/Deleting Edge</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Rewiring</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Modifying Features</a:t>
                      </a:r>
                      <a:endParaRPr lang="zh-CN" altLang="en-US" b="1" dirty="0">
                        <a:latin typeface="+mn-lt"/>
                      </a:endParaRPr>
                    </a:p>
                  </a:txBody>
                  <a:tcPr>
                    <a:solidFill>
                      <a:schemeClr val="accent5">
                        <a:lumMod val="20000"/>
                        <a:lumOff val="80000"/>
                      </a:schemeClr>
                    </a:solidFill>
                  </a:tcPr>
                </a:tc>
                <a:tc>
                  <a:txBody>
                    <a:bodyPr/>
                    <a:lstStyle/>
                    <a:p>
                      <a:pPr algn="ctr"/>
                      <a:r>
                        <a:rPr lang="en-US" altLang="zh-CN" b="1" dirty="0">
                          <a:latin typeface="+mn-lt"/>
                        </a:rPr>
                        <a:t>Evasion</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Poisoning</a:t>
                      </a:r>
                      <a:endParaRPr lang="zh-CN" altLang="en-US" b="1" dirty="0">
                        <a:latin typeface="+mn-lt"/>
                      </a:endParaRPr>
                    </a:p>
                  </a:txBody>
                  <a:tcPr>
                    <a:solidFill>
                      <a:schemeClr val="accent4">
                        <a:lumMod val="20000"/>
                        <a:lumOff val="80000"/>
                      </a:schemeClr>
                    </a:solidFill>
                  </a:tcPr>
                </a:tc>
                <a:tc>
                  <a:txBody>
                    <a:bodyPr/>
                    <a:lstStyle/>
                    <a:p>
                      <a:pPr algn="ctr"/>
                      <a:r>
                        <a:rPr lang="en-US" altLang="zh-CN" b="1" dirty="0">
                          <a:latin typeface="+mn-lt"/>
                        </a:rPr>
                        <a:t>Targeted</a:t>
                      </a:r>
                      <a:endParaRPr lang="zh-CN" altLang="en-US" b="1" dirty="0">
                        <a:latin typeface="+mn-lt"/>
                      </a:endParaRPr>
                    </a:p>
                  </a:txBody>
                  <a:tcPr>
                    <a:solidFill>
                      <a:schemeClr val="accent6">
                        <a:lumMod val="20000"/>
                        <a:lumOff val="80000"/>
                      </a:schemeClr>
                    </a:solidFill>
                  </a:tcPr>
                </a:tc>
                <a:tc>
                  <a:txBody>
                    <a:bodyPr/>
                    <a:lstStyle/>
                    <a:p>
                      <a:pPr algn="ctr"/>
                      <a:r>
                        <a:rPr lang="en-US" altLang="zh-CN" b="1" dirty="0">
                          <a:latin typeface="+mn-lt"/>
                        </a:rPr>
                        <a:t>Non-Targeted</a:t>
                      </a:r>
                      <a:endParaRPr lang="zh-CN" altLang="en-US" b="1" dirty="0">
                        <a:latin typeface="+mn-lt"/>
                      </a:endParaRPr>
                    </a:p>
                  </a:txBody>
                  <a:tcPr>
                    <a:solidFill>
                      <a:schemeClr val="accent6">
                        <a:lumMod val="20000"/>
                        <a:lumOff val="80000"/>
                      </a:schemeClr>
                    </a:solidFill>
                  </a:tcPr>
                </a:tc>
                <a:extLst>
                  <a:ext uri="{0D108BD9-81ED-4DB2-BD59-A6C34878D82A}">
                    <a16:rowId xmlns:a16="http://schemas.microsoft.com/office/drawing/2014/main" val="1001629119"/>
                  </a:ext>
                </a:extLst>
              </a:tr>
              <a:tr h="699895">
                <a:tc>
                  <a:txBody>
                    <a:bodyPr/>
                    <a:lstStyle/>
                    <a:p>
                      <a:pPr algn="ctr"/>
                      <a:r>
                        <a:rPr lang="en-US" altLang="zh-CN" dirty="0">
                          <a:solidFill>
                            <a:schemeClr val="tx1"/>
                          </a:solidFill>
                          <a:latin typeface="+mn-lt"/>
                        </a:rPr>
                        <a:t>Grad-Argmax</a:t>
                      </a:r>
                      <a:endParaRPr lang="zh-CN" altLang="en-US" dirty="0">
                        <a:solidFill>
                          <a:schemeClr val="tx1"/>
                        </a:solidFill>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3034186677"/>
                  </a:ext>
                </a:extLst>
              </a:tr>
              <a:tr h="395592">
                <a:tc>
                  <a:txBody>
                    <a:bodyPr/>
                    <a:lstStyle/>
                    <a:p>
                      <a:pPr algn="ctr"/>
                      <a:r>
                        <a:rPr lang="en-US" altLang="zh-CN" dirty="0" err="1">
                          <a:solidFill>
                            <a:schemeClr val="tx1"/>
                          </a:solidFill>
                          <a:latin typeface="+mn-lt"/>
                        </a:rPr>
                        <a:t>Nettack</a:t>
                      </a:r>
                      <a:endParaRPr lang="en-US" altLang="zh-CN" dirty="0">
                        <a:solidFill>
                          <a:schemeClr val="tx1"/>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chemeClr val="tx1"/>
                        </a:solidFill>
                        <a:effectLst/>
                        <a:uLnTx/>
                        <a:uFillTx/>
                        <a:latin typeface="+mn-lt"/>
                        <a:ea typeface="+mn-ea"/>
                        <a:cs typeface="+mn-cs"/>
                      </a:endParaRPr>
                    </a:p>
                  </a:txBody>
                  <a:tcPr>
                    <a:noFill/>
                  </a:tcPr>
                </a:tc>
                <a:extLst>
                  <a:ext uri="{0D108BD9-81ED-4DB2-BD59-A6C34878D82A}">
                    <a16:rowId xmlns:a16="http://schemas.microsoft.com/office/drawing/2014/main" val="1589805923"/>
                  </a:ext>
                </a:extLst>
              </a:tr>
              <a:tr h="395592">
                <a:tc>
                  <a:txBody>
                    <a:bodyPr/>
                    <a:lstStyle/>
                    <a:p>
                      <a:pPr algn="ctr"/>
                      <a:r>
                        <a:rPr lang="en-US" altLang="zh-CN" dirty="0" err="1">
                          <a:solidFill>
                            <a:srgbClr val="FF0000"/>
                          </a:solidFill>
                          <a:latin typeface="+mn-lt"/>
                        </a:rPr>
                        <a:t>ReWatt</a:t>
                      </a:r>
                      <a:endParaRPr lang="zh-CN" altLang="en-US" dirty="0">
                        <a:solidFill>
                          <a:srgbClr val="FF0000"/>
                        </a:solidFill>
                        <a:latin typeface="+mn-lt"/>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algn="ctr" defTabSz="914400" rtl="0" eaLnBrk="1" latinLnBrk="0" hangingPunct="1"/>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000"/>
                          </a:solidFill>
                          <a:effectLst/>
                          <a:uLnTx/>
                          <a:uFillTx/>
                          <a:latin typeface="+mn-lt"/>
                          <a:ea typeface="+mn-ea"/>
                          <a:cs typeface="+mn-cs"/>
                          <a:sym typeface="Wingdings" panose="05000000000000000000" pitchFamily="2" charset="2"/>
                        </a:rPr>
                        <a:t></a:t>
                      </a:r>
                      <a:endParaRPr kumimoji="0" lang="zh-CN" altLang="en-US" sz="2000" b="0" i="0" u="none" strike="noStrike" kern="1200" cap="none" spc="0" normalizeH="0" baseline="0" dirty="0">
                        <a:ln>
                          <a:noFill/>
                        </a:ln>
                        <a:solidFill>
                          <a:srgbClr val="FF0000"/>
                        </a:solidFill>
                        <a:effectLst/>
                        <a:uLnTx/>
                        <a:uFillTx/>
                        <a:latin typeface="+mn-lt"/>
                        <a:ea typeface="+mn-ea"/>
                        <a:cs typeface="+mn-cs"/>
                      </a:endParaRPr>
                    </a:p>
                  </a:txBody>
                  <a:tcPr>
                    <a:noFill/>
                  </a:tcPr>
                </a:tc>
                <a:extLst>
                  <a:ext uri="{0D108BD9-81ED-4DB2-BD59-A6C34878D82A}">
                    <a16:rowId xmlns:a16="http://schemas.microsoft.com/office/drawing/2014/main" val="4077349450"/>
                  </a:ext>
                </a:extLst>
              </a:tr>
            </a:tbl>
          </a:graphicData>
        </a:graphic>
      </p:graphicFrame>
    </p:spTree>
    <p:extLst>
      <p:ext uri="{BB962C8B-B14F-4D97-AF65-F5344CB8AC3E}">
        <p14:creationId xmlns:p14="http://schemas.microsoft.com/office/powerpoint/2010/main" val="27998386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r>
              <a:rPr lang="en-US" altLang="zh-CN" dirty="0"/>
              <a:t> </a:t>
            </a:r>
            <a:endParaRPr lang="zh-CN" altLang="en-US" baseline="30000"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lstStyle/>
          <a:p>
            <a:r>
              <a:rPr lang="en-US" altLang="zh-CN" dirty="0"/>
              <a:t>Motivation</a:t>
            </a:r>
          </a:p>
          <a:p>
            <a:pPr marL="0" indent="0">
              <a:buNone/>
            </a:pPr>
            <a:r>
              <a:rPr lang="en-US" altLang="zh-CN" sz="2400" dirty="0">
                <a:solidFill>
                  <a:schemeClr val="tx1"/>
                </a:solidFill>
              </a:rPr>
              <a:t>Degree distribution may not be an ideal measure for perturbations</a:t>
            </a:r>
          </a:p>
          <a:p>
            <a:pPr marL="0" indent="0">
              <a:buNone/>
            </a:pPr>
            <a:endParaRPr lang="en-US" altLang="zh-CN" sz="2400" dirty="0">
              <a:solidFill>
                <a:schemeClr val="tx1"/>
              </a:solidFill>
            </a:endParaRPr>
          </a:p>
          <a:p>
            <a:pPr marL="0" indent="0">
              <a:buNone/>
            </a:pPr>
            <a:r>
              <a:rPr lang="en-US" altLang="zh-CN" sz="2400" dirty="0">
                <a:solidFill>
                  <a:schemeClr val="tx1"/>
                </a:solidFill>
              </a:rPr>
              <a:t>How to make perturbation more unnoticeable?</a:t>
            </a:r>
            <a:endParaRPr lang="zh-CN" altLang="en-US" sz="2400" dirty="0">
              <a:solidFill>
                <a:schemeClr val="tx1"/>
              </a:solidFill>
            </a:endParaRPr>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p:txBody>
          <a:bodyPr/>
          <a:lstStyle/>
          <a:p>
            <a:r>
              <a:rPr lang="en-US" altLang="zh-CN" dirty="0"/>
              <a:t>Rewiring</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156</a:t>
            </a:fld>
            <a:endParaRPr lang="en-US"/>
          </a:p>
        </p:txBody>
      </p:sp>
      <p:sp>
        <p:nvSpPr>
          <p:cNvPr id="16" name="TextBox 15">
            <a:extLst>
              <a:ext uri="{FF2B5EF4-FFF2-40B4-BE49-F238E27FC236}">
                <a16:creationId xmlns:a16="http://schemas.microsoft.com/office/drawing/2014/main" id="{28543FCF-D234-4083-8FF9-7107C7BD527A}"/>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Attacking Graph Convolutional Networks via Rewiring. </a:t>
            </a:r>
            <a:r>
              <a:rPr lang="en-US" altLang="zh-CN" sz="2400" baseline="30000" dirty="0" err="1"/>
              <a:t>Arxiv</a:t>
            </a:r>
            <a:r>
              <a:rPr lang="en-US" altLang="zh-CN" sz="2400" baseline="30000" dirty="0"/>
              <a:t> 2019. </a:t>
            </a:r>
            <a:endParaRPr lang="zh-CN" altLang="en-US" sz="2400" baseline="30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A53333-902B-4CFC-9C6D-252E60E19B60}"/>
                  </a:ext>
                </a:extLst>
              </p:cNvPr>
              <p:cNvSpPr txBox="1"/>
              <p:nvPr/>
            </p:nvSpPr>
            <p:spPr>
              <a:xfrm>
                <a:off x="6445396" y="3097428"/>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17" name="TextBox 16">
                <a:extLst>
                  <a:ext uri="{FF2B5EF4-FFF2-40B4-BE49-F238E27FC236}">
                    <a16:creationId xmlns:a16="http://schemas.microsoft.com/office/drawing/2014/main" id="{3AA53333-902B-4CFC-9C6D-252E60E19B60}"/>
                  </a:ext>
                </a:extLst>
              </p:cNvPr>
              <p:cNvSpPr txBox="1">
                <a:spLocks noRot="1" noChangeAspect="1" noMove="1" noResize="1" noEditPoints="1" noAdjustHandles="1" noChangeArrowheads="1" noChangeShapeType="1" noTextEdit="1"/>
              </p:cNvSpPr>
              <p:nvPr/>
            </p:nvSpPr>
            <p:spPr>
              <a:xfrm>
                <a:off x="6445396" y="3097428"/>
                <a:ext cx="303576" cy="276999"/>
              </a:xfrm>
              <a:prstGeom prst="rect">
                <a:avLst/>
              </a:prstGeom>
              <a:blipFill>
                <a:blip r:embed="rId3"/>
                <a:stretch>
                  <a:fillRect l="-6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088DFF-4A7B-4066-BD6B-4609E7A78E4C}"/>
                  </a:ext>
                </a:extLst>
              </p:cNvPr>
              <p:cNvSpPr txBox="1"/>
              <p:nvPr/>
            </p:nvSpPr>
            <p:spPr>
              <a:xfrm>
                <a:off x="6845713" y="264848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A088DFF-4A7B-4066-BD6B-4609E7A78E4C}"/>
                  </a:ext>
                </a:extLst>
              </p:cNvPr>
              <p:cNvSpPr txBox="1">
                <a:spLocks noRot="1" noChangeAspect="1" noMove="1" noResize="1" noEditPoints="1" noAdjustHandles="1" noChangeArrowheads="1" noChangeShapeType="1" noTextEdit="1"/>
              </p:cNvSpPr>
              <p:nvPr/>
            </p:nvSpPr>
            <p:spPr>
              <a:xfrm>
                <a:off x="6845713" y="2648486"/>
                <a:ext cx="303576" cy="276999"/>
              </a:xfrm>
              <a:prstGeom prst="rect">
                <a:avLst/>
              </a:prstGeom>
              <a:blipFill>
                <a:blip r:embed="rId4"/>
                <a:stretch>
                  <a:fillRect l="-8000" r="-4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4E4372-048D-4D95-92E5-3096436F01D5}"/>
                  </a:ext>
                </a:extLst>
              </p:cNvPr>
              <p:cNvSpPr txBox="1"/>
              <p:nvPr/>
            </p:nvSpPr>
            <p:spPr>
              <a:xfrm>
                <a:off x="7898642" y="3759510"/>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9" name="TextBox 18">
                <a:extLst>
                  <a:ext uri="{FF2B5EF4-FFF2-40B4-BE49-F238E27FC236}">
                    <a16:creationId xmlns:a16="http://schemas.microsoft.com/office/drawing/2014/main" id="{054E4372-048D-4D95-92E5-3096436F01D5}"/>
                  </a:ext>
                </a:extLst>
              </p:cNvPr>
              <p:cNvSpPr txBox="1">
                <a:spLocks noRot="1" noChangeAspect="1" noMove="1" noResize="1" noEditPoints="1" noAdjustHandles="1" noChangeArrowheads="1" noChangeShapeType="1" noTextEdit="1"/>
              </p:cNvSpPr>
              <p:nvPr/>
            </p:nvSpPr>
            <p:spPr>
              <a:xfrm>
                <a:off x="7898642" y="3759510"/>
                <a:ext cx="303576" cy="276999"/>
              </a:xfrm>
              <a:prstGeom prst="rect">
                <a:avLst/>
              </a:prstGeom>
              <a:blipFill>
                <a:blip r:embed="rId5"/>
                <a:stretch>
                  <a:fillRect l="-8000" r="-4000" b="-15556"/>
                </a:stretch>
              </a:blipFill>
            </p:spPr>
            <p:txBody>
              <a:bodyPr/>
              <a:lstStyle/>
              <a:p>
                <a:r>
                  <a:rPr lang="zh-CN" altLang="en-US">
                    <a:noFill/>
                  </a:rPr>
                  <a:t> </a:t>
                </a:r>
              </a:p>
            </p:txBody>
          </p:sp>
        </mc:Fallback>
      </mc:AlternateContent>
      <p:grpSp>
        <p:nvGrpSpPr>
          <p:cNvPr id="20" name="Group 19">
            <a:extLst>
              <a:ext uri="{FF2B5EF4-FFF2-40B4-BE49-F238E27FC236}">
                <a16:creationId xmlns:a16="http://schemas.microsoft.com/office/drawing/2014/main" id="{254D5326-95A7-4D36-9B66-3F186ECA2B10}"/>
              </a:ext>
            </a:extLst>
          </p:cNvPr>
          <p:cNvGrpSpPr/>
          <p:nvPr/>
        </p:nvGrpSpPr>
        <p:grpSpPr>
          <a:xfrm>
            <a:off x="6265724" y="2539013"/>
            <a:ext cx="4897802" cy="2172926"/>
            <a:chOff x="2615773" y="3155176"/>
            <a:chExt cx="4087591" cy="1813473"/>
          </a:xfrm>
        </p:grpSpPr>
        <p:sp>
          <p:nvSpPr>
            <p:cNvPr id="21" name="Oval 20">
              <a:extLst>
                <a:ext uri="{FF2B5EF4-FFF2-40B4-BE49-F238E27FC236}">
                  <a16:creationId xmlns:a16="http://schemas.microsoft.com/office/drawing/2014/main" id="{65E78B68-C51C-4CA7-B7ED-9B316219E223}"/>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F80E36-BCBC-4A1B-B220-1F5BC74F4057}"/>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FA0EB84-1A96-4D95-A4C2-2012C0DEB49A}"/>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FB8E68-2017-477F-B53D-EDCA3687B25C}"/>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5076D7-851A-44CB-B0FC-F1E5D4293272}"/>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F17A357-0C58-419D-B333-84E847CB7158}"/>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5CD7CBD-D1F6-4A8F-98E5-C37AAAE49BC1}"/>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6961E75-2A55-4121-BFCF-3FD7B1D1CFCE}"/>
                </a:ext>
              </a:extLst>
            </p:cNvPr>
            <p:cNvCxnSpPr>
              <a:cxnSpLocks/>
              <a:stCxn id="21" idx="4"/>
              <a:endCxn id="22"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9B8C5D-9033-4731-AB5A-F90B83E9B322}"/>
                </a:ext>
              </a:extLst>
            </p:cNvPr>
            <p:cNvCxnSpPr>
              <a:cxnSpLocks/>
              <a:stCxn id="21" idx="3"/>
              <a:endCxn id="27"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6D3B49-DF2C-418D-9F54-E29D04FE8C2B}"/>
                </a:ext>
              </a:extLst>
            </p:cNvPr>
            <p:cNvCxnSpPr>
              <a:cxnSpLocks/>
              <a:stCxn id="25" idx="0"/>
              <a:endCxn id="27"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EE400B-729B-413B-849E-286C9DA39CA9}"/>
                </a:ext>
              </a:extLst>
            </p:cNvPr>
            <p:cNvCxnSpPr>
              <a:cxnSpLocks/>
              <a:stCxn id="25" idx="5"/>
              <a:endCxn id="22"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483F2F-56CC-4D92-8D3D-8BB83D434E8D}"/>
                </a:ext>
              </a:extLst>
            </p:cNvPr>
            <p:cNvCxnSpPr>
              <a:cxnSpLocks/>
              <a:stCxn id="26" idx="4"/>
              <a:endCxn id="23"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AC8E31-474C-47D8-9331-C6CF24E127EA}"/>
                </a:ext>
              </a:extLst>
            </p:cNvPr>
            <p:cNvCxnSpPr>
              <a:cxnSpLocks/>
              <a:stCxn id="21" idx="6"/>
              <a:endCxn id="26"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D859330-DC56-484D-BBE5-3CD1712DE5C2}"/>
                </a:ext>
              </a:extLst>
            </p:cNvPr>
            <p:cNvCxnSpPr>
              <a:cxnSpLocks/>
              <a:stCxn id="21" idx="5"/>
              <a:endCxn id="23"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FB1E094-D194-48CB-B6D9-15E1EBFE54A1}"/>
                </a:ext>
              </a:extLst>
            </p:cNvPr>
            <p:cNvCxnSpPr>
              <a:cxnSpLocks/>
              <a:stCxn id="24" idx="2"/>
              <a:endCxn id="22"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C9234-227F-488F-B643-2E55CFA72B1A}"/>
                </a:ext>
              </a:extLst>
            </p:cNvPr>
            <p:cNvCxnSpPr>
              <a:cxnSpLocks/>
              <a:stCxn id="23" idx="3"/>
              <a:endCxn id="25"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E5C3A0C9-C531-4E93-BCBB-2E630BFB59A5}"/>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C3F1AC-9859-487A-90A5-E7C8F586B57F}"/>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38" name="TextBox 37">
                  <a:extLst>
                    <a:ext uri="{FF2B5EF4-FFF2-40B4-BE49-F238E27FC236}">
                      <a16:creationId xmlns:a16="http://schemas.microsoft.com/office/drawing/2014/main" id="{E2C3F1AC-9859-487A-90A5-E7C8F586B57F}"/>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6"/>
                  <a:stretch>
                    <a:fillRect/>
                  </a:stretch>
                </a:blipFill>
              </p:spPr>
              <p:txBody>
                <a:bodyPr/>
                <a:lstStyle/>
                <a:p>
                  <a:r>
                    <a:rPr lang="zh-CN" altLang="en-US">
                      <a:noFill/>
                    </a:rPr>
                    <a:t> </a:t>
                  </a:r>
                </a:p>
              </p:txBody>
            </p:sp>
          </mc:Fallback>
        </mc:AlternateContent>
        <p:sp>
          <p:nvSpPr>
            <p:cNvPr id="39" name="Oval 38">
              <a:extLst>
                <a:ext uri="{FF2B5EF4-FFF2-40B4-BE49-F238E27FC236}">
                  <a16:creationId xmlns:a16="http://schemas.microsoft.com/office/drawing/2014/main" id="{D1A38F28-FCC4-4EC7-AD82-D799F37B8CC0}"/>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F67FB65-6401-4BED-870C-5ED86B618ACF}"/>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D8E98D5-EB10-454C-94D4-2B29D6D47283}"/>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05B8D2-9CC8-467E-8A9D-CB9338279B05}"/>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B3CE7BC-F538-4FBE-A882-A0701E35D8CB}"/>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E150F5B-2D69-4BB4-B29F-AD7B161024E0}"/>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55A972-FD08-496E-BB42-7226FB277E2B}"/>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2A19AD8-861C-4DE9-933E-2C4171EE54B0}"/>
                </a:ext>
              </a:extLst>
            </p:cNvPr>
            <p:cNvCxnSpPr>
              <a:cxnSpLocks/>
              <a:stCxn id="39" idx="4"/>
              <a:endCxn id="40"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DCC6EE7-AC40-4D67-AEDF-9916CD31846F}"/>
                </a:ext>
              </a:extLst>
            </p:cNvPr>
            <p:cNvCxnSpPr>
              <a:cxnSpLocks/>
              <a:stCxn id="43" idx="0"/>
              <a:endCxn id="45"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EC4B3D-EEEE-4C36-973B-6442C0A68FB7}"/>
                </a:ext>
              </a:extLst>
            </p:cNvPr>
            <p:cNvCxnSpPr>
              <a:cxnSpLocks/>
              <a:stCxn id="43" idx="5"/>
              <a:endCxn id="40"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03049D-1761-45ED-A398-5C92F9DE9ABF}"/>
                </a:ext>
              </a:extLst>
            </p:cNvPr>
            <p:cNvCxnSpPr>
              <a:cxnSpLocks/>
              <a:stCxn id="44" idx="4"/>
              <a:endCxn id="41"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F2790B-0253-445E-9FE2-5888E4073CBB}"/>
                </a:ext>
              </a:extLst>
            </p:cNvPr>
            <p:cNvCxnSpPr>
              <a:cxnSpLocks/>
              <a:stCxn id="39" idx="6"/>
              <a:endCxn id="44"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A629ED-98EB-456A-BE7B-38021F8FD96C}"/>
                </a:ext>
              </a:extLst>
            </p:cNvPr>
            <p:cNvCxnSpPr>
              <a:cxnSpLocks/>
              <a:stCxn id="39" idx="5"/>
              <a:endCxn id="41"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E17833-943E-418B-B925-057A54D98290}"/>
                </a:ext>
              </a:extLst>
            </p:cNvPr>
            <p:cNvCxnSpPr>
              <a:cxnSpLocks/>
              <a:stCxn id="42" idx="2"/>
              <a:endCxn id="40"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DFF794-2130-4606-B03B-CE84B0AB8C36}"/>
                </a:ext>
              </a:extLst>
            </p:cNvPr>
            <p:cNvCxnSpPr>
              <a:cxnSpLocks/>
              <a:stCxn id="41" idx="3"/>
              <a:endCxn id="43"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8CF43AC0-B032-41A8-A9FF-B0A118699098}"/>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3265FB4D-6219-49F6-8788-3D7F60193346}"/>
                </a:ext>
              </a:extLst>
            </p:cNvPr>
            <p:cNvCxnSpPr>
              <a:cxnSpLocks/>
              <a:stCxn id="45" idx="6"/>
              <a:endCxn id="41"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087616D-B53A-4216-9D92-9731349751B0}"/>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56" name="TextBox 55">
                  <a:extLst>
                    <a:ext uri="{FF2B5EF4-FFF2-40B4-BE49-F238E27FC236}">
                      <a16:creationId xmlns:a16="http://schemas.microsoft.com/office/drawing/2014/main" id="{5087616D-B53A-4216-9D92-9731349751B0}"/>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7"/>
                  <a:stretch>
                    <a:fillRect/>
                  </a:stretch>
                </a:blipFill>
              </p:spPr>
              <p:txBody>
                <a:bodyPr/>
                <a:lstStyle/>
                <a:p>
                  <a:r>
                    <a:rPr lang="zh-CN" altLang="en-US">
                      <a:noFill/>
                    </a:rPr>
                    <a:t> </a:t>
                  </a:r>
                </a:p>
              </p:txBody>
            </p:sp>
          </mc:Fallback>
        </mc:AlternateContent>
        <p:cxnSp>
          <p:nvCxnSpPr>
            <p:cNvPr id="57" name="Straight Connector 56">
              <a:extLst>
                <a:ext uri="{FF2B5EF4-FFF2-40B4-BE49-F238E27FC236}">
                  <a16:creationId xmlns:a16="http://schemas.microsoft.com/office/drawing/2014/main" id="{02543A35-4880-49AC-A1D9-06E12DDE98B4}"/>
                </a:ext>
              </a:extLst>
            </p:cNvPr>
            <p:cNvCxnSpPr>
              <a:cxnSpLocks/>
              <a:stCxn id="27" idx="6"/>
              <a:endCxn id="23"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ight Arrow 93">
              <a:extLst>
                <a:ext uri="{FF2B5EF4-FFF2-40B4-BE49-F238E27FC236}">
                  <a16:creationId xmlns:a16="http://schemas.microsoft.com/office/drawing/2014/main" id="{6629D27B-4C25-4D12-A6AD-65F8E09C9F66}"/>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Multiplication Sign 58">
              <a:extLst>
                <a:ext uri="{FF2B5EF4-FFF2-40B4-BE49-F238E27FC236}">
                  <a16:creationId xmlns:a16="http://schemas.microsoft.com/office/drawing/2014/main" id="{B5370949-E2FA-41D6-B007-67BC6BB868BC}"/>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617099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ED8E-9C01-4629-91C9-AE42A727E407}"/>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8174DE49-EF6B-4A0F-A9F4-0AC18F8DE238}"/>
              </a:ext>
            </a:extLst>
          </p:cNvPr>
          <p:cNvSpPr>
            <a:spLocks noGrp="1"/>
          </p:cNvSpPr>
          <p:nvPr>
            <p:ph sz="half" idx="1"/>
          </p:nvPr>
        </p:nvSpPr>
        <p:spPr/>
        <p:txBody>
          <a:bodyPr/>
          <a:lstStyle/>
          <a:p>
            <a:r>
              <a:rPr lang="en-US" altLang="zh-CN" dirty="0"/>
              <a:t>Rewiring</a:t>
            </a:r>
            <a:endParaRPr lang="zh-CN" altLang="en-US" dirty="0"/>
          </a:p>
          <a:p>
            <a:endParaRPr lang="zh-CN" altLang="en-US" dirty="0"/>
          </a:p>
        </p:txBody>
      </p:sp>
      <p:sp>
        <p:nvSpPr>
          <p:cNvPr id="4" name="Content Placeholder 3">
            <a:extLst>
              <a:ext uri="{FF2B5EF4-FFF2-40B4-BE49-F238E27FC236}">
                <a16:creationId xmlns:a16="http://schemas.microsoft.com/office/drawing/2014/main" id="{E88CA09D-E0B0-4178-96A7-DE56EE3B3E8F}"/>
              </a:ext>
            </a:extLst>
          </p:cNvPr>
          <p:cNvSpPr>
            <a:spLocks noGrp="1"/>
          </p:cNvSpPr>
          <p:nvPr>
            <p:ph sz="half" idx="2"/>
          </p:nvPr>
        </p:nvSpPr>
        <p:spPr>
          <a:xfrm>
            <a:off x="6172200" y="1825625"/>
            <a:ext cx="5035492" cy="4351338"/>
          </a:xfrm>
        </p:spPr>
        <p:txBody>
          <a:bodyPr/>
          <a:lstStyle/>
          <a:p>
            <a:r>
              <a:rPr lang="en-US" altLang="zh-CN" dirty="0"/>
              <a:t>Advantages</a:t>
            </a:r>
          </a:p>
          <a:p>
            <a:pPr lvl="1"/>
            <a:r>
              <a:rPr lang="en-US" altLang="zh-CN" dirty="0"/>
              <a:t>Number of nodes and edges remain the same</a:t>
            </a:r>
          </a:p>
          <a:p>
            <a:pPr lvl="1"/>
            <a:r>
              <a:rPr lang="en-US" altLang="zh-CN" dirty="0"/>
              <a:t>Affects algebraic connectivity       in a smaller way</a:t>
            </a:r>
          </a:p>
          <a:p>
            <a:pPr lvl="1"/>
            <a:r>
              <a:rPr lang="en-US" altLang="zh-CN" dirty="0"/>
              <a:t>Affects effective graph resistance in a smaller way</a:t>
            </a:r>
          </a:p>
          <a:p>
            <a:endParaRPr lang="zh-CN" altLang="en-US" dirty="0"/>
          </a:p>
        </p:txBody>
      </p:sp>
      <p:sp>
        <p:nvSpPr>
          <p:cNvPr id="5" name="Slide Number Placeholder 4">
            <a:extLst>
              <a:ext uri="{FF2B5EF4-FFF2-40B4-BE49-F238E27FC236}">
                <a16:creationId xmlns:a16="http://schemas.microsoft.com/office/drawing/2014/main" id="{C2C80B2F-76D9-4059-B41B-D3ECD28B88C9}"/>
              </a:ext>
            </a:extLst>
          </p:cNvPr>
          <p:cNvSpPr>
            <a:spLocks noGrp="1"/>
          </p:cNvSpPr>
          <p:nvPr>
            <p:ph type="sldNum" sz="quarter" idx="12"/>
          </p:nvPr>
        </p:nvSpPr>
        <p:spPr/>
        <p:txBody>
          <a:bodyPr/>
          <a:lstStyle/>
          <a:p>
            <a:fld id="{4C15419E-54D6-8648-ABFB-BEF58E3E877E}" type="slidenum">
              <a:rPr lang="en-US" smtClean="0"/>
              <a:t>157</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2ECE3D-A794-479E-82E0-2500EFA8553E}"/>
                  </a:ext>
                </a:extLst>
              </p:cNvPr>
              <p:cNvSpPr txBox="1"/>
              <p:nvPr/>
            </p:nvSpPr>
            <p:spPr>
              <a:xfrm>
                <a:off x="893009" y="3266114"/>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942ECE3D-A794-479E-82E0-2500EFA8553E}"/>
                  </a:ext>
                </a:extLst>
              </p:cNvPr>
              <p:cNvSpPr txBox="1">
                <a:spLocks noRot="1" noChangeAspect="1" noMove="1" noResize="1" noEditPoints="1" noAdjustHandles="1" noChangeArrowheads="1" noChangeShapeType="1" noTextEdit="1"/>
              </p:cNvSpPr>
              <p:nvPr/>
            </p:nvSpPr>
            <p:spPr>
              <a:xfrm>
                <a:off x="893009" y="3266114"/>
                <a:ext cx="303576" cy="276999"/>
              </a:xfrm>
              <a:prstGeom prst="rect">
                <a:avLst/>
              </a:prstGeom>
              <a:blipFill>
                <a:blip r:embed="rId2"/>
                <a:stretch>
                  <a:fillRect l="-6000" r="-600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7EDBDE7-885A-4C11-B7DD-71907F1D9181}"/>
                  </a:ext>
                </a:extLst>
              </p:cNvPr>
              <p:cNvSpPr txBox="1"/>
              <p:nvPr/>
            </p:nvSpPr>
            <p:spPr>
              <a:xfrm>
                <a:off x="1293326" y="2817172"/>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77EDBDE7-885A-4C11-B7DD-71907F1D9181}"/>
                  </a:ext>
                </a:extLst>
              </p:cNvPr>
              <p:cNvSpPr txBox="1">
                <a:spLocks noRot="1" noChangeAspect="1" noMove="1" noResize="1" noEditPoints="1" noAdjustHandles="1" noChangeArrowheads="1" noChangeShapeType="1" noTextEdit="1"/>
              </p:cNvSpPr>
              <p:nvPr/>
            </p:nvSpPr>
            <p:spPr>
              <a:xfrm>
                <a:off x="1293326" y="2817172"/>
                <a:ext cx="303576" cy="276999"/>
              </a:xfrm>
              <a:prstGeom prst="rect">
                <a:avLst/>
              </a:prstGeom>
              <a:blipFill>
                <a:blip r:embed="rId3"/>
                <a:stretch>
                  <a:fillRect l="-8000" r="-600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990DC4-B1D5-4FE2-9F87-8387405EB186}"/>
                  </a:ext>
                </a:extLst>
              </p:cNvPr>
              <p:cNvSpPr txBox="1"/>
              <p:nvPr/>
            </p:nvSpPr>
            <p:spPr>
              <a:xfrm>
                <a:off x="2346255" y="3928196"/>
                <a:ext cx="3035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D2990DC4-B1D5-4FE2-9F87-8387405EB186}"/>
                  </a:ext>
                </a:extLst>
              </p:cNvPr>
              <p:cNvSpPr txBox="1">
                <a:spLocks noRot="1" noChangeAspect="1" noMove="1" noResize="1" noEditPoints="1" noAdjustHandles="1" noChangeArrowheads="1" noChangeShapeType="1" noTextEdit="1"/>
              </p:cNvSpPr>
              <p:nvPr/>
            </p:nvSpPr>
            <p:spPr>
              <a:xfrm>
                <a:off x="2346255" y="3928196"/>
                <a:ext cx="303576" cy="276999"/>
              </a:xfrm>
              <a:prstGeom prst="rect">
                <a:avLst/>
              </a:prstGeom>
              <a:blipFill>
                <a:blip r:embed="rId4"/>
                <a:stretch>
                  <a:fillRect l="-8000" r="-4000" b="-15217"/>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BCA9C9C5-9E8C-4CA3-B2BB-2009E8722832}"/>
              </a:ext>
            </a:extLst>
          </p:cNvPr>
          <p:cNvGrpSpPr/>
          <p:nvPr/>
        </p:nvGrpSpPr>
        <p:grpSpPr>
          <a:xfrm>
            <a:off x="713337" y="2707699"/>
            <a:ext cx="4897802" cy="2172926"/>
            <a:chOff x="2615773" y="3155176"/>
            <a:chExt cx="4087591" cy="1813473"/>
          </a:xfrm>
        </p:grpSpPr>
        <p:sp>
          <p:nvSpPr>
            <p:cNvPr id="57" name="Oval 56">
              <a:extLst>
                <a:ext uri="{FF2B5EF4-FFF2-40B4-BE49-F238E27FC236}">
                  <a16:creationId xmlns:a16="http://schemas.microsoft.com/office/drawing/2014/main" id="{FEC8D75F-F277-484A-906A-1996C281EFB0}"/>
                </a:ext>
              </a:extLst>
            </p:cNvPr>
            <p:cNvSpPr/>
            <p:nvPr/>
          </p:nvSpPr>
          <p:spPr>
            <a:xfrm>
              <a:off x="3206262" y="350592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08D97AF-0628-4636-9848-F2F06EFA81CD}"/>
                </a:ext>
              </a:extLst>
            </p:cNvPr>
            <p:cNvSpPr/>
            <p:nvPr/>
          </p:nvSpPr>
          <p:spPr>
            <a:xfrm>
              <a:off x="3431811"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FA1E9F9-168A-42CD-A3E0-8B9227B11D95}"/>
                </a:ext>
              </a:extLst>
            </p:cNvPr>
            <p:cNvSpPr/>
            <p:nvPr/>
          </p:nvSpPr>
          <p:spPr>
            <a:xfrm>
              <a:off x="3957209" y="3984071"/>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3157B1-ED30-4A89-A22F-A6EDBA8E1564}"/>
                </a:ext>
              </a:extLst>
            </p:cNvPr>
            <p:cNvSpPr/>
            <p:nvPr/>
          </p:nvSpPr>
          <p:spPr>
            <a:xfrm>
              <a:off x="4001784"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A63CA79-D971-48FE-974A-A9C1CB623834}"/>
                </a:ext>
              </a:extLst>
            </p:cNvPr>
            <p:cNvSpPr/>
            <p:nvPr/>
          </p:nvSpPr>
          <p:spPr>
            <a:xfrm>
              <a:off x="2803162"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3EF6E16-14E1-4ECF-A305-A4F30AE5252B}"/>
                </a:ext>
              </a:extLst>
            </p:cNvPr>
            <p:cNvSpPr/>
            <p:nvPr/>
          </p:nvSpPr>
          <p:spPr>
            <a:xfrm>
              <a:off x="3881010"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AB5AE11-E25C-4896-9144-3088C9188740}"/>
                </a:ext>
              </a:extLst>
            </p:cNvPr>
            <p:cNvSpPr/>
            <p:nvPr/>
          </p:nvSpPr>
          <p:spPr>
            <a:xfrm>
              <a:off x="2803162" y="387129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8D3D8A63-E230-48A9-83F5-214B2124FEB1}"/>
                </a:ext>
              </a:extLst>
            </p:cNvPr>
            <p:cNvCxnSpPr>
              <a:cxnSpLocks/>
              <a:stCxn id="57" idx="4"/>
              <a:endCxn id="58" idx="0"/>
            </p:cNvCxnSpPr>
            <p:nvPr/>
          </p:nvCxnSpPr>
          <p:spPr>
            <a:xfrm>
              <a:off x="3319037"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781B0E-41EB-4F2B-9463-939B9A8EFA4B}"/>
                </a:ext>
              </a:extLst>
            </p:cNvPr>
            <p:cNvCxnSpPr>
              <a:cxnSpLocks/>
              <a:stCxn id="57" idx="3"/>
              <a:endCxn id="63" idx="7"/>
            </p:cNvCxnSpPr>
            <p:nvPr/>
          </p:nvCxnSpPr>
          <p:spPr>
            <a:xfrm flipH="1">
              <a:off x="2995680" y="3698445"/>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0E48AB-9470-4F2D-8CC8-8A3BBF9A5016}"/>
                </a:ext>
              </a:extLst>
            </p:cNvPr>
            <p:cNvCxnSpPr>
              <a:cxnSpLocks/>
              <a:stCxn id="61" idx="0"/>
              <a:endCxn id="63" idx="4"/>
            </p:cNvCxnSpPr>
            <p:nvPr/>
          </p:nvCxnSpPr>
          <p:spPr>
            <a:xfrm flipV="1">
              <a:off x="2915937"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592253D-8788-4EA1-A53D-32D9A04F5DE0}"/>
                </a:ext>
              </a:extLst>
            </p:cNvPr>
            <p:cNvCxnSpPr>
              <a:cxnSpLocks/>
              <a:stCxn id="61" idx="5"/>
              <a:endCxn id="58" idx="2"/>
            </p:cNvCxnSpPr>
            <p:nvPr/>
          </p:nvCxnSpPr>
          <p:spPr>
            <a:xfrm>
              <a:off x="2995680"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8CC489-A996-4186-9215-37EDE6F329A5}"/>
                </a:ext>
              </a:extLst>
            </p:cNvPr>
            <p:cNvCxnSpPr>
              <a:cxnSpLocks/>
              <a:stCxn id="62" idx="4"/>
              <a:endCxn id="59" idx="0"/>
            </p:cNvCxnSpPr>
            <p:nvPr/>
          </p:nvCxnSpPr>
          <p:spPr>
            <a:xfrm>
              <a:off x="3993785"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DF762F0-8214-40C7-9EF8-EF74081DABC1}"/>
                </a:ext>
              </a:extLst>
            </p:cNvPr>
            <p:cNvCxnSpPr>
              <a:cxnSpLocks/>
              <a:stCxn id="57" idx="6"/>
              <a:endCxn id="62" idx="3"/>
            </p:cNvCxnSpPr>
            <p:nvPr/>
          </p:nvCxnSpPr>
          <p:spPr>
            <a:xfrm flipV="1">
              <a:off x="3431811"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9EFD3B-C1CC-4388-B7B8-6DBD87C0394A}"/>
                </a:ext>
              </a:extLst>
            </p:cNvPr>
            <p:cNvCxnSpPr>
              <a:cxnSpLocks/>
              <a:stCxn id="57" idx="5"/>
              <a:endCxn id="59" idx="1"/>
            </p:cNvCxnSpPr>
            <p:nvPr/>
          </p:nvCxnSpPr>
          <p:spPr>
            <a:xfrm>
              <a:off x="3398780"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BDE76D4-D116-42DF-8CCB-878141C5D08F}"/>
                </a:ext>
              </a:extLst>
            </p:cNvPr>
            <p:cNvCxnSpPr>
              <a:cxnSpLocks/>
              <a:stCxn id="60" idx="2"/>
              <a:endCxn id="58" idx="5"/>
            </p:cNvCxnSpPr>
            <p:nvPr/>
          </p:nvCxnSpPr>
          <p:spPr>
            <a:xfrm flipH="1">
              <a:off x="3624329" y="4759667"/>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D3AA39-AB5E-4FCF-8B2B-0DC05B98F223}"/>
                </a:ext>
              </a:extLst>
            </p:cNvPr>
            <p:cNvCxnSpPr>
              <a:cxnSpLocks/>
              <a:stCxn id="59" idx="3"/>
              <a:endCxn id="61" idx="6"/>
            </p:cNvCxnSpPr>
            <p:nvPr/>
          </p:nvCxnSpPr>
          <p:spPr>
            <a:xfrm flipH="1">
              <a:off x="3028711"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EE159933-89AC-46A3-B82D-F9CDA4F09C0F}"/>
                </a:ext>
              </a:extLst>
            </p:cNvPr>
            <p:cNvSpPr/>
            <p:nvPr/>
          </p:nvSpPr>
          <p:spPr>
            <a:xfrm>
              <a:off x="2683232"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6EFCB94-D45C-4A14-ADD2-8B2653A8B0C7}"/>
                    </a:ext>
                  </a:extLst>
                </p:cNvPr>
                <p:cNvSpPr txBox="1"/>
                <p:nvPr/>
              </p:nvSpPr>
              <p:spPr>
                <a:xfrm>
                  <a:off x="2615773" y="3157066"/>
                  <a:ext cx="56008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sub>
                        </m:sSub>
                      </m:oMath>
                    </m:oMathPara>
                  </a14:m>
                  <a:endParaRPr lang="en-US" sz="2800" dirty="0"/>
                </a:p>
              </p:txBody>
            </p:sp>
          </mc:Choice>
          <mc:Fallback xmlns="">
            <p:sp>
              <p:nvSpPr>
                <p:cNvPr id="74" name="TextBox 73">
                  <a:extLst>
                    <a:ext uri="{FF2B5EF4-FFF2-40B4-BE49-F238E27FC236}">
                      <a16:creationId xmlns:a16="http://schemas.microsoft.com/office/drawing/2014/main" id="{06EFCB94-D45C-4A14-ADD2-8B2653A8B0C7}"/>
                    </a:ext>
                  </a:extLst>
                </p:cNvPr>
                <p:cNvSpPr txBox="1">
                  <a:spLocks noRot="1" noChangeAspect="1" noMove="1" noResize="1" noEditPoints="1" noAdjustHandles="1" noChangeArrowheads="1" noChangeShapeType="1" noTextEdit="1"/>
                </p:cNvSpPr>
                <p:nvPr/>
              </p:nvSpPr>
              <p:spPr>
                <a:xfrm>
                  <a:off x="2615773" y="3157066"/>
                  <a:ext cx="560089" cy="523220"/>
                </a:xfrm>
                <a:prstGeom prst="rect">
                  <a:avLst/>
                </a:prstGeom>
                <a:blipFill>
                  <a:blip r:embed="rId5"/>
                  <a:stretch>
                    <a:fillRect/>
                  </a:stretch>
                </a:blipFill>
              </p:spPr>
              <p:txBody>
                <a:bodyPr/>
                <a:lstStyle/>
                <a:p>
                  <a:r>
                    <a:rPr lang="zh-CN" altLang="en-US">
                      <a:noFill/>
                    </a:rPr>
                    <a:t> </a:t>
                  </a:r>
                </a:p>
              </p:txBody>
            </p:sp>
          </mc:Fallback>
        </mc:AlternateContent>
        <p:sp>
          <p:nvSpPr>
            <p:cNvPr id="75" name="Oval 74">
              <a:extLst>
                <a:ext uri="{FF2B5EF4-FFF2-40B4-BE49-F238E27FC236}">
                  <a16:creationId xmlns:a16="http://schemas.microsoft.com/office/drawing/2014/main" id="{7D04B257-E770-420D-B117-4B8C193FE2D9}"/>
                </a:ext>
              </a:extLst>
            </p:cNvPr>
            <p:cNvSpPr/>
            <p:nvPr/>
          </p:nvSpPr>
          <p:spPr>
            <a:xfrm>
              <a:off x="5677113" y="350592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4DB03DB-0376-4A24-8003-82BCED39FD4E}"/>
                </a:ext>
              </a:extLst>
            </p:cNvPr>
            <p:cNvSpPr/>
            <p:nvPr/>
          </p:nvSpPr>
          <p:spPr>
            <a:xfrm>
              <a:off x="5902662" y="46023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77DC51-B580-4D22-8837-3BEF6C097DB9}"/>
                </a:ext>
              </a:extLst>
            </p:cNvPr>
            <p:cNvSpPr/>
            <p:nvPr/>
          </p:nvSpPr>
          <p:spPr>
            <a:xfrm>
              <a:off x="6428060" y="3984071"/>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2ACC9C-9A15-45AF-B164-94278B061652}"/>
                </a:ext>
              </a:extLst>
            </p:cNvPr>
            <p:cNvSpPr/>
            <p:nvPr/>
          </p:nvSpPr>
          <p:spPr>
            <a:xfrm>
              <a:off x="6401611" y="464689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AE6AC74-978C-438F-9E78-763DA8E19447}"/>
                </a:ext>
              </a:extLst>
            </p:cNvPr>
            <p:cNvSpPr/>
            <p:nvPr/>
          </p:nvSpPr>
          <p:spPr>
            <a:xfrm>
              <a:off x="5274013" y="442185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43B5028-16A3-4E6D-80ED-9C5FC28A9407}"/>
                </a:ext>
              </a:extLst>
            </p:cNvPr>
            <p:cNvSpPr/>
            <p:nvPr/>
          </p:nvSpPr>
          <p:spPr>
            <a:xfrm>
              <a:off x="6351861" y="330590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F2B60B9-EF75-4813-8F15-A4A928AB8CB8}"/>
                </a:ext>
              </a:extLst>
            </p:cNvPr>
            <p:cNvSpPr/>
            <p:nvPr/>
          </p:nvSpPr>
          <p:spPr>
            <a:xfrm>
              <a:off x="5274013" y="387129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DFF305AA-1726-4583-ACA9-9D766715E103}"/>
                </a:ext>
              </a:extLst>
            </p:cNvPr>
            <p:cNvCxnSpPr>
              <a:cxnSpLocks/>
              <a:stCxn id="75" idx="4"/>
              <a:endCxn id="76" idx="0"/>
            </p:cNvCxnSpPr>
            <p:nvPr/>
          </p:nvCxnSpPr>
          <p:spPr>
            <a:xfrm>
              <a:off x="5789888" y="3731476"/>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A3A3EFB-434B-41DF-BF48-56A1B514B060}"/>
                </a:ext>
              </a:extLst>
            </p:cNvPr>
            <p:cNvCxnSpPr>
              <a:cxnSpLocks/>
              <a:stCxn id="79" idx="0"/>
              <a:endCxn id="81" idx="4"/>
            </p:cNvCxnSpPr>
            <p:nvPr/>
          </p:nvCxnSpPr>
          <p:spPr>
            <a:xfrm flipV="1">
              <a:off x="5386788" y="4096846"/>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A186C2C-D40E-415D-B06F-9DD0BB618A7F}"/>
                </a:ext>
              </a:extLst>
            </p:cNvPr>
            <p:cNvCxnSpPr>
              <a:cxnSpLocks/>
              <a:stCxn id="79" idx="5"/>
              <a:endCxn id="76" idx="2"/>
            </p:cNvCxnSpPr>
            <p:nvPr/>
          </p:nvCxnSpPr>
          <p:spPr>
            <a:xfrm>
              <a:off x="5466531" y="4614371"/>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5DDF41-4099-44FD-BDEA-FE625E3EB54E}"/>
                </a:ext>
              </a:extLst>
            </p:cNvPr>
            <p:cNvCxnSpPr>
              <a:cxnSpLocks/>
              <a:stCxn id="80" idx="4"/>
              <a:endCxn id="77" idx="0"/>
            </p:cNvCxnSpPr>
            <p:nvPr/>
          </p:nvCxnSpPr>
          <p:spPr>
            <a:xfrm>
              <a:off x="6464636" y="3531451"/>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42F1D09-E695-43B4-A988-96CB6682792A}"/>
                </a:ext>
              </a:extLst>
            </p:cNvPr>
            <p:cNvCxnSpPr>
              <a:cxnSpLocks/>
              <a:stCxn id="75" idx="6"/>
              <a:endCxn id="80" idx="3"/>
            </p:cNvCxnSpPr>
            <p:nvPr/>
          </p:nvCxnSpPr>
          <p:spPr>
            <a:xfrm flipV="1">
              <a:off x="5902662" y="3498420"/>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D930CC-FD22-4DF3-A025-D133BC6B10DC}"/>
                </a:ext>
              </a:extLst>
            </p:cNvPr>
            <p:cNvCxnSpPr>
              <a:cxnSpLocks/>
              <a:stCxn id="75" idx="5"/>
              <a:endCxn id="77" idx="1"/>
            </p:cNvCxnSpPr>
            <p:nvPr/>
          </p:nvCxnSpPr>
          <p:spPr>
            <a:xfrm>
              <a:off x="5869631" y="3698445"/>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44AF11-A696-4E9C-ACDF-FE5961BAD9EE}"/>
                </a:ext>
              </a:extLst>
            </p:cNvPr>
            <p:cNvCxnSpPr>
              <a:cxnSpLocks/>
              <a:stCxn id="78" idx="2"/>
              <a:endCxn id="76" idx="5"/>
            </p:cNvCxnSpPr>
            <p:nvPr/>
          </p:nvCxnSpPr>
          <p:spPr>
            <a:xfrm flipH="1">
              <a:off x="6095180" y="4759667"/>
              <a:ext cx="306431" cy="3517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DC8B10-24CE-45BA-957D-6A28604C4B49}"/>
                </a:ext>
              </a:extLst>
            </p:cNvPr>
            <p:cNvCxnSpPr>
              <a:cxnSpLocks/>
              <a:stCxn id="77" idx="3"/>
              <a:endCxn id="79" idx="6"/>
            </p:cNvCxnSpPr>
            <p:nvPr/>
          </p:nvCxnSpPr>
          <p:spPr>
            <a:xfrm flipH="1">
              <a:off x="5499562" y="4176589"/>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458C254E-4137-4654-8898-88789164F3AE}"/>
                </a:ext>
              </a:extLst>
            </p:cNvPr>
            <p:cNvSpPr/>
            <p:nvPr/>
          </p:nvSpPr>
          <p:spPr>
            <a:xfrm>
              <a:off x="5083059" y="3190586"/>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2675CBCE-29BD-4876-B4E7-A41B84C77019}"/>
                </a:ext>
              </a:extLst>
            </p:cNvPr>
            <p:cNvCxnSpPr>
              <a:cxnSpLocks/>
              <a:stCxn id="81" idx="6"/>
              <a:endCxn id="77" idx="2"/>
            </p:cNvCxnSpPr>
            <p:nvPr/>
          </p:nvCxnSpPr>
          <p:spPr>
            <a:xfrm>
              <a:off x="5499562" y="3984072"/>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CBB4981-14A2-448E-BA6A-E0ADA235C154}"/>
                    </a:ext>
                  </a:extLst>
                </p:cNvPr>
                <p:cNvSpPr txBox="1"/>
                <p:nvPr/>
              </p:nvSpPr>
              <p:spPr>
                <a:xfrm>
                  <a:off x="4999530" y="3155176"/>
                  <a:ext cx="9031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m:oMathPara>
                  </a14:m>
                  <a:endParaRPr lang="en-US" sz="2800" dirty="0"/>
                </a:p>
              </p:txBody>
            </p:sp>
          </mc:Choice>
          <mc:Fallback xmlns="">
            <p:sp>
              <p:nvSpPr>
                <p:cNvPr id="92" name="TextBox 91">
                  <a:extLst>
                    <a:ext uri="{FF2B5EF4-FFF2-40B4-BE49-F238E27FC236}">
                      <a16:creationId xmlns:a16="http://schemas.microsoft.com/office/drawing/2014/main" id="{4CBB4981-14A2-448E-BA6A-E0ADA235C154}"/>
                    </a:ext>
                  </a:extLst>
                </p:cNvPr>
                <p:cNvSpPr txBox="1">
                  <a:spLocks noRot="1" noChangeAspect="1" noMove="1" noResize="1" noEditPoints="1" noAdjustHandles="1" noChangeArrowheads="1" noChangeShapeType="1" noTextEdit="1"/>
                </p:cNvSpPr>
                <p:nvPr/>
              </p:nvSpPr>
              <p:spPr>
                <a:xfrm>
                  <a:off x="4999530" y="3155176"/>
                  <a:ext cx="903132" cy="523220"/>
                </a:xfrm>
                <a:prstGeom prst="rect">
                  <a:avLst/>
                </a:prstGeom>
                <a:blipFill>
                  <a:blip r:embed="rId6"/>
                  <a:stretch>
                    <a:fillRect/>
                  </a:stretch>
                </a:blipFill>
              </p:spPr>
              <p:txBody>
                <a:bodyPr/>
                <a:lstStyle/>
                <a:p>
                  <a:r>
                    <a:rPr lang="zh-CN" altLang="en-US">
                      <a:noFill/>
                    </a:rPr>
                    <a:t> </a:t>
                  </a:r>
                </a:p>
              </p:txBody>
            </p:sp>
          </mc:Fallback>
        </mc:AlternateContent>
        <p:cxnSp>
          <p:nvCxnSpPr>
            <p:cNvPr id="93" name="Straight Connector 92">
              <a:extLst>
                <a:ext uri="{FF2B5EF4-FFF2-40B4-BE49-F238E27FC236}">
                  <a16:creationId xmlns:a16="http://schemas.microsoft.com/office/drawing/2014/main" id="{FC0406F8-F873-48AE-9F47-756A06CD0579}"/>
                </a:ext>
              </a:extLst>
            </p:cNvPr>
            <p:cNvCxnSpPr>
              <a:cxnSpLocks/>
              <a:stCxn id="63" idx="6"/>
              <a:endCxn id="59" idx="2"/>
            </p:cNvCxnSpPr>
            <p:nvPr/>
          </p:nvCxnSpPr>
          <p:spPr>
            <a:xfrm>
              <a:off x="3028711" y="3984072"/>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Right Arrow 93">
              <a:extLst>
                <a:ext uri="{FF2B5EF4-FFF2-40B4-BE49-F238E27FC236}">
                  <a16:creationId xmlns:a16="http://schemas.microsoft.com/office/drawing/2014/main" id="{EA931055-7E9B-43B7-B740-31D59D03BABD}"/>
                </a:ext>
              </a:extLst>
            </p:cNvPr>
            <p:cNvSpPr/>
            <p:nvPr/>
          </p:nvSpPr>
          <p:spPr>
            <a:xfrm>
              <a:off x="4423467" y="3896459"/>
              <a:ext cx="507260"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Multiplication Sign 94">
              <a:extLst>
                <a:ext uri="{FF2B5EF4-FFF2-40B4-BE49-F238E27FC236}">
                  <a16:creationId xmlns:a16="http://schemas.microsoft.com/office/drawing/2014/main" id="{054BF3FE-1C47-4A52-8409-FA883A057E4D}"/>
                </a:ext>
              </a:extLst>
            </p:cNvPr>
            <p:cNvSpPr/>
            <p:nvPr/>
          </p:nvSpPr>
          <p:spPr>
            <a:xfrm>
              <a:off x="3009866" y="3646258"/>
              <a:ext cx="175696" cy="26729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4275749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err="1"/>
              <a:t>ReWatt</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Reinforcement Learning</a:t>
            </a:r>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158</a:t>
            </a:fld>
            <a:endParaRPr lang="en-US" dirty="0"/>
          </a:p>
        </p:txBody>
      </p:sp>
      <p:grpSp>
        <p:nvGrpSpPr>
          <p:cNvPr id="340" name="Group 339">
            <a:extLst>
              <a:ext uri="{FF2B5EF4-FFF2-40B4-BE49-F238E27FC236}">
                <a16:creationId xmlns:a16="http://schemas.microsoft.com/office/drawing/2014/main" id="{CBB66009-2F73-4243-8C2D-89F643C99292}"/>
              </a:ext>
            </a:extLst>
          </p:cNvPr>
          <p:cNvGrpSpPr/>
          <p:nvPr/>
        </p:nvGrpSpPr>
        <p:grpSpPr>
          <a:xfrm>
            <a:off x="753460" y="2410233"/>
            <a:ext cx="10401179" cy="3539956"/>
            <a:chOff x="-372524" y="796219"/>
            <a:chExt cx="13276444" cy="4518530"/>
          </a:xfrm>
        </p:grpSpPr>
        <p:sp>
          <p:nvSpPr>
            <p:cNvPr id="341" name="Rectangle: Rounded Corners 340">
              <a:extLst>
                <a:ext uri="{FF2B5EF4-FFF2-40B4-BE49-F238E27FC236}">
                  <a16:creationId xmlns:a16="http://schemas.microsoft.com/office/drawing/2014/main" id="{32482CB0-BAAD-43EB-A395-B94E3A8D1F4D}"/>
                </a:ext>
              </a:extLst>
            </p:cNvPr>
            <p:cNvSpPr/>
            <p:nvPr/>
          </p:nvSpPr>
          <p:spPr>
            <a:xfrm>
              <a:off x="1446939" y="2288873"/>
              <a:ext cx="9611907" cy="3025876"/>
            </a:xfrm>
            <a:prstGeom prst="roundRect">
              <a:avLst/>
            </a:prstGeom>
            <a:noFill/>
            <a:ln w="254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DA38735B-242E-43F0-9948-D6B87B4CC356}"/>
                </a:ext>
              </a:extLst>
            </p:cNvPr>
            <p:cNvSpPr/>
            <p:nvPr/>
          </p:nvSpPr>
          <p:spPr>
            <a:xfrm>
              <a:off x="217965" y="3198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3E57B0D8-16B5-40B4-AB10-F89A11CA5D7E}"/>
                </a:ext>
              </a:extLst>
            </p:cNvPr>
            <p:cNvSpPr/>
            <p:nvPr/>
          </p:nvSpPr>
          <p:spPr>
            <a:xfrm>
              <a:off x="443514" y="4294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7B036FE-E206-4FF5-80A0-62A3C78FA197}"/>
                </a:ext>
              </a:extLst>
            </p:cNvPr>
            <p:cNvSpPr/>
            <p:nvPr/>
          </p:nvSpPr>
          <p:spPr>
            <a:xfrm>
              <a:off x="968912" y="3676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7379663-41E0-4F6D-8EA4-FB3BC9249E54}"/>
                </a:ext>
              </a:extLst>
            </p:cNvPr>
            <p:cNvSpPr/>
            <p:nvPr/>
          </p:nvSpPr>
          <p:spPr>
            <a:xfrm>
              <a:off x="1013487" y="4339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21D3471A-C2F3-43A9-95C2-E57387C0FF1C}"/>
                </a:ext>
              </a:extLst>
            </p:cNvPr>
            <p:cNvSpPr/>
            <p:nvPr/>
          </p:nvSpPr>
          <p:spPr>
            <a:xfrm>
              <a:off x="-185135" y="4114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E69C5A-82B9-4882-BD6C-53DDCFB06476}"/>
                </a:ext>
              </a:extLst>
            </p:cNvPr>
            <p:cNvSpPr/>
            <p:nvPr/>
          </p:nvSpPr>
          <p:spPr>
            <a:xfrm>
              <a:off x="892713" y="2998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17B02E7F-DCB6-4DDF-87BF-39C19016E76C}"/>
                </a:ext>
              </a:extLst>
            </p:cNvPr>
            <p:cNvSpPr/>
            <p:nvPr/>
          </p:nvSpPr>
          <p:spPr>
            <a:xfrm>
              <a:off x="-185135" y="3563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9" name="Straight Connector 348">
              <a:extLst>
                <a:ext uri="{FF2B5EF4-FFF2-40B4-BE49-F238E27FC236}">
                  <a16:creationId xmlns:a16="http://schemas.microsoft.com/office/drawing/2014/main" id="{6DB1BF44-CCC6-4BCE-AE07-124B63661376}"/>
                </a:ext>
              </a:extLst>
            </p:cNvPr>
            <p:cNvCxnSpPr>
              <a:cxnSpLocks/>
              <a:stCxn id="342" idx="4"/>
              <a:endCxn id="343" idx="0"/>
            </p:cNvCxnSpPr>
            <p:nvPr/>
          </p:nvCxnSpPr>
          <p:spPr>
            <a:xfrm>
              <a:off x="330740" y="3423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ED9324D8-3FE7-4803-B6F2-00118610B264}"/>
                </a:ext>
              </a:extLst>
            </p:cNvPr>
            <p:cNvCxnSpPr>
              <a:cxnSpLocks/>
              <a:stCxn id="342" idx="3"/>
              <a:endCxn id="348" idx="7"/>
            </p:cNvCxnSpPr>
            <p:nvPr/>
          </p:nvCxnSpPr>
          <p:spPr>
            <a:xfrm flipH="1">
              <a:off x="7383" y="33906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151556E-A816-46DA-8086-4B4CC449F705}"/>
                </a:ext>
              </a:extLst>
            </p:cNvPr>
            <p:cNvCxnSpPr>
              <a:cxnSpLocks/>
              <a:stCxn id="346" idx="0"/>
              <a:endCxn id="348" idx="4"/>
            </p:cNvCxnSpPr>
            <p:nvPr/>
          </p:nvCxnSpPr>
          <p:spPr>
            <a:xfrm flipV="1">
              <a:off x="-72360" y="3789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CF80DB1-178C-4F10-81EF-4EED2D85C5D9}"/>
                </a:ext>
              </a:extLst>
            </p:cNvPr>
            <p:cNvCxnSpPr>
              <a:cxnSpLocks/>
              <a:stCxn id="346" idx="5"/>
              <a:endCxn id="343" idx="2"/>
            </p:cNvCxnSpPr>
            <p:nvPr/>
          </p:nvCxnSpPr>
          <p:spPr>
            <a:xfrm>
              <a:off x="7383" y="4306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C5EBECA-7CC4-459B-84C7-821AB99D06EB}"/>
                </a:ext>
              </a:extLst>
            </p:cNvPr>
            <p:cNvCxnSpPr>
              <a:cxnSpLocks/>
              <a:stCxn id="347" idx="4"/>
              <a:endCxn id="344" idx="0"/>
            </p:cNvCxnSpPr>
            <p:nvPr/>
          </p:nvCxnSpPr>
          <p:spPr>
            <a:xfrm>
              <a:off x="1005488" y="3223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E42D27A6-E4F6-47EF-8C6A-34805285CDF0}"/>
                </a:ext>
              </a:extLst>
            </p:cNvPr>
            <p:cNvCxnSpPr>
              <a:cxnSpLocks/>
              <a:stCxn id="342" idx="6"/>
              <a:endCxn id="347" idx="3"/>
            </p:cNvCxnSpPr>
            <p:nvPr/>
          </p:nvCxnSpPr>
          <p:spPr>
            <a:xfrm flipV="1">
              <a:off x="443514" y="3190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0F4CC1B6-38F4-46A6-B053-9D1EF14FA63D}"/>
                </a:ext>
              </a:extLst>
            </p:cNvPr>
            <p:cNvCxnSpPr>
              <a:cxnSpLocks/>
              <a:stCxn id="342" idx="5"/>
              <a:endCxn id="344" idx="1"/>
            </p:cNvCxnSpPr>
            <p:nvPr/>
          </p:nvCxnSpPr>
          <p:spPr>
            <a:xfrm>
              <a:off x="410483" y="3390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7780DD2-7379-4027-8F8D-FB973DADF06C}"/>
                </a:ext>
              </a:extLst>
            </p:cNvPr>
            <p:cNvCxnSpPr>
              <a:cxnSpLocks/>
              <a:stCxn id="345" idx="2"/>
              <a:endCxn id="343" idx="5"/>
            </p:cNvCxnSpPr>
            <p:nvPr/>
          </p:nvCxnSpPr>
          <p:spPr>
            <a:xfrm flipH="1">
              <a:off x="636032" y="4451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A120FBD-BEDD-4E0B-9DAD-7ADF6B2C8F0A}"/>
                </a:ext>
              </a:extLst>
            </p:cNvPr>
            <p:cNvCxnSpPr>
              <a:cxnSpLocks/>
              <a:stCxn id="344" idx="3"/>
              <a:endCxn id="346" idx="6"/>
            </p:cNvCxnSpPr>
            <p:nvPr/>
          </p:nvCxnSpPr>
          <p:spPr>
            <a:xfrm flipH="1">
              <a:off x="40414" y="3868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5DE4A431-712D-4D36-B40E-E0B37E2AFEFA}"/>
                </a:ext>
              </a:extLst>
            </p:cNvPr>
            <p:cNvSpPr txBox="1"/>
            <p:nvPr/>
          </p:nvSpPr>
          <p:spPr>
            <a:xfrm>
              <a:off x="1686462" y="2422321"/>
              <a:ext cx="1710149" cy="467904"/>
            </a:xfrm>
            <a:prstGeom prst="rect">
              <a:avLst/>
            </a:prstGeom>
            <a:noFill/>
          </p:spPr>
          <p:txBody>
            <a:bodyPr wrap="square" rtlCol="0">
              <a:spAutoFit/>
            </a:bodyPr>
            <a:lstStyle/>
            <a:p>
              <a:r>
                <a:rPr lang="en-US" b="1" dirty="0">
                  <a:solidFill>
                    <a:srgbClr val="C00000"/>
                  </a:solidFill>
                </a:rPr>
                <a:t>Attacker </a:t>
              </a:r>
            </a:p>
          </p:txBody>
        </p:sp>
        <p:sp>
          <p:nvSpPr>
            <p:cNvPr id="359" name="Rectangle 358">
              <a:extLst>
                <a:ext uri="{FF2B5EF4-FFF2-40B4-BE49-F238E27FC236}">
                  <a16:creationId xmlns:a16="http://schemas.microsoft.com/office/drawing/2014/main" id="{AE2D1EB7-29C1-45B9-BB4E-78B909328AF3}"/>
                </a:ext>
              </a:extLst>
            </p:cNvPr>
            <p:cNvSpPr/>
            <p:nvPr/>
          </p:nvSpPr>
          <p:spPr>
            <a:xfrm>
              <a:off x="1572508" y="2903510"/>
              <a:ext cx="1454592" cy="213743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BB66F441-EA45-4F73-99A9-627530CD85E7}"/>
                </a:ext>
              </a:extLst>
            </p:cNvPr>
            <p:cNvSpPr txBox="1"/>
            <p:nvPr/>
          </p:nvSpPr>
          <p:spPr>
            <a:xfrm>
              <a:off x="1880900" y="4593181"/>
              <a:ext cx="895801" cy="428912"/>
            </a:xfrm>
            <a:prstGeom prst="rect">
              <a:avLst/>
            </a:prstGeom>
            <a:noFill/>
          </p:spPr>
          <p:txBody>
            <a:bodyPr wrap="square" rtlCol="0">
              <a:spAutoFit/>
            </a:bodyPr>
            <a:lstStyle/>
            <a:p>
              <a:r>
                <a:rPr lang="en-US" sz="1600" b="1" dirty="0"/>
                <a:t>GCN</a:t>
              </a:r>
            </a:p>
          </p:txBody>
        </p:sp>
        <p:sp>
          <p:nvSpPr>
            <p:cNvPr id="361" name="Rectangle: Rounded Corners 360">
              <a:extLst>
                <a:ext uri="{FF2B5EF4-FFF2-40B4-BE49-F238E27FC236}">
                  <a16:creationId xmlns:a16="http://schemas.microsoft.com/office/drawing/2014/main" id="{AA8BAA15-43B3-434F-A0C5-A3941694CF52}"/>
                </a:ext>
              </a:extLst>
            </p:cNvPr>
            <p:cNvSpPr/>
            <p:nvPr/>
          </p:nvSpPr>
          <p:spPr>
            <a:xfrm>
              <a:off x="-305065" y="2882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ADCCFD3A-B163-4070-A82E-D79C4B6BE103}"/>
                </a:ext>
              </a:extLst>
            </p:cNvPr>
            <p:cNvSpPr/>
            <p:nvPr/>
          </p:nvSpPr>
          <p:spPr>
            <a:xfrm>
              <a:off x="2015015" y="316951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2D0694C-9022-4E2E-A337-1DEF8B73D269}"/>
                </a:ext>
              </a:extLst>
            </p:cNvPr>
            <p:cNvSpPr/>
            <p:nvPr/>
          </p:nvSpPr>
          <p:spPr>
            <a:xfrm>
              <a:off x="2240564" y="426590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41345F7-7B02-4B2D-9713-3392F73A89FB}"/>
                </a:ext>
              </a:extLst>
            </p:cNvPr>
            <p:cNvSpPr/>
            <p:nvPr/>
          </p:nvSpPr>
          <p:spPr>
            <a:xfrm>
              <a:off x="2765962" y="3647662"/>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6DDCA89E-DE19-47F9-B8B4-0E7D11A21118}"/>
                </a:ext>
              </a:extLst>
            </p:cNvPr>
            <p:cNvSpPr/>
            <p:nvPr/>
          </p:nvSpPr>
          <p:spPr>
            <a:xfrm>
              <a:off x="2810537" y="4310483"/>
              <a:ext cx="225549" cy="225549"/>
            </a:xfrm>
            <a:prstGeom prst="ellipse">
              <a:avLst/>
            </a:prstGeom>
            <a:noFill/>
            <a:ln w="25400">
              <a:solidFill>
                <a:srgbClr val="00B05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D5C34B58-8E7E-45C9-84C3-9BBFA1D17668}"/>
                </a:ext>
              </a:extLst>
            </p:cNvPr>
            <p:cNvSpPr/>
            <p:nvPr/>
          </p:nvSpPr>
          <p:spPr>
            <a:xfrm>
              <a:off x="1611915" y="4085444"/>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E44CFE2-0D5B-4910-AF0C-AE94AC6C24B6}"/>
                </a:ext>
              </a:extLst>
            </p:cNvPr>
            <p:cNvSpPr/>
            <p:nvPr/>
          </p:nvSpPr>
          <p:spPr>
            <a:xfrm>
              <a:off x="2689763" y="2969493"/>
              <a:ext cx="225549" cy="225549"/>
            </a:xfrm>
            <a:prstGeom prst="ellipse">
              <a:avLst/>
            </a:prstGeom>
            <a:noFill/>
            <a:ln w="25400">
              <a:solidFill>
                <a:srgbClr val="7030A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CF26BEB3-4BE9-4D61-8745-B5719F8A9EF4}"/>
                </a:ext>
              </a:extLst>
            </p:cNvPr>
            <p:cNvSpPr/>
            <p:nvPr/>
          </p:nvSpPr>
          <p:spPr>
            <a:xfrm>
              <a:off x="1611915" y="353488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9" name="Straight Connector 368">
              <a:extLst>
                <a:ext uri="{FF2B5EF4-FFF2-40B4-BE49-F238E27FC236}">
                  <a16:creationId xmlns:a16="http://schemas.microsoft.com/office/drawing/2014/main" id="{4D00DB52-3630-4121-9844-3DFF8DF43666}"/>
                </a:ext>
              </a:extLst>
            </p:cNvPr>
            <p:cNvCxnSpPr>
              <a:cxnSpLocks/>
              <a:stCxn id="366" idx="0"/>
              <a:endCxn id="368" idx="4"/>
            </p:cNvCxnSpPr>
            <p:nvPr/>
          </p:nvCxnSpPr>
          <p:spPr>
            <a:xfrm flipV="1">
              <a:off x="1724690" y="3760437"/>
              <a:ext cx="0" cy="325007"/>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742E89B-11D3-495F-8333-34F96311C3CB}"/>
                </a:ext>
              </a:extLst>
            </p:cNvPr>
            <p:cNvCxnSpPr>
              <a:cxnSpLocks/>
              <a:stCxn id="366" idx="5"/>
              <a:endCxn id="363" idx="2"/>
            </p:cNvCxnSpPr>
            <p:nvPr/>
          </p:nvCxnSpPr>
          <p:spPr>
            <a:xfrm>
              <a:off x="1804433" y="4277962"/>
              <a:ext cx="436131" cy="100722"/>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EAE5DCDD-311C-4B5F-A331-C5BAF8624BC2}"/>
                </a:ext>
              </a:extLst>
            </p:cNvPr>
            <p:cNvCxnSpPr>
              <a:cxnSpLocks/>
              <a:stCxn id="367" idx="4"/>
              <a:endCxn id="364" idx="0"/>
            </p:cNvCxnSpPr>
            <p:nvPr/>
          </p:nvCxnSpPr>
          <p:spPr>
            <a:xfrm>
              <a:off x="2802538" y="3195042"/>
              <a:ext cx="76199" cy="452620"/>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C4734582-ADA9-40ED-A08D-7AF62A700A61}"/>
                </a:ext>
              </a:extLst>
            </p:cNvPr>
            <p:cNvCxnSpPr>
              <a:cxnSpLocks/>
              <a:stCxn id="365" idx="2"/>
              <a:endCxn id="363" idx="5"/>
            </p:cNvCxnSpPr>
            <p:nvPr/>
          </p:nvCxnSpPr>
          <p:spPr>
            <a:xfrm flipH="1">
              <a:off x="2433082" y="4423258"/>
              <a:ext cx="377455" cy="3516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2A8533F-38E6-4F64-B2AF-4954CDBA5CE6}"/>
                </a:ext>
              </a:extLst>
            </p:cNvPr>
            <p:cNvCxnSpPr>
              <a:cxnSpLocks/>
              <a:stCxn id="364" idx="3"/>
              <a:endCxn id="366" idx="6"/>
            </p:cNvCxnSpPr>
            <p:nvPr/>
          </p:nvCxnSpPr>
          <p:spPr>
            <a:xfrm flipH="1">
              <a:off x="1837464" y="3840180"/>
              <a:ext cx="961529" cy="358039"/>
            </a:xfrm>
            <a:prstGeom prst="line">
              <a:avLst/>
            </a:prstGeom>
            <a:ln w="25400">
              <a:solidFill>
                <a:srgbClr val="00B050">
                  <a:alpha val="38000"/>
                </a:srgbClr>
              </a:solidFill>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5EB3CFC5-C1F3-474D-97A8-EA1B501426EC}"/>
                </a:ext>
              </a:extLst>
            </p:cNvPr>
            <p:cNvCxnSpPr>
              <a:cxnSpLocks/>
              <a:stCxn id="368" idx="7"/>
              <a:endCxn id="362" idx="3"/>
            </p:cNvCxnSpPr>
            <p:nvPr/>
          </p:nvCxnSpPr>
          <p:spPr>
            <a:xfrm flipV="1">
              <a:off x="1804433" y="3362036"/>
              <a:ext cx="243613" cy="2058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0627A333-22BE-4E58-8E3A-F4CF16A61715}"/>
                </a:ext>
              </a:extLst>
            </p:cNvPr>
            <p:cNvCxnSpPr>
              <a:cxnSpLocks/>
              <a:stCxn id="367" idx="3"/>
              <a:endCxn id="362" idx="6"/>
            </p:cNvCxnSpPr>
            <p:nvPr/>
          </p:nvCxnSpPr>
          <p:spPr>
            <a:xfrm flipH="1">
              <a:off x="2240564" y="3162011"/>
              <a:ext cx="482230" cy="1202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3307B3C-EB95-46E7-9DBE-1EB342904F14}"/>
                </a:ext>
              </a:extLst>
            </p:cNvPr>
            <p:cNvCxnSpPr>
              <a:cxnSpLocks/>
              <a:stCxn id="364" idx="2"/>
              <a:endCxn id="362" idx="5"/>
            </p:cNvCxnSpPr>
            <p:nvPr/>
          </p:nvCxnSpPr>
          <p:spPr>
            <a:xfrm flipH="1" flipV="1">
              <a:off x="2207533" y="3362036"/>
              <a:ext cx="558429" cy="3984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8C5E79F9-68B3-4ED4-9146-C3CD54D54237}"/>
                </a:ext>
              </a:extLst>
            </p:cNvPr>
            <p:cNvCxnSpPr>
              <a:cxnSpLocks/>
              <a:stCxn id="363" idx="0"/>
              <a:endCxn id="362" idx="4"/>
            </p:cNvCxnSpPr>
            <p:nvPr/>
          </p:nvCxnSpPr>
          <p:spPr>
            <a:xfrm flipH="1" flipV="1">
              <a:off x="2127790" y="3395067"/>
              <a:ext cx="225549" cy="8708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E1D08406-2CD6-4808-9EC4-C551E494E2FD}"/>
                </a:ext>
              </a:extLst>
            </p:cNvPr>
            <p:cNvCxnSpPr>
              <a:cxnSpLocks/>
            </p:cNvCxnSpPr>
            <p:nvPr/>
          </p:nvCxnSpPr>
          <p:spPr>
            <a:xfrm>
              <a:off x="1249467" y="3910947"/>
              <a:ext cx="3339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6B7A94BD-C779-4C6B-8C4F-4BFA99761B59}"/>
                </a:ext>
              </a:extLst>
            </p:cNvPr>
            <p:cNvCxnSpPr>
              <a:cxnSpLocks/>
            </p:cNvCxnSpPr>
            <p:nvPr/>
          </p:nvCxnSpPr>
          <p:spPr>
            <a:xfrm>
              <a:off x="3036086" y="3901786"/>
              <a:ext cx="287279" cy="91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0" name="Picture 379">
              <a:extLst>
                <a:ext uri="{FF2B5EF4-FFF2-40B4-BE49-F238E27FC236}">
                  <a16:creationId xmlns:a16="http://schemas.microsoft.com/office/drawing/2014/main" id="{11B41968-EF9A-4A36-AED9-764CBDDC8AB5}"/>
                </a:ext>
              </a:extLst>
            </p:cNvPr>
            <p:cNvPicPr>
              <a:picLocks noChangeAspect="1"/>
            </p:cNvPicPr>
            <p:nvPr/>
          </p:nvPicPr>
          <p:blipFill>
            <a:blip r:embed="rId2"/>
            <a:stretch>
              <a:fillRect/>
            </a:stretch>
          </p:blipFill>
          <p:spPr>
            <a:xfrm>
              <a:off x="3303056" y="2878193"/>
              <a:ext cx="399999" cy="342856"/>
            </a:xfrm>
            <a:prstGeom prst="rect">
              <a:avLst/>
            </a:prstGeom>
          </p:spPr>
        </p:pic>
        <p:sp>
          <p:nvSpPr>
            <p:cNvPr id="381" name="TextBox 380">
              <a:extLst>
                <a:ext uri="{FF2B5EF4-FFF2-40B4-BE49-F238E27FC236}">
                  <a16:creationId xmlns:a16="http://schemas.microsoft.com/office/drawing/2014/main" id="{16379A1C-9F45-42EA-A731-DFBA225977F4}"/>
                </a:ext>
              </a:extLst>
            </p:cNvPr>
            <p:cNvSpPr txBox="1"/>
            <p:nvPr/>
          </p:nvSpPr>
          <p:spPr>
            <a:xfrm>
              <a:off x="3229770" y="4577893"/>
              <a:ext cx="1258678" cy="545888"/>
            </a:xfrm>
            <a:prstGeom prst="rect">
              <a:avLst/>
            </a:prstGeom>
            <a:noFill/>
          </p:spPr>
          <p:txBody>
            <a:bodyPr wrap="square" rtlCol="0">
              <a:spAutoFit/>
            </a:bodyPr>
            <a:lstStyle/>
            <a:p>
              <a:r>
                <a:rPr lang="en-US" altLang="zh-CN" sz="1100" b="1" dirty="0"/>
                <a:t>Node</a:t>
              </a:r>
            </a:p>
            <a:p>
              <a:r>
                <a:rPr lang="en-US" sz="1100" b="1" dirty="0" err="1"/>
                <a:t>Emb</a:t>
              </a:r>
              <a:endParaRPr lang="en-US" sz="1100" b="1" dirty="0"/>
            </a:p>
          </p:txBody>
        </p:sp>
        <p:pic>
          <p:nvPicPr>
            <p:cNvPr id="382" name="Picture 381">
              <a:extLst>
                <a:ext uri="{FF2B5EF4-FFF2-40B4-BE49-F238E27FC236}">
                  <a16:creationId xmlns:a16="http://schemas.microsoft.com/office/drawing/2014/main" id="{93D97D3C-5F5B-4934-970E-393D90270F71}"/>
                </a:ext>
              </a:extLst>
            </p:cNvPr>
            <p:cNvPicPr>
              <a:picLocks noChangeAspect="1"/>
            </p:cNvPicPr>
            <p:nvPr/>
          </p:nvPicPr>
          <p:blipFill>
            <a:blip r:embed="rId3"/>
            <a:stretch>
              <a:fillRect/>
            </a:stretch>
          </p:blipFill>
          <p:spPr>
            <a:xfrm>
              <a:off x="3976927" y="2865477"/>
              <a:ext cx="399999" cy="317240"/>
            </a:xfrm>
            <a:prstGeom prst="rect">
              <a:avLst/>
            </a:prstGeom>
          </p:spPr>
        </p:pic>
        <p:sp>
          <p:nvSpPr>
            <p:cNvPr id="383" name="TextBox 382">
              <a:extLst>
                <a:ext uri="{FF2B5EF4-FFF2-40B4-BE49-F238E27FC236}">
                  <a16:creationId xmlns:a16="http://schemas.microsoft.com/office/drawing/2014/main" id="{292450C3-3CAD-482A-99EE-E6C187D7F037}"/>
                </a:ext>
              </a:extLst>
            </p:cNvPr>
            <p:cNvSpPr txBox="1"/>
            <p:nvPr/>
          </p:nvSpPr>
          <p:spPr>
            <a:xfrm>
              <a:off x="3894865" y="4585951"/>
              <a:ext cx="1258678" cy="545888"/>
            </a:xfrm>
            <a:prstGeom prst="rect">
              <a:avLst/>
            </a:prstGeom>
            <a:noFill/>
          </p:spPr>
          <p:txBody>
            <a:bodyPr wrap="square" rtlCol="0">
              <a:spAutoFit/>
            </a:bodyPr>
            <a:lstStyle/>
            <a:p>
              <a:r>
                <a:rPr lang="en-US" sz="1100" b="1" dirty="0"/>
                <a:t>Edge</a:t>
              </a:r>
            </a:p>
            <a:p>
              <a:r>
                <a:rPr lang="en-US" sz="1100" b="1" dirty="0" err="1"/>
                <a:t>Emb</a:t>
              </a:r>
              <a:endParaRPr lang="en-US" sz="1100" b="1" dirty="0"/>
            </a:p>
          </p:txBody>
        </p:sp>
        <p:sp>
          <p:nvSpPr>
            <p:cNvPr id="384" name="Rectangle 383">
              <a:extLst>
                <a:ext uri="{FF2B5EF4-FFF2-40B4-BE49-F238E27FC236}">
                  <a16:creationId xmlns:a16="http://schemas.microsoft.com/office/drawing/2014/main" id="{C81E3120-B203-4F08-913B-7222B48D5BF4}"/>
                </a:ext>
              </a:extLst>
            </p:cNvPr>
            <p:cNvSpPr/>
            <p:nvPr/>
          </p:nvSpPr>
          <p:spPr>
            <a:xfrm>
              <a:off x="4756392" y="3282292"/>
              <a:ext cx="1043973" cy="1209163"/>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5" name="Straight Arrow Connector 384">
              <a:extLst>
                <a:ext uri="{FF2B5EF4-FFF2-40B4-BE49-F238E27FC236}">
                  <a16:creationId xmlns:a16="http://schemas.microsoft.com/office/drawing/2014/main" id="{B3A81B0D-6713-41D4-9EDE-F381926BBF21}"/>
                </a:ext>
              </a:extLst>
            </p:cNvPr>
            <p:cNvCxnSpPr>
              <a:cxnSpLocks/>
            </p:cNvCxnSpPr>
            <p:nvPr/>
          </p:nvCxnSpPr>
          <p:spPr>
            <a:xfrm>
              <a:off x="4456058"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6" name="Picture 385" descr="A screenshot of a cell phone&#10;&#10;Description automatically generated">
              <a:extLst>
                <a:ext uri="{FF2B5EF4-FFF2-40B4-BE49-F238E27FC236}">
                  <a16:creationId xmlns:a16="http://schemas.microsoft.com/office/drawing/2014/main" id="{5967AAD9-67A9-4FF0-9616-84CA63676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122" y="3312247"/>
              <a:ext cx="923110" cy="965716"/>
            </a:xfrm>
            <a:prstGeom prst="rect">
              <a:avLst/>
            </a:prstGeom>
          </p:spPr>
        </p:pic>
        <p:sp>
          <p:nvSpPr>
            <p:cNvPr id="387" name="Rectangle 386">
              <a:extLst>
                <a:ext uri="{FF2B5EF4-FFF2-40B4-BE49-F238E27FC236}">
                  <a16:creationId xmlns:a16="http://schemas.microsoft.com/office/drawing/2014/main" id="{AD3095C7-BC94-4B60-A6C2-B8AD9417AD86}"/>
                </a:ext>
              </a:extLst>
            </p:cNvPr>
            <p:cNvSpPr/>
            <p:nvPr/>
          </p:nvSpPr>
          <p:spPr>
            <a:xfrm>
              <a:off x="6159996" y="3252974"/>
              <a:ext cx="1176048" cy="1228581"/>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8" name="Picture 387" descr="A screenshot of a cell phone&#10;&#10;Description automatically generated">
              <a:extLst>
                <a:ext uri="{FF2B5EF4-FFF2-40B4-BE49-F238E27FC236}">
                  <a16:creationId xmlns:a16="http://schemas.microsoft.com/office/drawing/2014/main" id="{4A1C7D50-EF22-462E-925E-3DBA03AFE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865" y="3286644"/>
              <a:ext cx="963309" cy="1007770"/>
            </a:xfrm>
            <a:prstGeom prst="rect">
              <a:avLst/>
            </a:prstGeom>
          </p:spPr>
        </p:pic>
        <p:sp>
          <p:nvSpPr>
            <p:cNvPr id="389" name="Rectangle 388">
              <a:extLst>
                <a:ext uri="{FF2B5EF4-FFF2-40B4-BE49-F238E27FC236}">
                  <a16:creationId xmlns:a16="http://schemas.microsoft.com/office/drawing/2014/main" id="{C2D12200-7842-40AD-8D72-52BBA075FB66}"/>
                </a:ext>
              </a:extLst>
            </p:cNvPr>
            <p:cNvSpPr/>
            <p:nvPr/>
          </p:nvSpPr>
          <p:spPr>
            <a:xfrm>
              <a:off x="7670270" y="3252974"/>
              <a:ext cx="1176048" cy="120733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0" name="Picture 389" descr="A screenshot of a cell phone&#10;&#10;Description automatically generated">
              <a:extLst>
                <a:ext uri="{FF2B5EF4-FFF2-40B4-BE49-F238E27FC236}">
                  <a16:creationId xmlns:a16="http://schemas.microsoft.com/office/drawing/2014/main" id="{9E957342-3531-4817-85E6-C1539E773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139" y="3286643"/>
              <a:ext cx="963309" cy="1007770"/>
            </a:xfrm>
            <a:prstGeom prst="rect">
              <a:avLst/>
            </a:prstGeom>
          </p:spPr>
        </p:pic>
        <p:cxnSp>
          <p:nvCxnSpPr>
            <p:cNvPr id="391" name="Straight Arrow Connector 390">
              <a:extLst>
                <a:ext uri="{FF2B5EF4-FFF2-40B4-BE49-F238E27FC236}">
                  <a16:creationId xmlns:a16="http://schemas.microsoft.com/office/drawing/2014/main" id="{6042A543-2B3C-45B3-ACF4-6E8048C9E238}"/>
                </a:ext>
              </a:extLst>
            </p:cNvPr>
            <p:cNvCxnSpPr>
              <a:cxnSpLocks/>
            </p:cNvCxnSpPr>
            <p:nvPr/>
          </p:nvCxnSpPr>
          <p:spPr>
            <a:xfrm>
              <a:off x="5827066" y="3884325"/>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C38D5545-EC9B-4A2E-BF78-739B210A03B3}"/>
                </a:ext>
              </a:extLst>
            </p:cNvPr>
            <p:cNvSpPr/>
            <p:nvPr/>
          </p:nvSpPr>
          <p:spPr>
            <a:xfrm>
              <a:off x="4203868" y="830005"/>
              <a:ext cx="2294497" cy="766787"/>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id="{1A322B14-0A8C-45F1-A631-8EEA138EAF10}"/>
                </a:ext>
              </a:extLst>
            </p:cNvPr>
            <p:cNvSpPr txBox="1"/>
            <p:nvPr/>
          </p:nvSpPr>
          <p:spPr>
            <a:xfrm>
              <a:off x="4888415" y="2843907"/>
              <a:ext cx="2625745" cy="428912"/>
            </a:xfrm>
            <a:prstGeom prst="rect">
              <a:avLst/>
            </a:prstGeom>
            <a:noFill/>
          </p:spPr>
          <p:txBody>
            <a:bodyPr wrap="square" rtlCol="0">
              <a:spAutoFit/>
            </a:bodyPr>
            <a:lstStyle/>
            <a:p>
              <a:r>
                <a:rPr lang="en-US" sz="1600" b="1" dirty="0"/>
                <a:t>Policy Network</a:t>
              </a:r>
            </a:p>
          </p:txBody>
        </p:sp>
        <p:pic>
          <p:nvPicPr>
            <p:cNvPr id="394" name="Picture 393" descr="A close up of a window&#10;&#10;Description automatically generated">
              <a:extLst>
                <a:ext uri="{FF2B5EF4-FFF2-40B4-BE49-F238E27FC236}">
                  <a16:creationId xmlns:a16="http://schemas.microsoft.com/office/drawing/2014/main" id="{4DCE8EE7-37BD-4E5A-AB31-C2E71A056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042" y="3418676"/>
              <a:ext cx="287702" cy="1030930"/>
            </a:xfrm>
            <a:prstGeom prst="rect">
              <a:avLst/>
            </a:prstGeom>
          </p:spPr>
        </p:pic>
        <p:pic>
          <p:nvPicPr>
            <p:cNvPr id="395" name="Picture 394" descr="A screen shot of a bright window&#10;&#10;Description automatically generated">
              <a:extLst>
                <a:ext uri="{FF2B5EF4-FFF2-40B4-BE49-F238E27FC236}">
                  <a16:creationId xmlns:a16="http://schemas.microsoft.com/office/drawing/2014/main" id="{DA0593CD-4886-4F9E-A461-E88525877F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147" y="3333538"/>
              <a:ext cx="566506" cy="1260933"/>
            </a:xfrm>
            <a:prstGeom prst="rect">
              <a:avLst/>
            </a:prstGeom>
          </p:spPr>
        </p:pic>
        <p:cxnSp>
          <p:nvCxnSpPr>
            <p:cNvPr id="396" name="Straight Arrow Connector 395">
              <a:extLst>
                <a:ext uri="{FF2B5EF4-FFF2-40B4-BE49-F238E27FC236}">
                  <a16:creationId xmlns:a16="http://schemas.microsoft.com/office/drawing/2014/main" id="{5FE92660-5518-4D64-A960-A1A9721A4495}"/>
                </a:ext>
              </a:extLst>
            </p:cNvPr>
            <p:cNvCxnSpPr>
              <a:cxnSpLocks/>
            </p:cNvCxnSpPr>
            <p:nvPr/>
          </p:nvCxnSpPr>
          <p:spPr>
            <a:xfrm>
              <a:off x="8883124" y="3844867"/>
              <a:ext cx="597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7" name="Oval 396">
              <a:extLst>
                <a:ext uri="{FF2B5EF4-FFF2-40B4-BE49-F238E27FC236}">
                  <a16:creationId xmlns:a16="http://schemas.microsoft.com/office/drawing/2014/main" id="{9293CF62-A2D0-4888-99FE-1735F8305C5E}"/>
                </a:ext>
              </a:extLst>
            </p:cNvPr>
            <p:cNvSpPr/>
            <p:nvPr/>
          </p:nvSpPr>
          <p:spPr>
            <a:xfrm>
              <a:off x="9947269" y="335049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D46AF481-E86B-42BA-8E7D-A0796CCC40AA}"/>
                </a:ext>
              </a:extLst>
            </p:cNvPr>
            <p:cNvSpPr/>
            <p:nvPr/>
          </p:nvSpPr>
          <p:spPr>
            <a:xfrm>
              <a:off x="10172818" y="44468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D5C27F9A-FF59-47DA-8AEA-270FEC66D58A}"/>
                </a:ext>
              </a:extLst>
            </p:cNvPr>
            <p:cNvSpPr/>
            <p:nvPr/>
          </p:nvSpPr>
          <p:spPr>
            <a:xfrm>
              <a:off x="10698216" y="3828637"/>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F002121-2F76-438A-A464-4C75D9D1143E}"/>
                </a:ext>
              </a:extLst>
            </p:cNvPr>
            <p:cNvSpPr/>
            <p:nvPr/>
          </p:nvSpPr>
          <p:spPr>
            <a:xfrm>
              <a:off x="10742791" y="44914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CABCC02B-4118-4F1E-A1C7-6C2539D80772}"/>
                </a:ext>
              </a:extLst>
            </p:cNvPr>
            <p:cNvSpPr/>
            <p:nvPr/>
          </p:nvSpPr>
          <p:spPr>
            <a:xfrm>
              <a:off x="9544169" y="42664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F5375F87-98C8-4883-8244-29C2C06A404A}"/>
                </a:ext>
              </a:extLst>
            </p:cNvPr>
            <p:cNvSpPr/>
            <p:nvPr/>
          </p:nvSpPr>
          <p:spPr>
            <a:xfrm>
              <a:off x="10622017" y="31504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3AFCAE9D-8219-4D25-ADAD-6CFB0B14EAB6}"/>
                </a:ext>
              </a:extLst>
            </p:cNvPr>
            <p:cNvSpPr/>
            <p:nvPr/>
          </p:nvSpPr>
          <p:spPr>
            <a:xfrm>
              <a:off x="9544169" y="3715863"/>
              <a:ext cx="225549" cy="22554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id="{AF3E1A35-0DCE-4FE0-B2AF-55D4859C30B7}"/>
                </a:ext>
              </a:extLst>
            </p:cNvPr>
            <p:cNvCxnSpPr>
              <a:cxnSpLocks/>
              <a:stCxn id="397" idx="4"/>
              <a:endCxn id="398" idx="0"/>
            </p:cNvCxnSpPr>
            <p:nvPr/>
          </p:nvCxnSpPr>
          <p:spPr>
            <a:xfrm>
              <a:off x="10060044" y="35760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942B8C9-25E4-47C4-8DDF-552A2E789559}"/>
                </a:ext>
              </a:extLst>
            </p:cNvPr>
            <p:cNvCxnSpPr>
              <a:cxnSpLocks/>
              <a:stCxn id="397" idx="3"/>
              <a:endCxn id="403" idx="7"/>
            </p:cNvCxnSpPr>
            <p:nvPr/>
          </p:nvCxnSpPr>
          <p:spPr>
            <a:xfrm flipH="1">
              <a:off x="9736687" y="3543011"/>
              <a:ext cx="243613" cy="2058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B8B31317-0750-472D-91A3-1C9D38CBAE3D}"/>
                </a:ext>
              </a:extLst>
            </p:cNvPr>
            <p:cNvCxnSpPr>
              <a:cxnSpLocks/>
              <a:stCxn id="401" idx="0"/>
              <a:endCxn id="403" idx="4"/>
            </p:cNvCxnSpPr>
            <p:nvPr/>
          </p:nvCxnSpPr>
          <p:spPr>
            <a:xfrm flipV="1">
              <a:off x="9656944" y="39414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34E8D28A-0160-47B9-9263-B4F83582192F}"/>
                </a:ext>
              </a:extLst>
            </p:cNvPr>
            <p:cNvCxnSpPr>
              <a:cxnSpLocks/>
              <a:stCxn id="401" idx="5"/>
              <a:endCxn id="398" idx="2"/>
            </p:cNvCxnSpPr>
            <p:nvPr/>
          </p:nvCxnSpPr>
          <p:spPr>
            <a:xfrm>
              <a:off x="9736687" y="44589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AFC1E706-E233-423A-814A-1E9402D6A6F9}"/>
                </a:ext>
              </a:extLst>
            </p:cNvPr>
            <p:cNvCxnSpPr>
              <a:cxnSpLocks/>
              <a:stCxn id="402" idx="4"/>
              <a:endCxn id="399" idx="0"/>
            </p:cNvCxnSpPr>
            <p:nvPr/>
          </p:nvCxnSpPr>
          <p:spPr>
            <a:xfrm>
              <a:off x="10734792" y="33760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7F338BE-72EC-469C-95CB-E3D0A2097C46}"/>
                </a:ext>
              </a:extLst>
            </p:cNvPr>
            <p:cNvCxnSpPr>
              <a:cxnSpLocks/>
              <a:stCxn id="397" idx="6"/>
              <a:endCxn id="402" idx="3"/>
            </p:cNvCxnSpPr>
            <p:nvPr/>
          </p:nvCxnSpPr>
          <p:spPr>
            <a:xfrm flipV="1">
              <a:off x="10172818" y="33429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92F6A605-7120-445B-B7E7-8E0A211B36CE}"/>
                </a:ext>
              </a:extLst>
            </p:cNvPr>
            <p:cNvCxnSpPr>
              <a:cxnSpLocks/>
              <a:stCxn id="397" idx="5"/>
              <a:endCxn id="399" idx="1"/>
            </p:cNvCxnSpPr>
            <p:nvPr/>
          </p:nvCxnSpPr>
          <p:spPr>
            <a:xfrm>
              <a:off x="10139787" y="35430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BF234D4F-59B9-4ACE-A066-D29C00215CF3}"/>
                </a:ext>
              </a:extLst>
            </p:cNvPr>
            <p:cNvCxnSpPr>
              <a:cxnSpLocks/>
              <a:stCxn id="400" idx="2"/>
              <a:endCxn id="398" idx="5"/>
            </p:cNvCxnSpPr>
            <p:nvPr/>
          </p:nvCxnSpPr>
          <p:spPr>
            <a:xfrm flipH="1">
              <a:off x="10365336" y="46042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ADD6D70A-0BD4-450B-983B-ACCA2E65977E}"/>
                </a:ext>
              </a:extLst>
            </p:cNvPr>
            <p:cNvCxnSpPr>
              <a:cxnSpLocks/>
              <a:stCxn id="399" idx="3"/>
              <a:endCxn id="401" idx="6"/>
            </p:cNvCxnSpPr>
            <p:nvPr/>
          </p:nvCxnSpPr>
          <p:spPr>
            <a:xfrm flipH="1">
              <a:off x="9769718" y="40211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13" name="Rectangle: Rounded Corners 412">
              <a:extLst>
                <a:ext uri="{FF2B5EF4-FFF2-40B4-BE49-F238E27FC236}">
                  <a16:creationId xmlns:a16="http://schemas.microsoft.com/office/drawing/2014/main" id="{6930D0FD-E661-4651-916E-F0FDD2F9A5BF}"/>
                </a:ext>
              </a:extLst>
            </p:cNvPr>
            <p:cNvSpPr/>
            <p:nvPr/>
          </p:nvSpPr>
          <p:spPr>
            <a:xfrm>
              <a:off x="9424239" y="30351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Straight Connector 413">
              <a:extLst>
                <a:ext uri="{FF2B5EF4-FFF2-40B4-BE49-F238E27FC236}">
                  <a16:creationId xmlns:a16="http://schemas.microsoft.com/office/drawing/2014/main" id="{5BE6FF2D-7505-4186-9C61-C8885B5C955B}"/>
                </a:ext>
              </a:extLst>
            </p:cNvPr>
            <p:cNvCxnSpPr>
              <a:cxnSpLocks/>
              <a:stCxn id="403" idx="6"/>
              <a:endCxn id="399" idx="2"/>
            </p:cNvCxnSpPr>
            <p:nvPr/>
          </p:nvCxnSpPr>
          <p:spPr>
            <a:xfrm>
              <a:off x="9769718" y="3828638"/>
              <a:ext cx="928498" cy="112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15" name="TextBox 414">
              <a:extLst>
                <a:ext uri="{FF2B5EF4-FFF2-40B4-BE49-F238E27FC236}">
                  <a16:creationId xmlns:a16="http://schemas.microsoft.com/office/drawing/2014/main" id="{AEED5358-8D4B-41F0-A54F-807593129827}"/>
                </a:ext>
              </a:extLst>
            </p:cNvPr>
            <p:cNvSpPr txBox="1"/>
            <p:nvPr/>
          </p:nvSpPr>
          <p:spPr>
            <a:xfrm>
              <a:off x="9702843" y="3459305"/>
              <a:ext cx="311304" cy="369332"/>
            </a:xfrm>
            <a:prstGeom prst="rect">
              <a:avLst/>
            </a:prstGeom>
            <a:noFill/>
          </p:spPr>
          <p:txBody>
            <a:bodyPr wrap="none" rtlCol="0">
              <a:spAutoFit/>
            </a:bodyPr>
            <a:lstStyle/>
            <a:p>
              <a:r>
                <a:rPr lang="en-US" b="1" dirty="0">
                  <a:solidFill>
                    <a:srgbClr val="FF0000"/>
                  </a:solidFill>
                </a:rPr>
                <a:t>X</a:t>
              </a:r>
            </a:p>
          </p:txBody>
        </p:sp>
        <p:sp>
          <p:nvSpPr>
            <p:cNvPr id="416" name="Oval 415">
              <a:extLst>
                <a:ext uri="{FF2B5EF4-FFF2-40B4-BE49-F238E27FC236}">
                  <a16:creationId xmlns:a16="http://schemas.microsoft.com/office/drawing/2014/main" id="{43B11971-A968-4B06-91C6-3AE587AA58D7}"/>
                </a:ext>
              </a:extLst>
            </p:cNvPr>
            <p:cNvSpPr/>
            <p:nvPr/>
          </p:nvSpPr>
          <p:spPr>
            <a:xfrm>
              <a:off x="11877669" y="332509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273C9B74-FEEA-4548-B07C-819C67B62AA9}"/>
                </a:ext>
              </a:extLst>
            </p:cNvPr>
            <p:cNvSpPr/>
            <p:nvPr/>
          </p:nvSpPr>
          <p:spPr>
            <a:xfrm>
              <a:off x="12103218" y="4421484"/>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01E5C775-ED22-43DB-BAE1-5BDD329F55E3}"/>
                </a:ext>
              </a:extLst>
            </p:cNvPr>
            <p:cNvSpPr/>
            <p:nvPr/>
          </p:nvSpPr>
          <p:spPr>
            <a:xfrm>
              <a:off x="12628616" y="3803237"/>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D846C91F-86AD-43C5-A73B-88971BE4A766}"/>
                </a:ext>
              </a:extLst>
            </p:cNvPr>
            <p:cNvSpPr/>
            <p:nvPr/>
          </p:nvSpPr>
          <p:spPr>
            <a:xfrm>
              <a:off x="12602167" y="446605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34128E09-D0B3-4455-8090-F8B09967B4A0}"/>
                </a:ext>
              </a:extLst>
            </p:cNvPr>
            <p:cNvSpPr/>
            <p:nvPr/>
          </p:nvSpPr>
          <p:spPr>
            <a:xfrm>
              <a:off x="11474569" y="4241019"/>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F2DCF05A-A6A0-4BC3-B1B0-2B6D5C2B2CBC}"/>
                </a:ext>
              </a:extLst>
            </p:cNvPr>
            <p:cNvSpPr/>
            <p:nvPr/>
          </p:nvSpPr>
          <p:spPr>
            <a:xfrm>
              <a:off x="12552417" y="3125068"/>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5C623234-6396-4D73-A10D-8414C75A3C3D}"/>
                </a:ext>
              </a:extLst>
            </p:cNvPr>
            <p:cNvSpPr/>
            <p:nvPr/>
          </p:nvSpPr>
          <p:spPr>
            <a:xfrm>
              <a:off x="11474569" y="3690463"/>
              <a:ext cx="225549" cy="225549"/>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3" name="Straight Connector 422">
              <a:extLst>
                <a:ext uri="{FF2B5EF4-FFF2-40B4-BE49-F238E27FC236}">
                  <a16:creationId xmlns:a16="http://schemas.microsoft.com/office/drawing/2014/main" id="{2E9635C7-6D48-432C-82A8-7F9DDCDE6546}"/>
                </a:ext>
              </a:extLst>
            </p:cNvPr>
            <p:cNvCxnSpPr>
              <a:cxnSpLocks/>
              <a:stCxn id="416" idx="4"/>
              <a:endCxn id="417" idx="0"/>
            </p:cNvCxnSpPr>
            <p:nvPr/>
          </p:nvCxnSpPr>
          <p:spPr>
            <a:xfrm>
              <a:off x="11990444" y="3550642"/>
              <a:ext cx="225549" cy="87084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EC46F8B1-6E4F-4C85-A940-EDF55E1375DE}"/>
                </a:ext>
              </a:extLst>
            </p:cNvPr>
            <p:cNvCxnSpPr>
              <a:cxnSpLocks/>
              <a:stCxn id="420" idx="0"/>
              <a:endCxn id="422" idx="4"/>
            </p:cNvCxnSpPr>
            <p:nvPr/>
          </p:nvCxnSpPr>
          <p:spPr>
            <a:xfrm flipV="1">
              <a:off x="11587344" y="3916012"/>
              <a:ext cx="0" cy="32500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09FD6EA-9A63-4AAB-B49C-77995A5454D3}"/>
                </a:ext>
              </a:extLst>
            </p:cNvPr>
            <p:cNvCxnSpPr>
              <a:cxnSpLocks/>
              <a:stCxn id="420" idx="5"/>
              <a:endCxn id="417" idx="2"/>
            </p:cNvCxnSpPr>
            <p:nvPr/>
          </p:nvCxnSpPr>
          <p:spPr>
            <a:xfrm>
              <a:off x="11667087" y="4433537"/>
              <a:ext cx="436131" cy="10072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EFAB13B7-D739-4EAD-A658-34EC1149BFD1}"/>
                </a:ext>
              </a:extLst>
            </p:cNvPr>
            <p:cNvCxnSpPr>
              <a:cxnSpLocks/>
              <a:stCxn id="421" idx="4"/>
              <a:endCxn id="418" idx="0"/>
            </p:cNvCxnSpPr>
            <p:nvPr/>
          </p:nvCxnSpPr>
          <p:spPr>
            <a:xfrm>
              <a:off x="12665192" y="3350617"/>
              <a:ext cx="76199" cy="4526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EEA3769C-1096-4CE6-ABC0-6B077843FB51}"/>
                </a:ext>
              </a:extLst>
            </p:cNvPr>
            <p:cNvCxnSpPr>
              <a:cxnSpLocks/>
              <a:stCxn id="416" idx="6"/>
              <a:endCxn id="421" idx="3"/>
            </p:cNvCxnSpPr>
            <p:nvPr/>
          </p:nvCxnSpPr>
          <p:spPr>
            <a:xfrm flipV="1">
              <a:off x="12103218" y="3317586"/>
              <a:ext cx="482230" cy="1202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48E43E96-9BF4-459F-A0AF-59839938D569}"/>
                </a:ext>
              </a:extLst>
            </p:cNvPr>
            <p:cNvCxnSpPr>
              <a:cxnSpLocks/>
              <a:stCxn id="416" idx="5"/>
              <a:endCxn id="418" idx="1"/>
            </p:cNvCxnSpPr>
            <p:nvPr/>
          </p:nvCxnSpPr>
          <p:spPr>
            <a:xfrm>
              <a:off x="12070187" y="3517611"/>
              <a:ext cx="591460" cy="3186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4058166-2FCB-4BEA-B249-A346E8FE6F86}"/>
                </a:ext>
              </a:extLst>
            </p:cNvPr>
            <p:cNvCxnSpPr>
              <a:cxnSpLocks/>
              <a:endCxn id="417" idx="5"/>
            </p:cNvCxnSpPr>
            <p:nvPr/>
          </p:nvCxnSpPr>
          <p:spPr>
            <a:xfrm flipH="1">
              <a:off x="12295736" y="4578833"/>
              <a:ext cx="377455" cy="351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8480933D-9F8A-4F61-99B5-8C06A9D1DCFB}"/>
                </a:ext>
              </a:extLst>
            </p:cNvPr>
            <p:cNvCxnSpPr>
              <a:cxnSpLocks/>
              <a:stCxn id="418" idx="3"/>
              <a:endCxn id="420" idx="6"/>
            </p:cNvCxnSpPr>
            <p:nvPr/>
          </p:nvCxnSpPr>
          <p:spPr>
            <a:xfrm flipH="1">
              <a:off x="11700118" y="3995755"/>
              <a:ext cx="961529" cy="358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31" name="Rectangle: Rounded Corners 430">
              <a:extLst>
                <a:ext uri="{FF2B5EF4-FFF2-40B4-BE49-F238E27FC236}">
                  <a16:creationId xmlns:a16="http://schemas.microsoft.com/office/drawing/2014/main" id="{75C53BA4-446C-4B66-88FC-FFEAFF499215}"/>
                </a:ext>
              </a:extLst>
            </p:cNvPr>
            <p:cNvSpPr/>
            <p:nvPr/>
          </p:nvSpPr>
          <p:spPr>
            <a:xfrm>
              <a:off x="11283615" y="3009752"/>
              <a:ext cx="1620305" cy="177806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2" name="Straight Connector 431">
              <a:extLst>
                <a:ext uri="{FF2B5EF4-FFF2-40B4-BE49-F238E27FC236}">
                  <a16:creationId xmlns:a16="http://schemas.microsoft.com/office/drawing/2014/main" id="{BEBC5098-1FF8-4775-9E97-3A26B89ADBAC}"/>
                </a:ext>
              </a:extLst>
            </p:cNvPr>
            <p:cNvCxnSpPr>
              <a:cxnSpLocks/>
              <a:stCxn id="422" idx="6"/>
              <a:endCxn id="418" idx="2"/>
            </p:cNvCxnSpPr>
            <p:nvPr/>
          </p:nvCxnSpPr>
          <p:spPr>
            <a:xfrm>
              <a:off x="11700118" y="3803238"/>
              <a:ext cx="928498" cy="1127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27962AA4-612F-4EC9-95B0-9DBF59DA05BC}"/>
                </a:ext>
              </a:extLst>
            </p:cNvPr>
            <p:cNvCxnSpPr>
              <a:cxnSpLocks/>
            </p:cNvCxnSpPr>
            <p:nvPr/>
          </p:nvCxnSpPr>
          <p:spPr>
            <a:xfrm flipV="1">
              <a:off x="11034954" y="3898784"/>
              <a:ext cx="319685" cy="30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4" name="Rectangle 433">
              <a:extLst>
                <a:ext uri="{FF2B5EF4-FFF2-40B4-BE49-F238E27FC236}">
                  <a16:creationId xmlns:a16="http://schemas.microsoft.com/office/drawing/2014/main" id="{50BE4BEC-2FEA-4811-BE43-C8ABECDD31A8}"/>
                </a:ext>
              </a:extLst>
            </p:cNvPr>
            <p:cNvSpPr/>
            <p:nvPr/>
          </p:nvSpPr>
          <p:spPr>
            <a:xfrm>
              <a:off x="3182351" y="2842281"/>
              <a:ext cx="6166659" cy="2361978"/>
            </a:xfrm>
            <a:prstGeom prst="rect">
              <a:avLst/>
            </a:prstGeom>
            <a:no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TextBox 434">
              <a:extLst>
                <a:ext uri="{FF2B5EF4-FFF2-40B4-BE49-F238E27FC236}">
                  <a16:creationId xmlns:a16="http://schemas.microsoft.com/office/drawing/2014/main" id="{1EE8EDC8-5552-4A71-AC19-C1BF8E5E93C8}"/>
                </a:ext>
              </a:extLst>
            </p:cNvPr>
            <p:cNvSpPr txBox="1"/>
            <p:nvPr/>
          </p:nvSpPr>
          <p:spPr>
            <a:xfrm>
              <a:off x="4205222" y="796219"/>
              <a:ext cx="3009475" cy="428912"/>
            </a:xfrm>
            <a:prstGeom prst="rect">
              <a:avLst/>
            </a:prstGeom>
            <a:noFill/>
          </p:spPr>
          <p:txBody>
            <a:bodyPr wrap="square" rtlCol="0">
              <a:spAutoFit/>
            </a:bodyPr>
            <a:lstStyle/>
            <a:p>
              <a:r>
                <a:rPr lang="en-US" sz="1600" b="1" dirty="0"/>
                <a:t>Black-box classifier</a:t>
              </a:r>
            </a:p>
          </p:txBody>
        </p:sp>
        <p:cxnSp>
          <p:nvCxnSpPr>
            <p:cNvPr id="436" name="Connector: Elbow 435">
              <a:extLst>
                <a:ext uri="{FF2B5EF4-FFF2-40B4-BE49-F238E27FC236}">
                  <a16:creationId xmlns:a16="http://schemas.microsoft.com/office/drawing/2014/main" id="{CC2A573B-D2BA-49A6-974A-A48320520083}"/>
                </a:ext>
              </a:extLst>
            </p:cNvPr>
            <p:cNvCxnSpPr>
              <a:cxnSpLocks/>
              <a:stCxn id="361" idx="0"/>
            </p:cNvCxnSpPr>
            <p:nvPr/>
          </p:nvCxnSpPr>
          <p:spPr>
            <a:xfrm rot="5400000" flipH="1" flipV="1">
              <a:off x="1441222" y="213210"/>
              <a:ext cx="1733409" cy="3605677"/>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Connector: Elbow 436">
              <a:extLst>
                <a:ext uri="{FF2B5EF4-FFF2-40B4-BE49-F238E27FC236}">
                  <a16:creationId xmlns:a16="http://schemas.microsoft.com/office/drawing/2014/main" id="{C3347FC5-B193-4FA9-AAEE-BD5124AA3F73}"/>
                </a:ext>
              </a:extLst>
            </p:cNvPr>
            <p:cNvCxnSpPr>
              <a:cxnSpLocks/>
              <a:stCxn id="446" idx="1"/>
              <a:endCxn id="438" idx="0"/>
            </p:cNvCxnSpPr>
            <p:nvPr/>
          </p:nvCxnSpPr>
          <p:spPr>
            <a:xfrm rot="10800000" flipV="1">
              <a:off x="1579001" y="1294667"/>
              <a:ext cx="2638728" cy="356662"/>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F4B0ABA7-8CFD-4717-B0AA-64C639997DCF}"/>
                </a:ext>
              </a:extLst>
            </p:cNvPr>
            <p:cNvSpPr/>
            <p:nvPr/>
          </p:nvSpPr>
          <p:spPr>
            <a:xfrm>
              <a:off x="920425" y="1651330"/>
              <a:ext cx="1317150"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A5FDB9E2-6606-44E2-A70F-531FB4A7EAB3}"/>
                    </a:ext>
                  </a:extLst>
                </p:cNvPr>
                <p:cNvSpPr txBox="1"/>
                <p:nvPr/>
              </p:nvSpPr>
              <p:spPr>
                <a:xfrm>
                  <a:off x="2330678" y="1269336"/>
                  <a:ext cx="1029064"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39" name="TextBox 438">
                  <a:extLst>
                    <a:ext uri="{FF2B5EF4-FFF2-40B4-BE49-F238E27FC236}">
                      <a16:creationId xmlns:a16="http://schemas.microsoft.com/office/drawing/2014/main" id="{A5FDB9E2-6606-44E2-A70F-531FB4A7EAB3}"/>
                    </a:ext>
                  </a:extLst>
                </p:cNvPr>
                <p:cNvSpPr txBox="1">
                  <a:spLocks noRot="1" noChangeAspect="1" noMove="1" noResize="1" noEditPoints="1" noAdjustHandles="1" noChangeArrowheads="1" noChangeShapeType="1" noTextEdit="1"/>
                </p:cNvSpPr>
                <p:nvPr/>
              </p:nvSpPr>
              <p:spPr>
                <a:xfrm>
                  <a:off x="2330678" y="1269336"/>
                  <a:ext cx="1029064" cy="506896"/>
                </a:xfrm>
                <a:prstGeom prst="rect">
                  <a:avLst/>
                </a:prstGeom>
                <a:blipFill>
                  <a:blip r:embed="rId7"/>
                  <a:stretch>
                    <a:fillRect r="-758"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586EE963-D5D7-4C9C-993A-2EE7A60FFDD9}"/>
                    </a:ext>
                  </a:extLst>
                </p:cNvPr>
                <p:cNvSpPr txBox="1"/>
                <p:nvPr/>
              </p:nvSpPr>
              <p:spPr>
                <a:xfrm>
                  <a:off x="757916" y="1661982"/>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m:oMathPara>
                  </a14:m>
                  <a:endParaRPr lang="en-US" sz="2000" dirty="0"/>
                </a:p>
              </p:txBody>
            </p:sp>
          </mc:Choice>
          <mc:Fallback xmlns="">
            <p:sp>
              <p:nvSpPr>
                <p:cNvPr id="440" name="TextBox 439">
                  <a:extLst>
                    <a:ext uri="{FF2B5EF4-FFF2-40B4-BE49-F238E27FC236}">
                      <a16:creationId xmlns:a16="http://schemas.microsoft.com/office/drawing/2014/main" id="{586EE963-D5D7-4C9C-993A-2EE7A60FFDD9}"/>
                    </a:ext>
                  </a:extLst>
                </p:cNvPr>
                <p:cNvSpPr txBox="1">
                  <a:spLocks noRot="1" noChangeAspect="1" noMove="1" noResize="1" noEditPoints="1" noAdjustHandles="1" noChangeArrowheads="1" noChangeShapeType="1" noTextEdit="1"/>
                </p:cNvSpPr>
                <p:nvPr/>
              </p:nvSpPr>
              <p:spPr>
                <a:xfrm>
                  <a:off x="757916" y="1661982"/>
                  <a:ext cx="1569275" cy="506896"/>
                </a:xfrm>
                <a:prstGeom prst="rect">
                  <a:avLst/>
                </a:prstGeom>
                <a:blipFill>
                  <a:blip r:embed="rId8"/>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F43988C4-C3FE-48C9-863E-8F3592820D01}"/>
                    </a:ext>
                  </a:extLst>
                </p:cNvPr>
                <p:cNvSpPr txBox="1"/>
                <p:nvPr/>
              </p:nvSpPr>
              <p:spPr>
                <a:xfrm>
                  <a:off x="4787784" y="1655169"/>
                  <a:ext cx="104969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1" name="TextBox 440">
                  <a:extLst>
                    <a:ext uri="{FF2B5EF4-FFF2-40B4-BE49-F238E27FC236}">
                      <a16:creationId xmlns:a16="http://schemas.microsoft.com/office/drawing/2014/main" id="{F43988C4-C3FE-48C9-863E-8F3592820D01}"/>
                    </a:ext>
                  </a:extLst>
                </p:cNvPr>
                <p:cNvSpPr txBox="1">
                  <a:spLocks noRot="1" noChangeAspect="1" noMove="1" noResize="1" noEditPoints="1" noAdjustHandles="1" noChangeArrowheads="1" noChangeShapeType="1" noTextEdit="1"/>
                </p:cNvSpPr>
                <p:nvPr/>
              </p:nvSpPr>
              <p:spPr>
                <a:xfrm>
                  <a:off x="4787784" y="1655169"/>
                  <a:ext cx="1049696" cy="506896"/>
                </a:xfrm>
                <a:prstGeom prst="rect">
                  <a:avLst/>
                </a:prstGeom>
                <a:blipFill>
                  <a:blip r:embed="rId9"/>
                  <a:stretch>
                    <a:fillRect b="-15385"/>
                  </a:stretch>
                </a:blipFill>
              </p:spPr>
              <p:txBody>
                <a:bodyPr/>
                <a:lstStyle/>
                <a:p>
                  <a:r>
                    <a:rPr lang="zh-CN" altLang="en-US">
                      <a:noFill/>
                    </a:rPr>
                    <a:t> </a:t>
                  </a:r>
                </a:p>
              </p:txBody>
            </p:sp>
          </mc:Fallback>
        </mc:AlternateContent>
        <p:sp>
          <p:nvSpPr>
            <p:cNvPr id="442" name="Rectangle 441">
              <a:extLst>
                <a:ext uri="{FF2B5EF4-FFF2-40B4-BE49-F238E27FC236}">
                  <a16:creationId xmlns:a16="http://schemas.microsoft.com/office/drawing/2014/main" id="{C0B12897-E5D2-46E1-B48D-6A23B5320E9B}"/>
                </a:ext>
              </a:extLst>
            </p:cNvPr>
            <p:cNvSpPr/>
            <p:nvPr/>
          </p:nvSpPr>
          <p:spPr>
            <a:xfrm>
              <a:off x="8608489" y="1657229"/>
              <a:ext cx="2064726" cy="557372"/>
            </a:xfrm>
            <a:prstGeom prst="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0E2010A5-C434-47CE-A790-6F917B8BCBFE}"/>
                    </a:ext>
                  </a:extLst>
                </p:cNvPr>
                <p:cNvSpPr txBox="1"/>
                <p:nvPr/>
              </p:nvSpPr>
              <p:spPr>
                <a:xfrm>
                  <a:off x="8581116" y="1641820"/>
                  <a:ext cx="1569275" cy="5068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43" name="TextBox 442">
                  <a:extLst>
                    <a:ext uri="{FF2B5EF4-FFF2-40B4-BE49-F238E27FC236}">
                      <a16:creationId xmlns:a16="http://schemas.microsoft.com/office/drawing/2014/main" id="{0E2010A5-C434-47CE-A790-6F917B8BCBFE}"/>
                    </a:ext>
                  </a:extLst>
                </p:cNvPr>
                <p:cNvSpPr txBox="1">
                  <a:spLocks noRot="1" noChangeAspect="1" noMove="1" noResize="1" noEditPoints="1" noAdjustHandles="1" noChangeArrowheads="1" noChangeShapeType="1" noTextEdit="1"/>
                </p:cNvSpPr>
                <p:nvPr/>
              </p:nvSpPr>
              <p:spPr>
                <a:xfrm>
                  <a:off x="8581116" y="1641820"/>
                  <a:ext cx="1569275" cy="506896"/>
                </a:xfrm>
                <a:prstGeom prst="rect">
                  <a:avLst/>
                </a:prstGeom>
                <a:blipFill>
                  <a:blip r:embed="rId10"/>
                  <a:stretch>
                    <a:fillRect r="-31683" b="-16923"/>
                  </a:stretch>
                </a:blipFill>
              </p:spPr>
              <p:txBody>
                <a:bodyPr/>
                <a:lstStyle/>
                <a:p>
                  <a:r>
                    <a:rPr lang="zh-CN" altLang="en-US">
                      <a:noFill/>
                    </a:rPr>
                    <a:t> </a:t>
                  </a:r>
                </a:p>
              </p:txBody>
            </p:sp>
          </mc:Fallback>
        </mc:AlternateContent>
        <p:cxnSp>
          <p:nvCxnSpPr>
            <p:cNvPr id="444" name="Connector: Elbow 443">
              <a:extLst>
                <a:ext uri="{FF2B5EF4-FFF2-40B4-BE49-F238E27FC236}">
                  <a16:creationId xmlns:a16="http://schemas.microsoft.com/office/drawing/2014/main" id="{97B88BDD-2045-40C9-9A27-D64F5D827A13}"/>
                </a:ext>
              </a:extLst>
            </p:cNvPr>
            <p:cNvCxnSpPr>
              <a:cxnSpLocks/>
              <a:stCxn id="431" idx="0"/>
            </p:cNvCxnSpPr>
            <p:nvPr/>
          </p:nvCxnSpPr>
          <p:spPr>
            <a:xfrm rot="16200000" flipV="1">
              <a:off x="8368714" y="-715303"/>
              <a:ext cx="1860408" cy="5589701"/>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Connector: Elbow 444">
              <a:extLst>
                <a:ext uri="{FF2B5EF4-FFF2-40B4-BE49-F238E27FC236}">
                  <a16:creationId xmlns:a16="http://schemas.microsoft.com/office/drawing/2014/main" id="{0CC41D24-567A-4125-B582-3F0180AD36ED}"/>
                </a:ext>
              </a:extLst>
            </p:cNvPr>
            <p:cNvCxnSpPr>
              <a:cxnSpLocks/>
              <a:endCxn id="443" idx="0"/>
            </p:cNvCxnSpPr>
            <p:nvPr/>
          </p:nvCxnSpPr>
          <p:spPr>
            <a:xfrm>
              <a:off x="6556177" y="1294668"/>
              <a:ext cx="2809577" cy="347153"/>
            </a:xfrm>
            <a:prstGeom prst="bentConnector2">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F7DBDA70-870B-46A7-B6F3-685B331C0C67}"/>
                    </a:ext>
                  </a:extLst>
                </p:cNvPr>
                <p:cNvSpPr txBox="1"/>
                <p:nvPr/>
              </p:nvSpPr>
              <p:spPr>
                <a:xfrm>
                  <a:off x="4217727" y="1060716"/>
                  <a:ext cx="1999882" cy="4679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𝐺𝐶𝑁</m:t>
                            </m:r>
                          </m:sub>
                        </m:sSub>
                        <m:r>
                          <a:rPr lang="en-US" b="0" i="1" smtClean="0">
                            <a:latin typeface="Cambria Math" panose="02040503050406030204" pitchFamily="18" charset="0"/>
                          </a:rPr>
                          <m:t>)</m:t>
                        </m:r>
                      </m:oMath>
                    </m:oMathPara>
                  </a14:m>
                  <a:endParaRPr lang="en-US" sz="2400" dirty="0"/>
                </a:p>
              </p:txBody>
            </p:sp>
          </mc:Choice>
          <mc:Fallback xmlns="">
            <p:sp>
              <p:nvSpPr>
                <p:cNvPr id="446" name="TextBox 445">
                  <a:extLst>
                    <a:ext uri="{FF2B5EF4-FFF2-40B4-BE49-F238E27FC236}">
                      <a16:creationId xmlns:a16="http://schemas.microsoft.com/office/drawing/2014/main" id="{F7DBDA70-870B-46A7-B6F3-685B331C0C67}"/>
                    </a:ext>
                  </a:extLst>
                </p:cNvPr>
                <p:cNvSpPr txBox="1">
                  <a:spLocks noRot="1" noChangeAspect="1" noMove="1" noResize="1" noEditPoints="1" noAdjustHandles="1" noChangeArrowheads="1" noChangeShapeType="1" noTextEdit="1"/>
                </p:cNvSpPr>
                <p:nvPr/>
              </p:nvSpPr>
              <p:spPr>
                <a:xfrm>
                  <a:off x="4217727" y="1060716"/>
                  <a:ext cx="1999882" cy="467904"/>
                </a:xfrm>
                <a:prstGeom prst="rect">
                  <a:avLst/>
                </a:prstGeom>
                <a:blipFill>
                  <a:blip r:embed="rId11"/>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7" name="TextBox 446">
                  <a:extLst>
                    <a:ext uri="{FF2B5EF4-FFF2-40B4-BE49-F238E27FC236}">
                      <a16:creationId xmlns:a16="http://schemas.microsoft.com/office/drawing/2014/main" id="{4FAA596F-22EE-4167-926F-CC505D3265D8}"/>
                    </a:ext>
                  </a:extLst>
                </p:cNvPr>
                <p:cNvSpPr txBox="1"/>
                <p:nvPr/>
              </p:nvSpPr>
              <p:spPr>
                <a:xfrm>
                  <a:off x="-372524" y="2849233"/>
                  <a:ext cx="572776"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47" name="TextBox 446">
                  <a:extLst>
                    <a:ext uri="{FF2B5EF4-FFF2-40B4-BE49-F238E27FC236}">
                      <a16:creationId xmlns:a16="http://schemas.microsoft.com/office/drawing/2014/main" id="{4FAA596F-22EE-4167-926F-CC505D3265D8}"/>
                    </a:ext>
                  </a:extLst>
                </p:cNvPr>
                <p:cNvSpPr txBox="1">
                  <a:spLocks noRot="1" noChangeAspect="1" noMove="1" noResize="1" noEditPoints="1" noAdjustHandles="1" noChangeArrowheads="1" noChangeShapeType="1" noTextEdit="1"/>
                </p:cNvSpPr>
                <p:nvPr/>
              </p:nvSpPr>
              <p:spPr>
                <a:xfrm>
                  <a:off x="-372524" y="2849233"/>
                  <a:ext cx="572776" cy="506896"/>
                </a:xfrm>
                <a:prstGeom prst="rect">
                  <a:avLst/>
                </a:prstGeom>
                <a:blipFill>
                  <a:blip r:embed="rId12"/>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C722A83F-C24E-4FAB-A978-B7717E58A6ED}"/>
                    </a:ext>
                  </a:extLst>
                </p:cNvPr>
                <p:cNvSpPr txBox="1"/>
                <p:nvPr/>
              </p:nvSpPr>
              <p:spPr>
                <a:xfrm>
                  <a:off x="2969204" y="2289616"/>
                  <a:ext cx="592922" cy="538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𝒯</m:t>
                            </m:r>
                          </m:e>
                          <m:sub>
                            <m:r>
                              <a:rPr lang="en-US" sz="2000" b="0" i="1" smtClean="0">
                                <a:latin typeface="Cambria Math" panose="02040503050406030204" pitchFamily="18" charset="0"/>
                              </a:rPr>
                              <m:t>𝑓</m:t>
                            </m:r>
                          </m:sub>
                        </m:sSub>
                      </m:oMath>
                    </m:oMathPara>
                  </a14:m>
                  <a:endParaRPr lang="en-US" sz="2000" dirty="0"/>
                </a:p>
              </p:txBody>
            </p:sp>
          </mc:Choice>
          <mc:Fallback xmlns="">
            <p:sp>
              <p:nvSpPr>
                <p:cNvPr id="448" name="TextBox 447">
                  <a:extLst>
                    <a:ext uri="{FF2B5EF4-FFF2-40B4-BE49-F238E27FC236}">
                      <a16:creationId xmlns:a16="http://schemas.microsoft.com/office/drawing/2014/main" id="{C722A83F-C24E-4FAB-A978-B7717E58A6ED}"/>
                    </a:ext>
                  </a:extLst>
                </p:cNvPr>
                <p:cNvSpPr txBox="1">
                  <a:spLocks noRot="1" noChangeAspect="1" noMove="1" noResize="1" noEditPoints="1" noAdjustHandles="1" noChangeArrowheads="1" noChangeShapeType="1" noTextEdit="1"/>
                </p:cNvSpPr>
                <p:nvPr/>
              </p:nvSpPr>
              <p:spPr>
                <a:xfrm>
                  <a:off x="2969204" y="2289616"/>
                  <a:ext cx="592922" cy="538090"/>
                </a:xfrm>
                <a:prstGeom prst="rect">
                  <a:avLst/>
                </a:prstGeom>
                <a:blipFill>
                  <a:blip r:embed="rId13"/>
                  <a:stretch>
                    <a:fillRect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9" name="TextBox 448">
                  <a:extLst>
                    <a:ext uri="{FF2B5EF4-FFF2-40B4-BE49-F238E27FC236}">
                      <a16:creationId xmlns:a16="http://schemas.microsoft.com/office/drawing/2014/main" id="{5501E839-7EF9-4906-8412-4E11208A169D}"/>
                    </a:ext>
                  </a:extLst>
                </p:cNvPr>
                <p:cNvSpPr txBox="1"/>
                <p:nvPr/>
              </p:nvSpPr>
              <p:spPr>
                <a:xfrm>
                  <a:off x="4259905" y="4495054"/>
                  <a:ext cx="2087334" cy="4120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𝑒𝑑𝑔𝑒</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49" name="TextBox 448">
                  <a:extLst>
                    <a:ext uri="{FF2B5EF4-FFF2-40B4-BE49-F238E27FC236}">
                      <a16:creationId xmlns:a16="http://schemas.microsoft.com/office/drawing/2014/main" id="{5501E839-7EF9-4906-8412-4E11208A169D}"/>
                    </a:ext>
                  </a:extLst>
                </p:cNvPr>
                <p:cNvSpPr txBox="1">
                  <a:spLocks noRot="1" noChangeAspect="1" noMove="1" noResize="1" noEditPoints="1" noAdjustHandles="1" noChangeArrowheads="1" noChangeShapeType="1" noTextEdit="1"/>
                </p:cNvSpPr>
                <p:nvPr/>
              </p:nvSpPr>
              <p:spPr>
                <a:xfrm>
                  <a:off x="4259905" y="4495054"/>
                  <a:ext cx="2087334" cy="412097"/>
                </a:xfrm>
                <a:prstGeom prst="rect">
                  <a:avLst/>
                </a:prstGeom>
                <a:blipFill>
                  <a:blip r:embed="rId14"/>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A9E8C29F-3683-47DA-A107-4D0C9ADE70BF}"/>
                    </a:ext>
                  </a:extLst>
                </p:cNvPr>
                <p:cNvSpPr txBox="1"/>
                <p:nvPr/>
              </p:nvSpPr>
              <p:spPr>
                <a:xfrm>
                  <a:off x="5647995" y="4495214"/>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0" name="TextBox 449">
                  <a:extLst>
                    <a:ext uri="{FF2B5EF4-FFF2-40B4-BE49-F238E27FC236}">
                      <a16:creationId xmlns:a16="http://schemas.microsoft.com/office/drawing/2014/main" id="{A9E8C29F-3683-47DA-A107-4D0C9ADE70BF}"/>
                    </a:ext>
                  </a:extLst>
                </p:cNvPr>
                <p:cNvSpPr txBox="1">
                  <a:spLocks noRot="1" noChangeAspect="1" noMove="1" noResize="1" noEditPoints="1" noAdjustHandles="1" noChangeArrowheads="1" noChangeShapeType="1" noTextEdit="1"/>
                </p:cNvSpPr>
                <p:nvPr/>
              </p:nvSpPr>
              <p:spPr>
                <a:xfrm>
                  <a:off x="5647995" y="4495214"/>
                  <a:ext cx="2087334" cy="411772"/>
                </a:xfrm>
                <a:prstGeom prst="rect">
                  <a:avLst/>
                </a:prstGeom>
                <a:blipFill>
                  <a:blip r:embed="rId1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TextBox 450">
                  <a:extLst>
                    <a:ext uri="{FF2B5EF4-FFF2-40B4-BE49-F238E27FC236}">
                      <a16:creationId xmlns:a16="http://schemas.microsoft.com/office/drawing/2014/main" id="{35584C3E-FA3A-41C8-B1B3-47E40AC16FB7}"/>
                    </a:ext>
                  </a:extLst>
                </p:cNvPr>
                <p:cNvSpPr txBox="1"/>
                <p:nvPr/>
              </p:nvSpPr>
              <p:spPr>
                <a:xfrm>
                  <a:off x="7374449" y="4499585"/>
                  <a:ext cx="2087334" cy="411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𝑡h𝑖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𝑣</m:t>
                            </m:r>
                          </m:e>
                          <m:sub>
                            <m:r>
                              <a:rPr lang="en-US" sz="1400" b="0" i="1" smtClean="0">
                                <a:latin typeface="Cambria Math" panose="02040503050406030204" pitchFamily="18" charset="0"/>
                              </a:rPr>
                              <m:t>𝑓𝑖𝑟</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𝑠</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oMath>
                    </m:oMathPara>
                  </a14:m>
                  <a:endParaRPr lang="en-US" sz="1400" dirty="0"/>
                </a:p>
              </p:txBody>
            </p:sp>
          </mc:Choice>
          <mc:Fallback xmlns="">
            <p:sp>
              <p:nvSpPr>
                <p:cNvPr id="451" name="TextBox 450">
                  <a:extLst>
                    <a:ext uri="{FF2B5EF4-FFF2-40B4-BE49-F238E27FC236}">
                      <a16:creationId xmlns:a16="http://schemas.microsoft.com/office/drawing/2014/main" id="{35584C3E-FA3A-41C8-B1B3-47E40AC16FB7}"/>
                    </a:ext>
                  </a:extLst>
                </p:cNvPr>
                <p:cNvSpPr txBox="1">
                  <a:spLocks noRot="1" noChangeAspect="1" noMove="1" noResize="1" noEditPoints="1" noAdjustHandles="1" noChangeArrowheads="1" noChangeShapeType="1" noTextEdit="1"/>
                </p:cNvSpPr>
                <p:nvPr/>
              </p:nvSpPr>
              <p:spPr>
                <a:xfrm>
                  <a:off x="7374449" y="4499585"/>
                  <a:ext cx="2087334" cy="411772"/>
                </a:xfrm>
                <a:prstGeom prst="rect">
                  <a:avLst/>
                </a:prstGeom>
                <a:blipFill>
                  <a:blip r:embed="rId16"/>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TextBox 451">
                  <a:extLst>
                    <a:ext uri="{FF2B5EF4-FFF2-40B4-BE49-F238E27FC236}">
                      <a16:creationId xmlns:a16="http://schemas.microsoft.com/office/drawing/2014/main" id="{89539C64-7036-4F02-B06B-D2184CB6175A}"/>
                    </a:ext>
                  </a:extLst>
                </p:cNvPr>
                <p:cNvSpPr txBox="1"/>
                <p:nvPr/>
              </p:nvSpPr>
              <p:spPr>
                <a:xfrm>
                  <a:off x="6556177" y="2797726"/>
                  <a:ext cx="2087334" cy="467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452" name="TextBox 451">
                  <a:extLst>
                    <a:ext uri="{FF2B5EF4-FFF2-40B4-BE49-F238E27FC236}">
                      <a16:creationId xmlns:a16="http://schemas.microsoft.com/office/drawing/2014/main" id="{89539C64-7036-4F02-B06B-D2184CB6175A}"/>
                    </a:ext>
                  </a:extLst>
                </p:cNvPr>
                <p:cNvSpPr txBox="1">
                  <a:spLocks noRot="1" noChangeAspect="1" noMove="1" noResize="1" noEditPoints="1" noAdjustHandles="1" noChangeArrowheads="1" noChangeShapeType="1" noTextEdit="1"/>
                </p:cNvSpPr>
                <p:nvPr/>
              </p:nvSpPr>
              <p:spPr>
                <a:xfrm>
                  <a:off x="6556177" y="2797726"/>
                  <a:ext cx="2087334" cy="467904"/>
                </a:xfrm>
                <a:prstGeom prst="rect">
                  <a:avLst/>
                </a:prstGeom>
                <a:blipFill>
                  <a:blip r:embed="rId17"/>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3" name="TextBox 452">
                  <a:extLst>
                    <a:ext uri="{FF2B5EF4-FFF2-40B4-BE49-F238E27FC236}">
                      <a16:creationId xmlns:a16="http://schemas.microsoft.com/office/drawing/2014/main" id="{A9ADF064-DDDB-441D-8044-D3A679AE3945}"/>
                    </a:ext>
                  </a:extLst>
                </p:cNvPr>
                <p:cNvSpPr txBox="1"/>
                <p:nvPr/>
              </p:nvSpPr>
              <p:spPr>
                <a:xfrm>
                  <a:off x="9376970" y="2973217"/>
                  <a:ext cx="61120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453" name="TextBox 452">
                  <a:extLst>
                    <a:ext uri="{FF2B5EF4-FFF2-40B4-BE49-F238E27FC236}">
                      <a16:creationId xmlns:a16="http://schemas.microsoft.com/office/drawing/2014/main" id="{A9ADF064-DDDB-441D-8044-D3A679AE3945}"/>
                    </a:ext>
                  </a:extLst>
                </p:cNvPr>
                <p:cNvSpPr txBox="1">
                  <a:spLocks noRot="1" noChangeAspect="1" noMove="1" noResize="1" noEditPoints="1" noAdjustHandles="1" noChangeArrowheads="1" noChangeShapeType="1" noTextEdit="1"/>
                </p:cNvSpPr>
                <p:nvPr/>
              </p:nvSpPr>
              <p:spPr>
                <a:xfrm>
                  <a:off x="9376970" y="2973217"/>
                  <a:ext cx="611200" cy="506896"/>
                </a:xfrm>
                <a:prstGeom prst="rect">
                  <a:avLst/>
                </a:prstGeom>
                <a:blipFill>
                  <a:blip r:embed="rId18"/>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4" name="TextBox 453">
                  <a:extLst>
                    <a:ext uri="{FF2B5EF4-FFF2-40B4-BE49-F238E27FC236}">
                      <a16:creationId xmlns:a16="http://schemas.microsoft.com/office/drawing/2014/main" id="{AF640769-CBF3-4822-BEAE-A5D3C076E392}"/>
                    </a:ext>
                  </a:extLst>
                </p:cNvPr>
                <p:cNvSpPr txBox="1"/>
                <p:nvPr/>
              </p:nvSpPr>
              <p:spPr>
                <a:xfrm>
                  <a:off x="11337182" y="2848611"/>
                  <a:ext cx="883493"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m:oMathPara>
                  </a14:m>
                  <a:endParaRPr lang="en-US" sz="2000" dirty="0"/>
                </a:p>
              </p:txBody>
            </p:sp>
          </mc:Choice>
          <mc:Fallback xmlns="">
            <p:sp>
              <p:nvSpPr>
                <p:cNvPr id="454" name="TextBox 453">
                  <a:extLst>
                    <a:ext uri="{FF2B5EF4-FFF2-40B4-BE49-F238E27FC236}">
                      <a16:creationId xmlns:a16="http://schemas.microsoft.com/office/drawing/2014/main" id="{AF640769-CBF3-4822-BEAE-A5D3C076E392}"/>
                    </a:ext>
                  </a:extLst>
                </p:cNvPr>
                <p:cNvSpPr txBox="1">
                  <a:spLocks noRot="1" noChangeAspect="1" noMove="1" noResize="1" noEditPoints="1" noAdjustHandles="1" noChangeArrowheads="1" noChangeShapeType="1" noTextEdit="1"/>
                </p:cNvSpPr>
                <p:nvPr/>
              </p:nvSpPr>
              <p:spPr>
                <a:xfrm>
                  <a:off x="11337182" y="2848611"/>
                  <a:ext cx="883493" cy="506896"/>
                </a:xfrm>
                <a:prstGeom prst="rect">
                  <a:avLst/>
                </a:prstGeom>
                <a:blipFill>
                  <a:blip r:embed="rId19"/>
                  <a:stretch>
                    <a:fillRect b="-1538"/>
                  </a:stretch>
                </a:blipFill>
              </p:spPr>
              <p:txBody>
                <a:bodyPr/>
                <a:lstStyle/>
                <a:p>
                  <a:r>
                    <a:rPr lang="zh-CN" altLang="en-US">
                      <a:noFill/>
                    </a:rPr>
                    <a:t> </a:t>
                  </a:r>
                </a:p>
              </p:txBody>
            </p:sp>
          </mc:Fallback>
        </mc:AlternateContent>
        <p:cxnSp>
          <p:nvCxnSpPr>
            <p:cNvPr id="455" name="Straight Arrow Connector 454">
              <a:extLst>
                <a:ext uri="{FF2B5EF4-FFF2-40B4-BE49-F238E27FC236}">
                  <a16:creationId xmlns:a16="http://schemas.microsoft.com/office/drawing/2014/main" id="{0FA30E76-1952-4461-A21E-00B556026980}"/>
                </a:ext>
              </a:extLst>
            </p:cNvPr>
            <p:cNvCxnSpPr>
              <a:cxnSpLocks/>
            </p:cNvCxnSpPr>
            <p:nvPr/>
          </p:nvCxnSpPr>
          <p:spPr>
            <a:xfrm>
              <a:off x="3594531" y="3916011"/>
              <a:ext cx="300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08D12A25-F589-46ED-B56E-2382FC29C6EC}"/>
                </a:ext>
              </a:extLst>
            </p:cNvPr>
            <p:cNvCxnSpPr>
              <a:cxnSpLocks/>
            </p:cNvCxnSpPr>
            <p:nvPr/>
          </p:nvCxnSpPr>
          <p:spPr>
            <a:xfrm>
              <a:off x="7336044" y="3867264"/>
              <a:ext cx="366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127C8F4-7123-4D2B-AA46-502DFAEB63AF}"/>
                </a:ext>
              </a:extLst>
            </p:cNvPr>
            <p:cNvCxnSpPr>
              <a:cxnSpLocks/>
            </p:cNvCxnSpPr>
            <p:nvPr/>
          </p:nvCxnSpPr>
          <p:spPr>
            <a:xfrm flipH="1">
              <a:off x="2327192" y="1887755"/>
              <a:ext cx="2460592" cy="6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C5118EDA-5AB6-4587-8836-18D08DD5DDE4}"/>
                </a:ext>
              </a:extLst>
            </p:cNvPr>
            <p:cNvCxnSpPr>
              <a:cxnSpLocks/>
              <a:stCxn id="441" idx="3"/>
              <a:endCxn id="443" idx="1"/>
            </p:cNvCxnSpPr>
            <p:nvPr/>
          </p:nvCxnSpPr>
          <p:spPr>
            <a:xfrm flipV="1">
              <a:off x="5837481" y="1895268"/>
              <a:ext cx="2743635" cy="13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9" name="TextBox 458">
                  <a:extLst>
                    <a:ext uri="{FF2B5EF4-FFF2-40B4-BE49-F238E27FC236}">
                      <a16:creationId xmlns:a16="http://schemas.microsoft.com/office/drawing/2014/main" id="{D874B6A7-FF34-4458-AA1A-069711056956}"/>
                    </a:ext>
                  </a:extLst>
                </p:cNvPr>
                <p:cNvSpPr txBox="1"/>
                <p:nvPr/>
              </p:nvSpPr>
              <p:spPr>
                <a:xfrm>
                  <a:off x="7187935" y="1269336"/>
                  <a:ext cx="1339780" cy="506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p:txBody>
            </p:sp>
          </mc:Choice>
          <mc:Fallback xmlns="">
            <p:sp>
              <p:nvSpPr>
                <p:cNvPr id="459" name="TextBox 458">
                  <a:extLst>
                    <a:ext uri="{FF2B5EF4-FFF2-40B4-BE49-F238E27FC236}">
                      <a16:creationId xmlns:a16="http://schemas.microsoft.com/office/drawing/2014/main" id="{D874B6A7-FF34-4458-AA1A-069711056956}"/>
                    </a:ext>
                  </a:extLst>
                </p:cNvPr>
                <p:cNvSpPr txBox="1">
                  <a:spLocks noRot="1" noChangeAspect="1" noMove="1" noResize="1" noEditPoints="1" noAdjustHandles="1" noChangeArrowheads="1" noChangeShapeType="1" noTextEdit="1"/>
                </p:cNvSpPr>
                <p:nvPr/>
              </p:nvSpPr>
              <p:spPr>
                <a:xfrm>
                  <a:off x="7187935" y="1269336"/>
                  <a:ext cx="1339780" cy="506896"/>
                </a:xfrm>
                <a:prstGeom prst="rect">
                  <a:avLst/>
                </a:prstGeom>
                <a:blipFill>
                  <a:blip r:embed="rId20"/>
                  <a:stretch>
                    <a:fillRect r="-581" b="-1692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40821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0236-B2E5-477C-B43C-6073AE472243}"/>
              </a:ext>
            </a:extLst>
          </p:cNvPr>
          <p:cNvSpPr>
            <a:spLocks noGrp="1"/>
          </p:cNvSpPr>
          <p:nvPr>
            <p:ph type="title"/>
          </p:nvPr>
        </p:nvSpPr>
        <p:spPr/>
        <p:txBody>
          <a:bodyPr/>
          <a:lstStyle/>
          <a:p>
            <a:r>
              <a:rPr lang="en-US" altLang="zh-CN" dirty="0"/>
              <a:t>Defending Against Attacks</a:t>
            </a:r>
            <a:endParaRPr lang="zh-CN" altLang="en-US" dirty="0"/>
          </a:p>
        </p:txBody>
      </p:sp>
      <p:sp>
        <p:nvSpPr>
          <p:cNvPr id="3" name="Content Placeholder 2">
            <a:extLst>
              <a:ext uri="{FF2B5EF4-FFF2-40B4-BE49-F238E27FC236}">
                <a16:creationId xmlns:a16="http://schemas.microsoft.com/office/drawing/2014/main" id="{1D1F1C45-F098-4AEC-9C8E-A4B5D17160A8}"/>
              </a:ext>
            </a:extLst>
          </p:cNvPr>
          <p:cNvSpPr>
            <a:spLocks noGrp="1"/>
          </p:cNvSpPr>
          <p:nvPr>
            <p:ph idx="1"/>
          </p:nvPr>
        </p:nvSpPr>
        <p:spPr/>
        <p:txBody>
          <a:bodyPr/>
          <a:lstStyle/>
          <a:p>
            <a:r>
              <a:rPr lang="en-US" altLang="zh-CN" dirty="0"/>
              <a:t>Adversarial Training</a:t>
            </a:r>
          </a:p>
          <a:p>
            <a:r>
              <a:rPr lang="en-US" altLang="zh-CN" dirty="0"/>
              <a:t>Preprocessing </a:t>
            </a:r>
          </a:p>
          <a:p>
            <a:r>
              <a:rPr lang="en-US" altLang="zh-CN" dirty="0"/>
              <a:t>Attention Mechanism</a:t>
            </a:r>
          </a:p>
          <a:p>
            <a:pPr marL="0" indent="0">
              <a:buNone/>
            </a:pPr>
            <a:endParaRPr lang="en-US" altLang="zh-CN" dirty="0"/>
          </a:p>
          <a:p>
            <a:pPr marL="0" indent="0">
              <a:buNone/>
            </a:pPr>
            <a:endParaRPr lang="zh-CN" altLang="en-US" dirty="0"/>
          </a:p>
        </p:txBody>
      </p:sp>
      <p:sp>
        <p:nvSpPr>
          <p:cNvPr id="4" name="Slide Number Placeholder 3">
            <a:extLst>
              <a:ext uri="{FF2B5EF4-FFF2-40B4-BE49-F238E27FC236}">
                <a16:creationId xmlns:a16="http://schemas.microsoft.com/office/drawing/2014/main" id="{302A82C0-E2AF-4D65-9184-794F24697A98}"/>
              </a:ext>
            </a:extLst>
          </p:cNvPr>
          <p:cNvSpPr>
            <a:spLocks noGrp="1"/>
          </p:cNvSpPr>
          <p:nvPr>
            <p:ph type="sldNum" sz="quarter" idx="12"/>
          </p:nvPr>
        </p:nvSpPr>
        <p:spPr/>
        <p:txBody>
          <a:bodyPr/>
          <a:lstStyle/>
          <a:p>
            <a:fld id="{4C15419E-54D6-8648-ABFB-BEF58E3E877E}" type="slidenum">
              <a:rPr lang="en-US" smtClean="0"/>
              <a:t>159</a:t>
            </a:fld>
            <a:endParaRPr lang="en-US"/>
          </a:p>
        </p:txBody>
      </p:sp>
    </p:spTree>
    <p:extLst>
      <p:ext uri="{BB962C8B-B14F-4D97-AF65-F5344CB8AC3E}">
        <p14:creationId xmlns:p14="http://schemas.microsoft.com/office/powerpoint/2010/main" val="35711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Graphs and Graph Signals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16</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897B09ED-E35E-B442-B63A-A5E557439BA5}"/>
              </a:ext>
            </a:extLst>
          </p:cNvPr>
          <p:cNvPicPr>
            <a:picLocks noChangeAspect="1"/>
          </p:cNvPicPr>
          <p:nvPr/>
        </p:nvPicPr>
        <p:blipFill>
          <a:blip r:embed="rId2"/>
          <a:stretch>
            <a:fillRect/>
          </a:stretch>
        </p:blipFill>
        <p:spPr>
          <a:xfrm>
            <a:off x="1800112" y="5723575"/>
            <a:ext cx="1648863" cy="365317"/>
          </a:xfrm>
          <a:prstGeom prst="rect">
            <a:avLst/>
          </a:prstGeom>
        </p:spPr>
      </p:pic>
      <p:pic>
        <p:nvPicPr>
          <p:cNvPr id="44" name="Picture 43">
            <a:extLst>
              <a:ext uri="{FF2B5EF4-FFF2-40B4-BE49-F238E27FC236}">
                <a16:creationId xmlns:a16="http://schemas.microsoft.com/office/drawing/2014/main" id="{39A73C31-13CC-304F-B6C4-A831A2BDEBF9}"/>
              </a:ext>
            </a:extLst>
          </p:cNvPr>
          <p:cNvPicPr>
            <a:picLocks noChangeAspect="1"/>
          </p:cNvPicPr>
          <p:nvPr/>
        </p:nvPicPr>
        <p:blipFill>
          <a:blip r:embed="rId3"/>
          <a:stretch>
            <a:fillRect/>
          </a:stretch>
        </p:blipFill>
        <p:spPr>
          <a:xfrm>
            <a:off x="1248237" y="4047965"/>
            <a:ext cx="2965954" cy="417263"/>
          </a:xfrm>
          <a:prstGeom prst="rect">
            <a:avLst/>
          </a:prstGeom>
        </p:spPr>
      </p:pic>
      <p:pic>
        <p:nvPicPr>
          <p:cNvPr id="50" name="Picture 49">
            <a:extLst>
              <a:ext uri="{FF2B5EF4-FFF2-40B4-BE49-F238E27FC236}">
                <a16:creationId xmlns:a16="http://schemas.microsoft.com/office/drawing/2014/main" id="{7FBF858E-01BD-644B-A9F3-A2B02BF18BF5}"/>
              </a:ext>
            </a:extLst>
          </p:cNvPr>
          <p:cNvPicPr>
            <a:picLocks noChangeAspect="1"/>
          </p:cNvPicPr>
          <p:nvPr/>
        </p:nvPicPr>
        <p:blipFill>
          <a:blip r:embed="rId4"/>
          <a:stretch>
            <a:fillRect/>
          </a:stretch>
        </p:blipFill>
        <p:spPr>
          <a:xfrm>
            <a:off x="1248236" y="4812298"/>
            <a:ext cx="3032629" cy="423423"/>
          </a:xfrm>
          <a:prstGeom prst="rect">
            <a:avLst/>
          </a:prstGeom>
        </p:spPr>
      </p:pic>
      <p:sp>
        <p:nvSpPr>
          <p:cNvPr id="51" name="TextBox 50">
            <a:extLst>
              <a:ext uri="{FF2B5EF4-FFF2-40B4-BE49-F238E27FC236}">
                <a16:creationId xmlns:a16="http://schemas.microsoft.com/office/drawing/2014/main" id="{E523ED60-8BE2-9240-A824-C4E7CE44E2B8}"/>
              </a:ext>
            </a:extLst>
          </p:cNvPr>
          <p:cNvSpPr txBox="1"/>
          <p:nvPr/>
        </p:nvSpPr>
        <p:spPr>
          <a:xfrm>
            <a:off x="5889259" y="2137806"/>
            <a:ext cx="2195473" cy="523220"/>
          </a:xfrm>
          <a:prstGeom prst="rect">
            <a:avLst/>
          </a:prstGeom>
          <a:noFill/>
        </p:spPr>
        <p:txBody>
          <a:bodyPr wrap="none" rtlCol="0">
            <a:spAutoFit/>
          </a:bodyPr>
          <a:lstStyle/>
          <a:p>
            <a:r>
              <a:rPr lang="en-US" sz="2800" dirty="0"/>
              <a:t>Graph Signal: </a:t>
            </a:r>
          </a:p>
        </p:txBody>
      </p:sp>
      <p:pic>
        <p:nvPicPr>
          <p:cNvPr id="52" name="Picture 51">
            <a:extLst>
              <a:ext uri="{FF2B5EF4-FFF2-40B4-BE49-F238E27FC236}">
                <a16:creationId xmlns:a16="http://schemas.microsoft.com/office/drawing/2014/main" id="{A51B3CA1-B515-0643-AC9D-FE2D44FE2EB5}"/>
              </a:ext>
            </a:extLst>
          </p:cNvPr>
          <p:cNvPicPr>
            <a:picLocks noChangeAspect="1"/>
          </p:cNvPicPr>
          <p:nvPr/>
        </p:nvPicPr>
        <p:blipFill>
          <a:blip r:embed="rId5"/>
          <a:stretch>
            <a:fillRect/>
          </a:stretch>
        </p:blipFill>
        <p:spPr>
          <a:xfrm>
            <a:off x="8084732" y="2137806"/>
            <a:ext cx="2298700" cy="520700"/>
          </a:xfrm>
          <a:prstGeom prst="rect">
            <a:avLst/>
          </a:prstGeom>
        </p:spPr>
      </p:pic>
      <p:pic>
        <p:nvPicPr>
          <p:cNvPr id="54" name="Picture 53">
            <a:extLst>
              <a:ext uri="{FF2B5EF4-FFF2-40B4-BE49-F238E27FC236}">
                <a16:creationId xmlns:a16="http://schemas.microsoft.com/office/drawing/2014/main" id="{8EBEEF80-23C8-1245-B871-5C75CD3E8D87}"/>
              </a:ext>
            </a:extLst>
          </p:cNvPr>
          <p:cNvPicPr>
            <a:picLocks noChangeAspect="1"/>
          </p:cNvPicPr>
          <p:nvPr/>
        </p:nvPicPr>
        <p:blipFill>
          <a:blip r:embed="rId6"/>
          <a:stretch>
            <a:fillRect/>
          </a:stretch>
        </p:blipFill>
        <p:spPr>
          <a:xfrm>
            <a:off x="7328100" y="3559526"/>
            <a:ext cx="1774222" cy="2529366"/>
          </a:xfrm>
          <a:prstGeom prst="rect">
            <a:avLst/>
          </a:prstGeom>
        </p:spPr>
      </p:pic>
      <p:sp>
        <p:nvSpPr>
          <p:cNvPr id="38" name="Rectangle 37">
            <a:extLst>
              <a:ext uri="{FF2B5EF4-FFF2-40B4-BE49-F238E27FC236}">
                <a16:creationId xmlns:a16="http://schemas.microsoft.com/office/drawing/2014/main" id="{4ACC7B81-D0AE-0141-9302-AA7FFFBEBD5A}"/>
              </a:ext>
            </a:extLst>
          </p:cNvPr>
          <p:cNvSpPr/>
          <p:nvPr/>
        </p:nvSpPr>
        <p:spPr>
          <a:xfrm rot="10800000">
            <a:off x="1189247" y="20377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D813C5-F387-CD4C-8459-EE4738129B09}"/>
              </a:ext>
            </a:extLst>
          </p:cNvPr>
          <p:cNvSpPr/>
          <p:nvPr/>
        </p:nvSpPr>
        <p:spPr>
          <a:xfrm rot="10800000">
            <a:off x="2039175" y="217854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1FF424-9B00-1645-A54B-E286925E7F12}"/>
              </a:ext>
            </a:extLst>
          </p:cNvPr>
          <p:cNvSpPr/>
          <p:nvPr/>
        </p:nvSpPr>
        <p:spPr>
          <a:xfrm rot="10800000">
            <a:off x="2942802" y="188921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ADB7C3-B3A3-1942-9C0D-9866622F0161}"/>
              </a:ext>
            </a:extLst>
          </p:cNvPr>
          <p:cNvSpPr/>
          <p:nvPr/>
        </p:nvSpPr>
        <p:spPr>
          <a:xfrm rot="10800000">
            <a:off x="3839887" y="17560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571F145-97EB-D84A-93E4-A3C388586017}"/>
              </a:ext>
            </a:extLst>
          </p:cNvPr>
          <p:cNvSpPr/>
          <p:nvPr/>
        </p:nvSpPr>
        <p:spPr>
          <a:xfrm rot="10800000">
            <a:off x="1332837" y="299491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95A171-B96C-8D40-B8CA-3E394FACA639}"/>
              </a:ext>
            </a:extLst>
          </p:cNvPr>
          <p:cNvSpPr/>
          <p:nvPr/>
        </p:nvSpPr>
        <p:spPr>
          <a:xfrm rot="10800000">
            <a:off x="2942802" y="332309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603ECEB-4BBF-F843-BD73-6E6A9A905C2C}"/>
              </a:ext>
            </a:extLst>
          </p:cNvPr>
          <p:cNvSpPr/>
          <p:nvPr/>
        </p:nvSpPr>
        <p:spPr>
          <a:xfrm rot="10800000">
            <a:off x="2907787" y="268330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BF1F37D-5321-AC4D-8583-7D18AE5A288F}"/>
              </a:ext>
            </a:extLst>
          </p:cNvPr>
          <p:cNvSpPr/>
          <p:nvPr/>
        </p:nvSpPr>
        <p:spPr>
          <a:xfrm rot="10800000">
            <a:off x="3722124" y="28269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835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 </a:t>
            </a:r>
            <a:endParaRPr lang="zh-CN" altLang="en-US" baseline="30000"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normAutofit/>
          </a:bodyPr>
          <a:lstStyle/>
          <a:p>
            <a:r>
              <a:rPr lang="en-US" altLang="zh-CN" dirty="0"/>
              <a:t>Motivation</a:t>
            </a:r>
          </a:p>
          <a:p>
            <a:endParaRPr lang="en-US" altLang="zh-CN" dirty="0"/>
          </a:p>
          <a:p>
            <a:pPr marL="0" indent="0">
              <a:buNone/>
            </a:pPr>
            <a:r>
              <a:rPr lang="en-US" altLang="zh-CN" sz="2400" dirty="0"/>
              <a:t>   </a:t>
            </a:r>
            <a:r>
              <a:rPr lang="en-US" altLang="zh-CN" sz="2400" dirty="0">
                <a:solidFill>
                  <a:schemeClr val="tx1"/>
                </a:solidFill>
              </a:rPr>
              <a:t>Augment the training set with</a:t>
            </a:r>
          </a:p>
          <a:p>
            <a:pPr marL="0" indent="0">
              <a:buNone/>
            </a:pPr>
            <a:r>
              <a:rPr lang="en-US" altLang="zh-CN" sz="2400" dirty="0">
                <a:solidFill>
                  <a:schemeClr val="tx1"/>
                </a:solidFill>
              </a:rPr>
              <a:t>   adversarial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normAutofit/>
              </a:bodyPr>
              <a:lstStyle/>
              <a:p>
                <a:r>
                  <a:rPr lang="en-US" altLang="zh-CN" dirty="0"/>
                  <a:t>Main Idea</a:t>
                </a:r>
              </a:p>
              <a:p>
                <a:pPr lvl="1"/>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min</m:t>
                              </m:r>
                            </m:e>
                            <m:lim>
                              <m:r>
                                <a:rPr lang="en-US" altLang="zh-CN" sz="2400" i="1">
                                  <a:solidFill>
                                    <a:prstClr val="black"/>
                                  </a:solidFill>
                                  <a:latin typeface="Cambria Math" panose="02040503050406030204" pitchFamily="18" charset="0"/>
                                </a:rPr>
                                <m:t>𝜃</m:t>
                              </m:r>
                            </m:lim>
                          </m:limLow>
                        </m:fName>
                        <m:e>
                          <m:func>
                            <m:funcPr>
                              <m:ctrlPr>
                                <a:rPr lang="en-US" altLang="zh-CN" sz="2400" i="1">
                                  <a:solidFill>
                                    <a:prstClr val="black"/>
                                  </a:solidFill>
                                  <a:latin typeface="Cambria Math" panose="02040503050406030204" pitchFamily="18" charset="0"/>
                                </a:rPr>
                              </m:ctrlPr>
                            </m:funcPr>
                            <m:fName>
                              <m:limLow>
                                <m:limLowPr>
                                  <m:ctrlPr>
                                    <a:rPr lang="en-US" altLang="zh-CN" sz="2400" i="1">
                                      <a:solidFill>
                                        <a:prstClr val="black"/>
                                      </a:solidFill>
                                      <a:latin typeface="Cambria Math" panose="02040503050406030204" pitchFamily="18" charset="0"/>
                                    </a:rPr>
                                  </m:ctrlPr>
                                </m:limLowPr>
                                <m:e>
                                  <m:r>
                                    <m:rPr>
                                      <m:sty m:val="p"/>
                                    </m:rPr>
                                    <a:rPr lang="en-US" altLang="zh-CN" sz="2400">
                                      <a:solidFill>
                                        <a:prstClr val="black"/>
                                      </a:solidFill>
                                      <a:latin typeface="Cambria Math" panose="02040503050406030204" pitchFamily="18" charset="0"/>
                                    </a:rPr>
                                    <m:t>max</m:t>
                                  </m:r>
                                </m:e>
                                <m:lim>
                                  <m:eqArr>
                                    <m:eqArrPr>
                                      <m:ctrlPr>
                                        <a:rPr lang="en-US" altLang="zh-CN" sz="2400" i="1">
                                          <a:solidFill>
                                            <a:prstClr val="black"/>
                                          </a:solidFill>
                                          <a:latin typeface="Cambria Math" panose="02040503050406030204" pitchFamily="18" charset="0"/>
                                        </a:rPr>
                                      </m:ctrlPr>
                                    </m:eqArr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𝐴</m:t>
                                          </m:r>
                                        </m:sub>
                                      </m:sSub>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smtClean="0">
                                              <a:solidFill>
                                                <a:prstClr val="black"/>
                                              </a:solidFill>
                                              <a:latin typeface="Cambria Math" panose="02040503050406030204" pitchFamily="18" charset="0"/>
                                            </a:rPr>
                                            <m:t>𝑋</m:t>
                                          </m:r>
                                        </m:sub>
                                      </m:sSub>
                                      <m:r>
                                        <a:rPr lang="en-US" altLang="zh-CN" sz="2400" b="0" i="1" smtClean="0">
                                          <a:solidFill>
                                            <a:prstClr val="black"/>
                                          </a:solidFill>
                                          <a:latin typeface="Cambria Math" panose="02040503050406030204" pitchFamily="18" charset="0"/>
                                        </a:rPr>
                                        <m:t>∈</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𝒫</m:t>
                                          </m:r>
                                        </m:e>
                                        <m:sub>
                                          <m:r>
                                            <a:rPr lang="en-US" altLang="zh-CN" sz="2400" b="0" i="1" smtClean="0">
                                              <a:solidFill>
                                                <a:prstClr val="black"/>
                                              </a:solidFill>
                                              <a:latin typeface="Cambria Math" panose="02040503050406030204" pitchFamily="18" charset="0"/>
                                            </a:rPr>
                                            <m:t>𝑋</m:t>
                                          </m:r>
                                        </m:sub>
                                      </m:sSub>
                                    </m:e>
                                  </m:eqArr>
                                </m:lim>
                              </m:limLow>
                            </m:fNa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𝑓</m:t>
                                  </m:r>
                                </m:e>
                                <m:sub>
                                  <m:r>
                                    <a:rPr lang="en-US" altLang="zh-CN"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𝐴</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𝐴</m:t>
                                  </m:r>
                                </m:sub>
                              </m:sSub>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𝑋</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𝛿</m:t>
                                  </m:r>
                                </m:e>
                                <m:sub>
                                  <m:r>
                                    <a:rPr lang="en-US" altLang="zh-CN" sz="2400" i="1">
                                      <a:solidFill>
                                        <a:prstClr val="black"/>
                                      </a:solidFill>
                                      <a:latin typeface="Cambria Math" panose="02040503050406030204" pitchFamily="18" charset="0"/>
                                    </a:rPr>
                                    <m:t>𝑋</m:t>
                                  </m:r>
                                </m:sub>
                              </m:sSub>
                              <m:r>
                                <a:rPr lang="en-US" altLang="zh-CN" sz="2400" i="1">
                                  <a:solidFill>
                                    <a:prstClr val="black"/>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160</a:t>
            </a:fld>
            <a:endParaRPr lang="en-US"/>
          </a:p>
        </p:txBody>
      </p:sp>
      <p:sp>
        <p:nvSpPr>
          <p:cNvPr id="9" name="TextBox 8">
            <a:extLst>
              <a:ext uri="{FF2B5EF4-FFF2-40B4-BE49-F238E27FC236}">
                <a16:creationId xmlns:a16="http://schemas.microsoft.com/office/drawing/2014/main" id="{6D691936-0202-4C40-A829-A140110EBAFD}"/>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Latent Adversarial Training of Graph Convolution Networks. </a:t>
            </a:r>
            <a:r>
              <a:rPr lang="en-US" altLang="zh-CN" sz="2400" baseline="30000" dirty="0"/>
              <a:t>ICML 2019 workshop. </a:t>
            </a:r>
            <a:endParaRPr lang="zh-CN" altLang="en-US" sz="2400" baseline="30000" dirty="0"/>
          </a:p>
        </p:txBody>
      </p:sp>
    </p:spTree>
    <p:extLst>
      <p:ext uri="{BB962C8B-B14F-4D97-AF65-F5344CB8AC3E}">
        <p14:creationId xmlns:p14="http://schemas.microsoft.com/office/powerpoint/2010/main" val="42261290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B80B-6F1B-4608-9885-4E4E00DE3EBF}"/>
              </a:ext>
            </a:extLst>
          </p:cNvPr>
          <p:cNvSpPr>
            <a:spLocks noGrp="1"/>
          </p:cNvSpPr>
          <p:nvPr>
            <p:ph type="title"/>
          </p:nvPr>
        </p:nvSpPr>
        <p:spPr/>
        <p:txBody>
          <a:bodyPr/>
          <a:lstStyle/>
          <a:p>
            <a:r>
              <a:rPr lang="en-US" altLang="zh-CN" dirty="0"/>
              <a:t>Adversarial Training</a:t>
            </a:r>
            <a:endParaRPr lang="zh-CN" altLang="en-US" dirty="0"/>
          </a:p>
        </p:txBody>
      </p:sp>
      <p:sp>
        <p:nvSpPr>
          <p:cNvPr id="3" name="Content Placeholder 2">
            <a:extLst>
              <a:ext uri="{FF2B5EF4-FFF2-40B4-BE49-F238E27FC236}">
                <a16:creationId xmlns:a16="http://schemas.microsoft.com/office/drawing/2014/main" id="{BDEEAA40-1404-4D99-B8D8-0925B84068FC}"/>
              </a:ext>
            </a:extLst>
          </p:cNvPr>
          <p:cNvSpPr>
            <a:spLocks noGrp="1"/>
          </p:cNvSpPr>
          <p:nvPr>
            <p:ph sz="half" idx="1"/>
          </p:nvPr>
        </p:nvSpPr>
        <p:spPr/>
        <p:txBody>
          <a:bodyPr/>
          <a:lstStyle/>
          <a:p>
            <a:r>
              <a:rPr lang="en-US" altLang="zh-CN" dirty="0"/>
              <a:t>Obstacles</a:t>
            </a:r>
          </a:p>
          <a:p>
            <a:pPr marL="114300" indent="-342900">
              <a:buFont typeface="Arial" panose="020B0604020202020204" pitchFamily="34" charset="0"/>
              <a:buChar char="•"/>
            </a:pPr>
            <a:r>
              <a:rPr lang="en-US" altLang="zh-CN" sz="2400" dirty="0">
                <a:solidFill>
                  <a:schemeClr val="tx1"/>
                </a:solidFill>
              </a:rPr>
              <a:t>A is discrete</a:t>
            </a:r>
          </a:p>
          <a:p>
            <a:pPr marL="114300" indent="-342900">
              <a:buFont typeface="Arial" panose="020B0604020202020204" pitchFamily="34" charset="0"/>
              <a:buChar char="•"/>
            </a:pPr>
            <a:r>
              <a:rPr lang="en-US" altLang="zh-CN" sz="2400" dirty="0">
                <a:solidFill>
                  <a:schemeClr val="tx1"/>
                </a:solidFill>
              </a:rPr>
              <a:t>X is often discrete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334B509-C014-493E-8BCA-F35664D8B3CF}"/>
                  </a:ext>
                </a:extLst>
              </p:cNvPr>
              <p:cNvSpPr>
                <a:spLocks noGrp="1"/>
              </p:cNvSpPr>
              <p:nvPr>
                <p:ph sz="half" idx="2"/>
              </p:nvPr>
            </p:nvSpPr>
            <p:spPr/>
            <p:txBody>
              <a:bodyPr/>
              <a:lstStyle/>
              <a:p>
                <a:r>
                  <a:rPr lang="en-US" altLang="zh-CN" dirty="0"/>
                  <a:t>Hidden Adversarial Training</a:t>
                </a:r>
              </a:p>
              <a:p>
                <a:pPr marL="0" indent="0">
                  <a:buNone/>
                </a:pPr>
                <a:r>
                  <a:rPr lang="en-US" altLang="zh-CN" sz="2400" dirty="0">
                    <a:solidFill>
                      <a:schemeClr val="tx1"/>
                    </a:solidFill>
                  </a:rPr>
                  <a:t>Apply it on the hidden layer !</a:t>
                </a:r>
                <a:endParaRPr lang="en-US" altLang="zh-CN" dirty="0">
                  <a:solidFill>
                    <a:schemeClr val="tx1"/>
                  </a:solidFill>
                </a:endParaRPr>
              </a:p>
              <a:p>
                <a:pPr lvl="1"/>
                <a:endParaRPr lang="en-US" altLang="zh-C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min</m:t>
                              </m:r>
                            </m:e>
                            <m:lim>
                              <m:r>
                                <a:rPr lang="en-US" altLang="zh-CN" sz="2400" i="1">
                                  <a:solidFill>
                                    <a:schemeClr val="tx1"/>
                                  </a:solidFill>
                                  <a:latin typeface="Cambria Math" panose="02040503050406030204" pitchFamily="18" charset="0"/>
                                </a:rPr>
                                <m:t>𝜃</m:t>
                              </m:r>
                            </m:lim>
                          </m:limLow>
                        </m:fName>
                        <m:e>
                          <m:func>
                            <m:funcPr>
                              <m:ctrlPr>
                                <a:rPr lang="en-US" altLang="zh-CN" sz="2400" i="1">
                                  <a:solidFill>
                                    <a:schemeClr val="tx1"/>
                                  </a:solidFill>
                                  <a:latin typeface="Cambria Math" panose="02040503050406030204" pitchFamily="18" charset="0"/>
                                </a:rPr>
                              </m:ctrlPr>
                            </m:funcPr>
                            <m:fName>
                              <m:limLow>
                                <m:limLowPr>
                                  <m:ctrlPr>
                                    <a:rPr lang="en-US" altLang="zh-CN" sz="2400" i="1">
                                      <a:solidFill>
                                        <a:schemeClr val="tx1"/>
                                      </a:solidFill>
                                      <a:latin typeface="Cambria Math" panose="02040503050406030204" pitchFamily="18" charset="0"/>
                                    </a:rPr>
                                  </m:ctrlPr>
                                </m:limLowPr>
                                <m:e>
                                  <m:r>
                                    <m:rPr>
                                      <m:sty m:val="p"/>
                                    </m:rPr>
                                    <a:rPr lang="en-US" altLang="zh-CN" sz="2400">
                                      <a:solidFill>
                                        <a:schemeClr val="tx1"/>
                                      </a:solidFill>
                                      <a:latin typeface="Cambria Math" panose="02040503050406030204" pitchFamily="18" charset="0"/>
                                    </a:rPr>
                                    <m:t>max</m:t>
                                  </m:r>
                                </m:e>
                                <m:lim>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𝒫</m:t>
                                  </m:r>
                                </m:lim>
                              </m:limLow>
                            </m:fName>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𝑓</m:t>
                                  </m:r>
                                </m:e>
                                <m:sub>
                                  <m:r>
                                    <a:rPr lang="en-US" altLang="zh-CN" sz="2400" i="1">
                                      <a:solidFill>
                                        <a:schemeClr val="tx1"/>
                                      </a:solidFill>
                                      <a:latin typeface="Cambria Math" panose="02040503050406030204" pitchFamily="18" charset="0"/>
                                    </a:rPr>
                                    <m:t>𝜃</m:t>
                                  </m:r>
                                </m:sub>
                              </m:sSub>
                              <m:r>
                                <a:rPr lang="en-US" altLang="zh-CN" sz="2400" i="1">
                                  <a:solidFill>
                                    <a:schemeClr val="tx1"/>
                                  </a:solidFill>
                                  <a:latin typeface="Cambria Math" panose="02040503050406030204" pitchFamily="18" charset="0"/>
                                </a:rPr>
                                <m:t>(</m:t>
                              </m:r>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𝐻</m:t>
                                  </m:r>
                                </m:e>
                                <m:sup>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1</m:t>
                                      </m:r>
                                    </m:e>
                                  </m:d>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𝛿</m:t>
                              </m:r>
                              <m:r>
                                <a:rPr lang="en-US" altLang="zh-CN" sz="2400" i="1">
                                  <a:solidFill>
                                    <a:schemeClr val="tx1"/>
                                  </a:solidFill>
                                  <a:latin typeface="Cambria Math" panose="02040503050406030204" pitchFamily="18" charset="0"/>
                                </a:rPr>
                                <m:t>)</m:t>
                              </m:r>
                            </m:e>
                          </m:func>
                        </m:e>
                      </m:func>
                    </m:oMath>
                  </m:oMathPara>
                </a14:m>
                <a:endParaRPr lang="zh-CN" altLang="en-US" dirty="0"/>
              </a:p>
            </p:txBody>
          </p:sp>
        </mc:Choice>
        <mc:Fallback xmlns="">
          <p:sp>
            <p:nvSpPr>
              <p:cNvPr id="4" name="Content Placeholder 3">
                <a:extLst>
                  <a:ext uri="{FF2B5EF4-FFF2-40B4-BE49-F238E27FC236}">
                    <a16:creationId xmlns:a16="http://schemas.microsoft.com/office/drawing/2014/main" id="{5334B509-C014-493E-8BCA-F35664D8B3CF}"/>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C24D996A-EAC9-4E44-918B-3813DBCFBC8A}"/>
              </a:ext>
            </a:extLst>
          </p:cNvPr>
          <p:cNvSpPr>
            <a:spLocks noGrp="1"/>
          </p:cNvSpPr>
          <p:nvPr>
            <p:ph type="sldNum" sz="quarter" idx="12"/>
          </p:nvPr>
        </p:nvSpPr>
        <p:spPr/>
        <p:txBody>
          <a:bodyPr/>
          <a:lstStyle/>
          <a:p>
            <a:fld id="{4C15419E-54D6-8648-ABFB-BEF58E3E877E}" type="slidenum">
              <a:rPr lang="en-US" smtClean="0"/>
              <a:t>161</a:t>
            </a:fld>
            <a:endParaRPr lang="en-US"/>
          </a:p>
        </p:txBody>
      </p:sp>
    </p:spTree>
    <p:extLst>
      <p:ext uri="{BB962C8B-B14F-4D97-AF65-F5344CB8AC3E}">
        <p14:creationId xmlns:p14="http://schemas.microsoft.com/office/powerpoint/2010/main" val="31474307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Preprocessing</a:t>
            </a:r>
            <a:endParaRPr lang="zh-CN" altLang="en-US"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p:txBody>
          <a:bodyPr/>
          <a:lstStyle/>
          <a:p>
            <a:pPr marL="0" indent="0">
              <a:buNone/>
            </a:pPr>
            <a:r>
              <a:rPr lang="en-US" altLang="zh-CN" dirty="0"/>
              <a:t>Main Idea</a:t>
            </a:r>
          </a:p>
          <a:p>
            <a:pPr lvl="1"/>
            <a:r>
              <a:rPr lang="en-US" altLang="zh-CN" dirty="0"/>
              <a:t>Purify the poisoned graph</a:t>
            </a:r>
          </a:p>
          <a:p>
            <a:pPr lvl="1"/>
            <a:r>
              <a:rPr lang="en-US" altLang="zh-CN" dirty="0"/>
              <a:t>Train GNN on the purified graph</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FD930C-30A0-4520-97AE-91A5E80B0D51}"/>
                  </a:ext>
                </a:extLst>
              </p:cNvPr>
              <p:cNvSpPr txBox="1"/>
              <p:nvPr/>
            </p:nvSpPr>
            <p:spPr>
              <a:xfrm>
                <a:off x="8216694" y="5287490"/>
                <a:ext cx="1492691" cy="369332"/>
              </a:xfrm>
              <a:prstGeom prst="rect">
                <a:avLst/>
              </a:prstGeom>
              <a:noFill/>
            </p:spPr>
            <p:txBody>
              <a:bodyPr wrap="square" rtlCol="0">
                <a:spAutoFit/>
              </a:bodyPr>
              <a:lstStyle/>
              <a:p>
                <a14:m>
                  <m:oMath xmlns:m="http://schemas.openxmlformats.org/officeDocument/2006/math">
                    <m:r>
                      <a:rPr lang="en-US" altLang="zh-CN" i="1" smtClean="0">
                        <a:latin typeface="Cambria Math" panose="02040503050406030204" pitchFamily="18" charset="0"/>
                        <a:sym typeface="Wingdings 2" panose="05020102010507070707" pitchFamily="18" charset="2"/>
                      </a:rPr>
                      <m:t></m:t>
                    </m:r>
                    <m:r>
                      <a:rPr lang="en-US" altLang="zh-CN" i="1">
                        <a:latin typeface="Cambria Math" panose="02040503050406030204" pitchFamily="18" charset="0"/>
                        <a:sym typeface="Wingdings 2" panose="05020102010507070707" pitchFamily="18" charset="2"/>
                      </a:rPr>
                      <m:t> </m:t>
                    </m:r>
                  </m:oMath>
                </a14:m>
                <a:r>
                  <a:rPr lang="en-US" altLang="zh-CN" dirty="0"/>
                  <a:t>Test</a:t>
                </a:r>
                <a:endParaRPr lang="zh-CN" altLang="en-US" dirty="0"/>
              </a:p>
            </p:txBody>
          </p:sp>
        </mc:Choice>
        <mc:Fallback xmlns="">
          <p:sp>
            <p:nvSpPr>
              <p:cNvPr id="7" name="TextBox 6">
                <a:extLst>
                  <a:ext uri="{FF2B5EF4-FFF2-40B4-BE49-F238E27FC236}">
                    <a16:creationId xmlns:a16="http://schemas.microsoft.com/office/drawing/2014/main" id="{D5FD930C-30A0-4520-97AE-91A5E80B0D51}"/>
                  </a:ext>
                </a:extLst>
              </p:cNvPr>
              <p:cNvSpPr txBox="1">
                <a:spLocks noRot="1" noChangeAspect="1" noMove="1" noResize="1" noEditPoints="1" noAdjustHandles="1" noChangeArrowheads="1" noChangeShapeType="1" noTextEdit="1"/>
              </p:cNvSpPr>
              <p:nvPr/>
            </p:nvSpPr>
            <p:spPr>
              <a:xfrm>
                <a:off x="8216694" y="5287490"/>
                <a:ext cx="1492691" cy="369332"/>
              </a:xfrm>
              <a:prstGeom prst="rect">
                <a:avLst/>
              </a:prstGeom>
              <a:blipFill>
                <a:blip r:embed="rId2"/>
                <a:stretch>
                  <a:fillRect t="-8197" b="-24590"/>
                </a:stretch>
              </a:blipFill>
            </p:spPr>
            <p:txBody>
              <a:bodyPr/>
              <a:lstStyle/>
              <a:p>
                <a:r>
                  <a:rPr lang="zh-CN" altLang="en-US">
                    <a:noFill/>
                  </a:rPr>
                  <a:t> </a:t>
                </a:r>
              </a:p>
            </p:txBody>
          </p:sp>
        </mc:Fallback>
      </mc:AlternateContent>
      <p:grpSp>
        <p:nvGrpSpPr>
          <p:cNvPr id="32" name="Group 31">
            <a:extLst>
              <a:ext uri="{FF2B5EF4-FFF2-40B4-BE49-F238E27FC236}">
                <a16:creationId xmlns:a16="http://schemas.microsoft.com/office/drawing/2014/main" id="{44E48388-9966-472E-9F71-114518394B3F}"/>
              </a:ext>
            </a:extLst>
          </p:cNvPr>
          <p:cNvGrpSpPr/>
          <p:nvPr/>
        </p:nvGrpSpPr>
        <p:grpSpPr>
          <a:xfrm>
            <a:off x="2683710" y="3386637"/>
            <a:ext cx="6384876" cy="3373346"/>
            <a:chOff x="3450004" y="3386637"/>
            <a:chExt cx="4966136" cy="2623777"/>
          </a:xfrm>
        </p:grpSpPr>
        <p:sp>
          <p:nvSpPr>
            <p:cNvPr id="5" name="TextBox 4">
              <a:extLst>
                <a:ext uri="{FF2B5EF4-FFF2-40B4-BE49-F238E27FC236}">
                  <a16:creationId xmlns:a16="http://schemas.microsoft.com/office/drawing/2014/main" id="{93A64ECE-34E0-416A-971E-B94B30F4BDF0}"/>
                </a:ext>
              </a:extLst>
            </p:cNvPr>
            <p:cNvSpPr txBox="1"/>
            <p:nvPr/>
          </p:nvSpPr>
          <p:spPr>
            <a:xfrm>
              <a:off x="5181664" y="3646061"/>
              <a:ext cx="1640193" cy="369332"/>
            </a:xfrm>
            <a:prstGeom prst="rect">
              <a:avLst/>
            </a:prstGeom>
            <a:noFill/>
          </p:spPr>
          <p:txBody>
            <a:bodyPr wrap="square" rtlCol="0">
              <a:spAutoFit/>
            </a:bodyPr>
            <a:lstStyle/>
            <a:p>
              <a:r>
                <a:rPr lang="en-US" altLang="zh-CN" dirty="0">
                  <a:solidFill>
                    <a:srgbClr val="FF0000"/>
                  </a:solidFill>
                  <a:sym typeface="Wingdings 2" panose="05020102010507070707" pitchFamily="18" charset="2"/>
                </a:rPr>
                <a:t> </a:t>
              </a:r>
              <a:r>
                <a:rPr lang="en-US" altLang="zh-CN" dirty="0">
                  <a:solidFill>
                    <a:srgbClr val="FF0000"/>
                  </a:solidFill>
                </a:rPr>
                <a:t>Preprocess</a:t>
              </a:r>
              <a:endParaRPr lang="zh-CN" altLang="en-US" dirty="0">
                <a:solidFill>
                  <a:srgbClr val="FF0000"/>
                </a:solidFill>
              </a:endParaRPr>
            </a:p>
          </p:txBody>
        </p:sp>
        <p:sp>
          <p:nvSpPr>
            <p:cNvPr id="6" name="Arrow: Up 5">
              <a:extLst>
                <a:ext uri="{FF2B5EF4-FFF2-40B4-BE49-F238E27FC236}">
                  <a16:creationId xmlns:a16="http://schemas.microsoft.com/office/drawing/2014/main" id="{9B2F8D11-9D47-497D-B27E-D8F30EB11A30}"/>
                </a:ext>
              </a:extLst>
            </p:cNvPr>
            <p:cNvSpPr/>
            <p:nvPr/>
          </p:nvSpPr>
          <p:spPr>
            <a:xfrm>
              <a:off x="7365692" y="4636717"/>
              <a:ext cx="288000" cy="969661"/>
            </a:xfrm>
            <a:prstGeom prst="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8" name="Right Arrow 93">
              <a:extLst>
                <a:ext uri="{FF2B5EF4-FFF2-40B4-BE49-F238E27FC236}">
                  <a16:creationId xmlns:a16="http://schemas.microsoft.com/office/drawing/2014/main" id="{78FDC966-E9FE-49BD-A568-397D9B5CF10A}"/>
                </a:ext>
              </a:extLst>
            </p:cNvPr>
            <p:cNvSpPr/>
            <p:nvPr/>
          </p:nvSpPr>
          <p:spPr>
            <a:xfrm>
              <a:off x="5341956" y="3934842"/>
              <a:ext cx="1178959" cy="28800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CC0C9ED-15BD-4527-A947-AAC7F7438EB1}"/>
                </a:ext>
              </a:extLst>
            </p:cNvPr>
            <p:cNvSpPr txBox="1"/>
            <p:nvPr/>
          </p:nvSpPr>
          <p:spPr>
            <a:xfrm>
              <a:off x="6780120" y="5641082"/>
              <a:ext cx="1636020" cy="369332"/>
            </a:xfrm>
            <a:prstGeom prst="rect">
              <a:avLst/>
            </a:prstGeom>
            <a:noFill/>
          </p:spPr>
          <p:txBody>
            <a:bodyPr wrap="square" rtlCol="0">
              <a:spAutoFit/>
            </a:bodyPr>
            <a:lstStyle/>
            <a:p>
              <a:r>
                <a:rPr lang="en-US" altLang="zh-CN" dirty="0"/>
                <a:t>Trained GNN </a:t>
              </a:r>
              <a:endParaRPr lang="zh-CN" altLang="en-US" dirty="0"/>
            </a:p>
          </p:txBody>
        </p:sp>
        <p:sp>
          <p:nvSpPr>
            <p:cNvPr id="10" name="Right Arrow 94">
              <a:extLst>
                <a:ext uri="{FF2B5EF4-FFF2-40B4-BE49-F238E27FC236}">
                  <a16:creationId xmlns:a16="http://schemas.microsoft.com/office/drawing/2014/main" id="{DA70D1AD-B173-4EC9-BFDB-0062CC331D5A}"/>
                </a:ext>
              </a:extLst>
            </p:cNvPr>
            <p:cNvSpPr/>
            <p:nvPr/>
          </p:nvSpPr>
          <p:spPr>
            <a:xfrm rot="5400000">
              <a:off x="6685686" y="4984388"/>
              <a:ext cx="969660" cy="288000"/>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D78865A-61A6-440C-8573-B5A281E0CB4F}"/>
                </a:ext>
              </a:extLst>
            </p:cNvPr>
            <p:cNvSpPr txBox="1"/>
            <p:nvPr/>
          </p:nvSpPr>
          <p:spPr>
            <a:xfrm>
              <a:off x="6265570" y="4884799"/>
              <a:ext cx="1314086" cy="369332"/>
            </a:xfrm>
            <a:prstGeom prst="rect">
              <a:avLst/>
            </a:prstGeom>
            <a:noFill/>
          </p:spPr>
          <p:txBody>
            <a:bodyPr wrap="square" rtlCol="0">
              <a:spAutoFit/>
            </a:bodyPr>
            <a:lstStyle/>
            <a:p>
              <a:r>
                <a:rPr lang="en-US" altLang="zh-CN" dirty="0">
                  <a:sym typeface="Wingdings 2" panose="05020102010507070707" pitchFamily="18" charset="2"/>
                </a:rPr>
                <a:t> Train</a:t>
              </a:r>
              <a:endParaRPr lang="zh-CN" altLang="en-US" dirty="0"/>
            </a:p>
          </p:txBody>
        </p:sp>
        <p:grpSp>
          <p:nvGrpSpPr>
            <p:cNvPr id="12" name="Group 11">
              <a:extLst>
                <a:ext uri="{FF2B5EF4-FFF2-40B4-BE49-F238E27FC236}">
                  <a16:creationId xmlns:a16="http://schemas.microsoft.com/office/drawing/2014/main" id="{D93F8772-619B-44CC-B20F-1C2DAA05D080}"/>
                </a:ext>
              </a:extLst>
            </p:cNvPr>
            <p:cNvGrpSpPr/>
            <p:nvPr/>
          </p:nvGrpSpPr>
          <p:grpSpPr>
            <a:xfrm>
              <a:off x="6666506" y="3386637"/>
              <a:ext cx="1561152" cy="1053585"/>
              <a:chOff x="2193382" y="3040784"/>
              <a:chExt cx="2381110" cy="1640665"/>
            </a:xfrm>
          </p:grpSpPr>
          <p:sp>
            <p:nvSpPr>
              <p:cNvPr id="13" name="Oval 12">
                <a:extLst>
                  <a:ext uri="{FF2B5EF4-FFF2-40B4-BE49-F238E27FC236}">
                    <a16:creationId xmlns:a16="http://schemas.microsoft.com/office/drawing/2014/main" id="{992EAA9A-5532-4406-B2D4-5C6C35F060FD}"/>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14" name="Oval 13">
                <a:extLst>
                  <a:ext uri="{FF2B5EF4-FFF2-40B4-BE49-F238E27FC236}">
                    <a16:creationId xmlns:a16="http://schemas.microsoft.com/office/drawing/2014/main" id="{F5D76076-2773-4CDB-9A7A-5CA5EFE6DA7A}"/>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15" name="Oval 14">
                <a:extLst>
                  <a:ext uri="{FF2B5EF4-FFF2-40B4-BE49-F238E27FC236}">
                    <a16:creationId xmlns:a16="http://schemas.microsoft.com/office/drawing/2014/main" id="{B935E30A-C39E-403E-A63E-B9BB9E9D6ED5}"/>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16" name="Oval 15">
                <a:extLst>
                  <a:ext uri="{FF2B5EF4-FFF2-40B4-BE49-F238E27FC236}">
                    <a16:creationId xmlns:a16="http://schemas.microsoft.com/office/drawing/2014/main" id="{1DF677FC-D97A-4534-808B-FB135025BEB5}"/>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17" name="Oval 16">
                <a:extLst>
                  <a:ext uri="{FF2B5EF4-FFF2-40B4-BE49-F238E27FC236}">
                    <a16:creationId xmlns:a16="http://schemas.microsoft.com/office/drawing/2014/main" id="{0E4055AF-E721-438D-AC56-421E8C968F06}"/>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18" name="Oval 17">
                <a:extLst>
                  <a:ext uri="{FF2B5EF4-FFF2-40B4-BE49-F238E27FC236}">
                    <a16:creationId xmlns:a16="http://schemas.microsoft.com/office/drawing/2014/main" id="{C3FB0A7B-EC11-48ED-8C33-C155B048ED13}"/>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19" name="Oval 18">
                <a:extLst>
                  <a:ext uri="{FF2B5EF4-FFF2-40B4-BE49-F238E27FC236}">
                    <a16:creationId xmlns:a16="http://schemas.microsoft.com/office/drawing/2014/main" id="{4E84FA76-9436-4292-B4CA-8251271B139C}"/>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20" name="Oval 19">
                <a:extLst>
                  <a:ext uri="{FF2B5EF4-FFF2-40B4-BE49-F238E27FC236}">
                    <a16:creationId xmlns:a16="http://schemas.microsoft.com/office/drawing/2014/main" id="{DBDA61D4-B4F1-4FEE-B92F-7CC0DE255D39}"/>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21" name="Straight Connector 20">
                <a:extLst>
                  <a:ext uri="{FF2B5EF4-FFF2-40B4-BE49-F238E27FC236}">
                    <a16:creationId xmlns:a16="http://schemas.microsoft.com/office/drawing/2014/main" id="{911575F0-770C-4A78-9821-078A916930B3}"/>
                  </a:ext>
                </a:extLst>
              </p:cNvPr>
              <p:cNvCxnSpPr>
                <a:cxnSpLocks/>
                <a:stCxn id="16" idx="3"/>
                <a:endCxn id="13"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A5DD44C-7C21-4013-A2F5-E2E8EA8107B8}"/>
                  </a:ext>
                </a:extLst>
              </p:cNvPr>
              <p:cNvCxnSpPr>
                <a:cxnSpLocks/>
                <a:stCxn id="14" idx="5"/>
                <a:endCxn id="13"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92F8B6-CE0F-48E4-BF5D-4B26ADA12D8F}"/>
                  </a:ext>
                </a:extLst>
              </p:cNvPr>
              <p:cNvCxnSpPr>
                <a:cxnSpLocks/>
                <a:stCxn id="13" idx="3"/>
                <a:endCxn id="15"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98BD12E-64D1-458D-931C-8A5E5555DEEC}"/>
                  </a:ext>
                </a:extLst>
              </p:cNvPr>
              <p:cNvCxnSpPr>
                <a:cxnSpLocks/>
                <a:stCxn id="15" idx="2"/>
                <a:endCxn id="17"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78A4584-302D-4B46-AD15-A64DF82EAD70}"/>
                  </a:ext>
                </a:extLst>
              </p:cNvPr>
              <p:cNvCxnSpPr>
                <a:cxnSpLocks/>
                <a:stCxn id="15" idx="4"/>
                <a:endCxn id="19"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7C513BF-6765-4877-8DC4-218B129B891E}"/>
                  </a:ext>
                </a:extLst>
              </p:cNvPr>
              <p:cNvCxnSpPr>
                <a:cxnSpLocks/>
                <a:stCxn id="16" idx="1"/>
                <a:endCxn id="14"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F018FCA-A6D9-4B3C-9147-BADFBC056665}"/>
                  </a:ext>
                </a:extLst>
              </p:cNvPr>
              <p:cNvCxnSpPr>
                <a:cxnSpLocks/>
                <a:stCxn id="17" idx="5"/>
                <a:endCxn id="19"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D346CDF-15D8-4606-B9FE-62E587AD560F}"/>
                  </a:ext>
                </a:extLst>
              </p:cNvPr>
              <p:cNvCxnSpPr>
                <a:cxnSpLocks/>
                <a:stCxn id="18" idx="2"/>
                <a:endCxn id="13"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E150DEB-D982-4CC6-B568-282D8C1E402F}"/>
                  </a:ext>
                </a:extLst>
              </p:cNvPr>
              <p:cNvCxnSpPr>
                <a:cxnSpLocks/>
                <a:stCxn id="13" idx="5"/>
                <a:endCxn id="20"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3F9EEF1-AD9C-4152-873E-A80C464E3179}"/>
                  </a:ext>
                </a:extLst>
              </p:cNvPr>
              <p:cNvCxnSpPr>
                <a:cxnSpLocks/>
                <a:stCxn id="18" idx="4"/>
                <a:endCxn id="20"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B0EC559-C5FF-40D4-AF08-C9EEA22843B8}"/>
                  </a:ext>
                </a:extLst>
              </p:cNvPr>
              <p:cNvCxnSpPr>
                <a:cxnSpLocks/>
                <a:stCxn id="17" idx="7"/>
                <a:endCxn id="14"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1E7404A9-BF14-4761-8C2C-71218E7CECF0}"/>
                </a:ext>
              </a:extLst>
            </p:cNvPr>
            <p:cNvGrpSpPr/>
            <p:nvPr/>
          </p:nvGrpSpPr>
          <p:grpSpPr>
            <a:xfrm>
              <a:off x="3450004" y="3439590"/>
              <a:ext cx="1561152" cy="1053585"/>
              <a:chOff x="4481401" y="2718021"/>
              <a:chExt cx="1561152" cy="1053585"/>
            </a:xfrm>
          </p:grpSpPr>
          <p:cxnSp>
            <p:nvCxnSpPr>
              <p:cNvPr id="55" name="Straight Connector 87">
                <a:extLst>
                  <a:ext uri="{FF2B5EF4-FFF2-40B4-BE49-F238E27FC236}">
                    <a16:creationId xmlns:a16="http://schemas.microsoft.com/office/drawing/2014/main" id="{7758FF0F-BB9B-4764-AF4B-7CAC80E7DCB4}"/>
                  </a:ext>
                </a:extLst>
              </p:cNvPr>
              <p:cNvCxnSpPr>
                <a:cxnSpLocks/>
                <a:stCxn id="64" idx="2"/>
                <a:endCxn id="63" idx="6"/>
              </p:cNvCxnSpPr>
              <p:nvPr/>
            </p:nvCxnSpPr>
            <p:spPr>
              <a:xfrm flipH="1">
                <a:off x="4911640" y="3590500"/>
                <a:ext cx="743862" cy="9055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4CB92410-FFF1-4FB2-BBEB-727CEF8151F3}"/>
                  </a:ext>
                </a:extLst>
              </p:cNvPr>
              <p:cNvGrpSpPr/>
              <p:nvPr/>
            </p:nvGrpSpPr>
            <p:grpSpPr>
              <a:xfrm>
                <a:off x="4481401" y="2718021"/>
                <a:ext cx="1561152" cy="1053585"/>
                <a:chOff x="2193382" y="3040784"/>
                <a:chExt cx="2381110" cy="1640665"/>
              </a:xfrm>
            </p:grpSpPr>
            <p:sp>
              <p:nvSpPr>
                <p:cNvPr id="57" name="Oval 56">
                  <a:extLst>
                    <a:ext uri="{FF2B5EF4-FFF2-40B4-BE49-F238E27FC236}">
                      <a16:creationId xmlns:a16="http://schemas.microsoft.com/office/drawing/2014/main" id="{C815C938-749B-4BEC-8DE5-62A56064E9FF}"/>
                    </a:ext>
                  </a:extLst>
                </p:cNvPr>
                <p:cNvSpPr/>
                <p:nvPr/>
              </p:nvSpPr>
              <p:spPr>
                <a:xfrm>
                  <a:off x="3400658" y="3557259"/>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4</a:t>
                  </a:r>
                  <a:endParaRPr lang="en-US" dirty="0"/>
                </a:p>
              </p:txBody>
            </p:sp>
            <p:sp>
              <p:nvSpPr>
                <p:cNvPr id="58" name="Oval 57">
                  <a:extLst>
                    <a:ext uri="{FF2B5EF4-FFF2-40B4-BE49-F238E27FC236}">
                      <a16:creationId xmlns:a16="http://schemas.microsoft.com/office/drawing/2014/main" id="{72BC1A89-CBE8-4EF4-9120-CBFD5681EBA7}"/>
                    </a:ext>
                  </a:extLst>
                </p:cNvPr>
                <p:cNvSpPr/>
                <p:nvPr/>
              </p:nvSpPr>
              <p:spPr>
                <a:xfrm>
                  <a:off x="2962657" y="3127960"/>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5</a:t>
                  </a:r>
                  <a:endParaRPr lang="en-US" dirty="0"/>
                </a:p>
              </p:txBody>
            </p:sp>
            <p:sp>
              <p:nvSpPr>
                <p:cNvPr id="59" name="Oval 58">
                  <a:extLst>
                    <a:ext uri="{FF2B5EF4-FFF2-40B4-BE49-F238E27FC236}">
                      <a16:creationId xmlns:a16="http://schemas.microsoft.com/office/drawing/2014/main" id="{01F183E8-AC13-4314-BE65-8A728E4B7EF2}"/>
                    </a:ext>
                  </a:extLst>
                </p:cNvPr>
                <p:cNvSpPr/>
                <p:nvPr/>
              </p:nvSpPr>
              <p:spPr>
                <a:xfrm>
                  <a:off x="2757447" y="3829115"/>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3</a:t>
                  </a:r>
                  <a:endParaRPr lang="en-US" dirty="0"/>
                </a:p>
              </p:txBody>
            </p:sp>
            <p:sp>
              <p:nvSpPr>
                <p:cNvPr id="60" name="Oval 59">
                  <a:extLst>
                    <a:ext uri="{FF2B5EF4-FFF2-40B4-BE49-F238E27FC236}">
                      <a16:creationId xmlns:a16="http://schemas.microsoft.com/office/drawing/2014/main" id="{365BE2EF-5D13-48D0-8342-64365874A499}"/>
                    </a:ext>
                  </a:extLst>
                </p:cNvPr>
                <p:cNvSpPr/>
                <p:nvPr/>
              </p:nvSpPr>
              <p:spPr>
                <a:xfrm>
                  <a:off x="3718561" y="3040784"/>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6</a:t>
                  </a:r>
                  <a:endParaRPr lang="en-US" dirty="0"/>
                </a:p>
              </p:txBody>
            </p:sp>
            <p:sp>
              <p:nvSpPr>
                <p:cNvPr id="61" name="Oval 60">
                  <a:extLst>
                    <a:ext uri="{FF2B5EF4-FFF2-40B4-BE49-F238E27FC236}">
                      <a16:creationId xmlns:a16="http://schemas.microsoft.com/office/drawing/2014/main" id="{17718127-0A79-4918-83DA-DDFD955C415C}"/>
                    </a:ext>
                  </a:extLst>
                </p:cNvPr>
                <p:cNvSpPr/>
                <p:nvPr/>
              </p:nvSpPr>
              <p:spPr>
                <a:xfrm>
                  <a:off x="2193382" y="3959871"/>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1</a:t>
                  </a:r>
                  <a:endParaRPr lang="en-US" dirty="0"/>
                </a:p>
              </p:txBody>
            </p:sp>
            <p:sp>
              <p:nvSpPr>
                <p:cNvPr id="62" name="Oval 61">
                  <a:extLst>
                    <a:ext uri="{FF2B5EF4-FFF2-40B4-BE49-F238E27FC236}">
                      <a16:creationId xmlns:a16="http://schemas.microsoft.com/office/drawing/2014/main" id="{0E0C6D52-1BDC-4B8F-8F2C-5DD450CB8A61}"/>
                    </a:ext>
                  </a:extLst>
                </p:cNvPr>
                <p:cNvSpPr/>
                <p:nvPr/>
              </p:nvSpPr>
              <p:spPr>
                <a:xfrm>
                  <a:off x="4308901" y="3637591"/>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772</a:t>
                  </a:r>
                  <a:endParaRPr lang="en-US" dirty="0"/>
                </a:p>
              </p:txBody>
            </p:sp>
            <p:sp>
              <p:nvSpPr>
                <p:cNvPr id="63" name="Oval 62">
                  <a:extLst>
                    <a:ext uri="{FF2B5EF4-FFF2-40B4-BE49-F238E27FC236}">
                      <a16:creationId xmlns:a16="http://schemas.microsoft.com/office/drawing/2014/main" id="{7D816A96-3AE9-41D6-B2E4-FE3FBC6E38D6}"/>
                    </a:ext>
                  </a:extLst>
                </p:cNvPr>
                <p:cNvSpPr/>
                <p:nvPr/>
              </p:nvSpPr>
              <p:spPr>
                <a:xfrm>
                  <a:off x="2584003" y="4399426"/>
                  <a:ext cx="265591" cy="282023"/>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en-US" dirty="0"/>
                </a:p>
              </p:txBody>
            </p:sp>
            <p:sp>
              <p:nvSpPr>
                <p:cNvPr id="64" name="Oval 63">
                  <a:extLst>
                    <a:ext uri="{FF2B5EF4-FFF2-40B4-BE49-F238E27FC236}">
                      <a16:creationId xmlns:a16="http://schemas.microsoft.com/office/drawing/2014/main" id="{AAF6C85E-D746-4F6A-9AED-83276479B2DB}"/>
                    </a:ext>
                  </a:extLst>
                </p:cNvPr>
                <p:cNvSpPr/>
                <p:nvPr/>
              </p:nvSpPr>
              <p:spPr>
                <a:xfrm>
                  <a:off x="3984152" y="4258414"/>
                  <a:ext cx="265591" cy="282023"/>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8</a:t>
                  </a:r>
                  <a:endParaRPr lang="en-US" dirty="0"/>
                </a:p>
              </p:txBody>
            </p:sp>
            <p:cxnSp>
              <p:nvCxnSpPr>
                <p:cNvPr id="65" name="Straight Connector 64">
                  <a:extLst>
                    <a:ext uri="{FF2B5EF4-FFF2-40B4-BE49-F238E27FC236}">
                      <a16:creationId xmlns:a16="http://schemas.microsoft.com/office/drawing/2014/main" id="{F8F9672D-00A8-4E34-AB9E-E668B138AE0F}"/>
                    </a:ext>
                  </a:extLst>
                </p:cNvPr>
                <p:cNvCxnSpPr>
                  <a:cxnSpLocks/>
                  <a:stCxn id="60" idx="3"/>
                  <a:endCxn id="57" idx="7"/>
                </p:cNvCxnSpPr>
                <p:nvPr/>
              </p:nvCxnSpPr>
              <p:spPr>
                <a:xfrm flipH="1">
                  <a:off x="3627354" y="3281506"/>
                  <a:ext cx="130102" cy="31705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997F19F-7914-4FE1-B26A-5CF5CA41D7BE}"/>
                    </a:ext>
                  </a:extLst>
                </p:cNvPr>
                <p:cNvCxnSpPr>
                  <a:cxnSpLocks/>
                  <a:stCxn id="58" idx="5"/>
                  <a:endCxn id="57" idx="1"/>
                </p:cNvCxnSpPr>
                <p:nvPr/>
              </p:nvCxnSpPr>
              <p:spPr>
                <a:xfrm>
                  <a:off x="3189353" y="3368682"/>
                  <a:ext cx="250200" cy="229878"/>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674D931-23CF-4D63-BEA4-A3FDDF2CE4D9}"/>
                    </a:ext>
                  </a:extLst>
                </p:cNvPr>
                <p:cNvCxnSpPr>
                  <a:cxnSpLocks/>
                  <a:stCxn id="57" idx="3"/>
                  <a:endCxn id="59" idx="6"/>
                </p:cNvCxnSpPr>
                <p:nvPr/>
              </p:nvCxnSpPr>
              <p:spPr>
                <a:xfrm flipH="1">
                  <a:off x="3023038" y="3797981"/>
                  <a:ext cx="416515" cy="17214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0D30F24-C508-4FB0-AC73-434A158A543C}"/>
                    </a:ext>
                  </a:extLst>
                </p:cNvPr>
                <p:cNvCxnSpPr>
                  <a:cxnSpLocks/>
                  <a:stCxn id="59" idx="2"/>
                  <a:endCxn id="61" idx="6"/>
                </p:cNvCxnSpPr>
                <p:nvPr/>
              </p:nvCxnSpPr>
              <p:spPr>
                <a:xfrm flipH="1">
                  <a:off x="2458973" y="3970127"/>
                  <a:ext cx="298474" cy="13075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2284D8C-A5D4-4034-9A9F-1935F703570F}"/>
                    </a:ext>
                  </a:extLst>
                </p:cNvPr>
                <p:cNvCxnSpPr>
                  <a:cxnSpLocks/>
                  <a:stCxn id="59" idx="4"/>
                  <a:endCxn id="63" idx="7"/>
                </p:cNvCxnSpPr>
                <p:nvPr/>
              </p:nvCxnSpPr>
              <p:spPr>
                <a:xfrm flipH="1">
                  <a:off x="2810699" y="4111138"/>
                  <a:ext cx="79544" cy="329589"/>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69655D0-3B6C-4003-9390-90D0A8D58215}"/>
                    </a:ext>
                  </a:extLst>
                </p:cNvPr>
                <p:cNvCxnSpPr>
                  <a:cxnSpLocks/>
                  <a:stCxn id="60" idx="1"/>
                  <a:endCxn id="58" idx="7"/>
                </p:cNvCxnSpPr>
                <p:nvPr/>
              </p:nvCxnSpPr>
              <p:spPr>
                <a:xfrm flipH="1">
                  <a:off x="3189353" y="3082085"/>
                  <a:ext cx="568103" cy="87176"/>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956872E-19EF-45F1-9C93-668F65B3E8BE}"/>
                    </a:ext>
                  </a:extLst>
                </p:cNvPr>
                <p:cNvCxnSpPr>
                  <a:cxnSpLocks/>
                  <a:stCxn id="61" idx="5"/>
                  <a:endCxn id="63" idx="1"/>
                </p:cNvCxnSpPr>
                <p:nvPr/>
              </p:nvCxnSpPr>
              <p:spPr>
                <a:xfrm>
                  <a:off x="2420078" y="4200593"/>
                  <a:ext cx="202820" cy="2401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77C5731-01AA-400B-A043-63E5FA1136EA}"/>
                    </a:ext>
                  </a:extLst>
                </p:cNvPr>
                <p:cNvCxnSpPr>
                  <a:cxnSpLocks/>
                  <a:stCxn id="62" idx="2"/>
                  <a:endCxn id="57" idx="6"/>
                </p:cNvCxnSpPr>
                <p:nvPr/>
              </p:nvCxnSpPr>
              <p:spPr>
                <a:xfrm flipH="1" flipV="1">
                  <a:off x="3666249" y="3698271"/>
                  <a:ext cx="642652" cy="80332"/>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C5FF46D-E15B-4135-BBC5-FD24545384DC}"/>
                    </a:ext>
                  </a:extLst>
                </p:cNvPr>
                <p:cNvCxnSpPr>
                  <a:cxnSpLocks/>
                  <a:stCxn id="57" idx="5"/>
                  <a:endCxn id="64" idx="1"/>
                </p:cNvCxnSpPr>
                <p:nvPr/>
              </p:nvCxnSpPr>
              <p:spPr>
                <a:xfrm>
                  <a:off x="3627354" y="3797981"/>
                  <a:ext cx="395693" cy="501734"/>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DA368AE-53C6-4639-B84D-DEE10AF3F012}"/>
                    </a:ext>
                  </a:extLst>
                </p:cNvPr>
                <p:cNvCxnSpPr>
                  <a:cxnSpLocks/>
                  <a:stCxn id="62" idx="4"/>
                  <a:endCxn id="64" idx="7"/>
                </p:cNvCxnSpPr>
                <p:nvPr/>
              </p:nvCxnSpPr>
              <p:spPr>
                <a:xfrm flipH="1">
                  <a:off x="4210848" y="3919614"/>
                  <a:ext cx="230849" cy="380101"/>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C74AFE-CF71-48EA-B0B7-563DD55A893A}"/>
                    </a:ext>
                  </a:extLst>
                </p:cNvPr>
                <p:cNvCxnSpPr>
                  <a:cxnSpLocks/>
                  <a:stCxn id="61" idx="7"/>
                  <a:endCxn id="58" idx="3"/>
                </p:cNvCxnSpPr>
                <p:nvPr/>
              </p:nvCxnSpPr>
              <p:spPr>
                <a:xfrm flipV="1">
                  <a:off x="2420078" y="3368682"/>
                  <a:ext cx="581474" cy="632490"/>
                </a:xfrm>
                <a:prstGeom prst="line">
                  <a:avLst/>
                </a:prstGeom>
                <a:ln w="222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458105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Preprocessing </a:t>
            </a:r>
            <a:endParaRPr lang="zh-CN" altLang="en-US" baseline="30000" dirty="0"/>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597025"/>
            <a:ext cx="10515600" cy="4351338"/>
          </a:xfrm>
        </p:spPr>
        <p:txBody>
          <a:bodyPr/>
          <a:lstStyle/>
          <a:p>
            <a:r>
              <a:rPr lang="en-US" altLang="zh-CN" dirty="0"/>
              <a:t>Observations</a:t>
            </a:r>
          </a:p>
          <a:p>
            <a:pPr lvl="1"/>
            <a:r>
              <a:rPr lang="en-US" altLang="zh-CN" dirty="0"/>
              <a:t>Attackers favor adding edges than removing edges</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163</a:t>
            </a:fld>
            <a:endParaRPr lang="en-US"/>
          </a:p>
        </p:txBody>
      </p:sp>
      <p:pic>
        <p:nvPicPr>
          <p:cNvPr id="5" name="Picture 4">
            <a:extLst>
              <a:ext uri="{FF2B5EF4-FFF2-40B4-BE49-F238E27FC236}">
                <a16:creationId xmlns:a16="http://schemas.microsoft.com/office/drawing/2014/main" id="{345F493F-6206-46EC-BF64-033C5CDF10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3925" y="2232589"/>
            <a:ext cx="9144000" cy="4031328"/>
          </a:xfrm>
          <a:prstGeom prst="rect">
            <a:avLst/>
          </a:prstGeom>
        </p:spPr>
      </p:pic>
      <p:sp>
        <p:nvSpPr>
          <p:cNvPr id="6" name="TextBox 5">
            <a:extLst>
              <a:ext uri="{FF2B5EF4-FFF2-40B4-BE49-F238E27FC236}">
                <a16:creationId xmlns:a16="http://schemas.microsoft.com/office/drawing/2014/main" id="{050C1654-1F1D-4AD6-B6E9-1DF529CE16B9}"/>
              </a:ext>
            </a:extLst>
          </p:cNvPr>
          <p:cNvSpPr txBox="1"/>
          <p:nvPr/>
        </p:nvSpPr>
        <p:spPr>
          <a:xfrm>
            <a:off x="838200" y="6541217"/>
            <a:ext cx="8795657" cy="338554"/>
          </a:xfrm>
          <a:prstGeom prst="rect">
            <a:avLst/>
          </a:prstGeom>
          <a:noFill/>
        </p:spPr>
        <p:txBody>
          <a:bodyPr wrap="square" rtlCol="0">
            <a:spAutoFit/>
          </a:bodyPr>
          <a:lstStyle/>
          <a:p>
            <a:r>
              <a:rPr lang="en-US" altLang="zh-CN" sz="2400" b="1" baseline="30000" dirty="0"/>
              <a:t>Adversarial Examples on Graph Data: Deep Insights into Attack and Defense. </a:t>
            </a:r>
            <a:r>
              <a:rPr lang="en-US" altLang="zh-CN" sz="2400" baseline="30000" dirty="0"/>
              <a:t>IJCAI 2019.</a:t>
            </a:r>
            <a:endParaRPr lang="zh-CN" altLang="en-US" sz="2400" baseline="30000" dirty="0"/>
          </a:p>
        </p:txBody>
      </p:sp>
      <p:sp>
        <p:nvSpPr>
          <p:cNvPr id="7" name="Rectangle 6">
            <a:extLst>
              <a:ext uri="{FF2B5EF4-FFF2-40B4-BE49-F238E27FC236}">
                <a16:creationId xmlns:a16="http://schemas.microsoft.com/office/drawing/2014/main" id="{511DE847-B0F0-47D3-8C09-34862F179086}"/>
              </a:ext>
            </a:extLst>
          </p:cNvPr>
          <p:cNvSpPr/>
          <p:nvPr/>
        </p:nvSpPr>
        <p:spPr>
          <a:xfrm>
            <a:off x="3083797" y="3541861"/>
            <a:ext cx="6024406" cy="461665"/>
          </a:xfrm>
          <a:prstGeom prst="rect">
            <a:avLst/>
          </a:prstGeom>
          <a:solidFill>
            <a:schemeClr val="bg1"/>
          </a:solidFill>
        </p:spPr>
        <p:txBody>
          <a:bodyPr wrap="none">
            <a:spAutoFit/>
          </a:bodyPr>
          <a:lstStyle/>
          <a:p>
            <a:pPr lvl="1"/>
            <a:r>
              <a:rPr lang="en-US" altLang="zh-CN" sz="2400" dirty="0">
                <a:solidFill>
                  <a:srgbClr val="FF0000"/>
                </a:solidFill>
              </a:rPr>
              <a:t>Attackers tend to connect dissimilar nodes!</a:t>
            </a:r>
            <a:endParaRPr lang="zh-CN" altLang="en-US" sz="2400" dirty="0">
              <a:solidFill>
                <a:srgbClr val="FF0000"/>
              </a:solidFill>
            </a:endParaRPr>
          </a:p>
        </p:txBody>
      </p:sp>
    </p:spTree>
    <p:extLst>
      <p:ext uri="{BB962C8B-B14F-4D97-AF65-F5344CB8AC3E}">
        <p14:creationId xmlns:p14="http://schemas.microsoft.com/office/powerpoint/2010/main" val="16662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Attention Mechanism</a:t>
            </a:r>
          </a:p>
        </p:txBody>
      </p:sp>
      <p:sp>
        <p:nvSpPr>
          <p:cNvPr id="3" name="Content Placeholder 2">
            <a:extLst>
              <a:ext uri="{FF2B5EF4-FFF2-40B4-BE49-F238E27FC236}">
                <a16:creationId xmlns:a16="http://schemas.microsoft.com/office/drawing/2014/main" id="{B2D69B19-27C0-4EA2-86CF-41F90157BFAC}"/>
              </a:ext>
            </a:extLst>
          </p:cNvPr>
          <p:cNvSpPr>
            <a:spLocks noGrp="1"/>
          </p:cNvSpPr>
          <p:nvPr>
            <p:ph idx="1"/>
          </p:nvPr>
        </p:nvSpPr>
        <p:spPr>
          <a:xfrm>
            <a:off x="838200" y="1808846"/>
            <a:ext cx="10515600" cy="4547503"/>
          </a:xfrm>
        </p:spPr>
        <p:txBody>
          <a:bodyPr>
            <a:normAutofit/>
          </a:bodyPr>
          <a:lstStyle/>
          <a:p>
            <a:pPr marL="0" indent="0">
              <a:buNone/>
            </a:pPr>
            <a:r>
              <a:rPr lang="en-US" altLang="zh-CN" dirty="0"/>
              <a:t>Motivation</a:t>
            </a:r>
          </a:p>
          <a:p>
            <a:r>
              <a:rPr lang="en-US" altLang="zh-CN" dirty="0">
                <a:solidFill>
                  <a:schemeClr val="tx1"/>
                </a:solidFill>
              </a:rPr>
              <a:t>Reduce impact of adversarial edges</a:t>
            </a:r>
          </a:p>
          <a:p>
            <a:pPr marL="0" indent="0">
              <a:buNone/>
            </a:pPr>
            <a:r>
              <a:rPr lang="en-US" altLang="zh-CN" dirty="0">
                <a:solidFill>
                  <a:schemeClr val="tx1"/>
                </a:solidFill>
              </a:rPr>
              <a:t>-- give lower attention score to adversarial edges</a:t>
            </a:r>
          </a:p>
          <a:p>
            <a:endParaRPr lang="en-US" altLang="zh-CN" dirty="0"/>
          </a:p>
          <a:p>
            <a:endParaRPr lang="en-US" altLang="zh-CN" dirty="0"/>
          </a:p>
          <a:p>
            <a:endParaRPr lang="en-US" altLang="zh-CN" dirty="0"/>
          </a:p>
          <a:p>
            <a:endParaRPr lang="en-US" altLang="zh-CN" dirty="0"/>
          </a:p>
          <a:p>
            <a:endParaRPr lang="en-US" altLang="zh-CN"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164</a:t>
            </a:fld>
            <a:endParaRPr lang="en-US"/>
          </a:p>
        </p:txBody>
      </p:sp>
      <p:grpSp>
        <p:nvGrpSpPr>
          <p:cNvPr id="13" name="Group 12">
            <a:extLst>
              <a:ext uri="{FF2B5EF4-FFF2-40B4-BE49-F238E27FC236}">
                <a16:creationId xmlns:a16="http://schemas.microsoft.com/office/drawing/2014/main" id="{A0A6178C-9EEB-4EFC-BE1C-FBA27FA50628}"/>
              </a:ext>
            </a:extLst>
          </p:cNvPr>
          <p:cNvGrpSpPr/>
          <p:nvPr/>
        </p:nvGrpSpPr>
        <p:grpSpPr>
          <a:xfrm>
            <a:off x="3317131" y="3905070"/>
            <a:ext cx="5215415" cy="2081947"/>
            <a:chOff x="1981198" y="2908411"/>
            <a:chExt cx="4822178" cy="1872493"/>
          </a:xfrm>
        </p:grpSpPr>
        <p:pic>
          <p:nvPicPr>
            <p:cNvPr id="9" name="Content Placeholder 22">
              <a:extLst>
                <a:ext uri="{FF2B5EF4-FFF2-40B4-BE49-F238E27FC236}">
                  <a16:creationId xmlns:a16="http://schemas.microsoft.com/office/drawing/2014/main" id="{47DC6F5E-4FDB-4A63-9EAE-C7AF118A9D91}"/>
                </a:ext>
              </a:extLst>
            </p:cNvPr>
            <p:cNvPicPr>
              <a:picLocks noChangeAspect="1"/>
            </p:cNvPicPr>
            <p:nvPr/>
          </p:nvPicPr>
          <p:blipFill>
            <a:blip r:embed="rId3"/>
            <a:stretch>
              <a:fillRect/>
            </a:stretch>
          </p:blipFill>
          <p:spPr>
            <a:xfrm>
              <a:off x="4779024" y="2939538"/>
              <a:ext cx="2024352" cy="1810238"/>
            </a:xfrm>
            <a:prstGeom prst="rect">
              <a:avLst/>
            </a:prstGeom>
          </p:spPr>
        </p:pic>
        <p:pic>
          <p:nvPicPr>
            <p:cNvPr id="11" name="Picture 10">
              <a:extLst>
                <a:ext uri="{FF2B5EF4-FFF2-40B4-BE49-F238E27FC236}">
                  <a16:creationId xmlns:a16="http://schemas.microsoft.com/office/drawing/2014/main" id="{73C6DF35-B378-47C4-9738-2A8361A367F8}"/>
                </a:ext>
              </a:extLst>
            </p:cNvPr>
            <p:cNvPicPr>
              <a:picLocks noChangeAspect="1"/>
            </p:cNvPicPr>
            <p:nvPr/>
          </p:nvPicPr>
          <p:blipFill>
            <a:blip r:embed="rId4"/>
            <a:stretch>
              <a:fillRect/>
            </a:stretch>
          </p:blipFill>
          <p:spPr>
            <a:xfrm>
              <a:off x="1981198" y="2908411"/>
              <a:ext cx="1852431" cy="1872493"/>
            </a:xfrm>
            <a:prstGeom prst="rect">
              <a:avLst/>
            </a:prstGeom>
          </p:spPr>
        </p:pic>
        <p:pic>
          <p:nvPicPr>
            <p:cNvPr id="12" name="Picture 11">
              <a:extLst>
                <a:ext uri="{FF2B5EF4-FFF2-40B4-BE49-F238E27FC236}">
                  <a16:creationId xmlns:a16="http://schemas.microsoft.com/office/drawing/2014/main" id="{87CE5528-876E-441E-A1F4-888059503E39}"/>
                </a:ext>
              </a:extLst>
            </p:cNvPr>
            <p:cNvPicPr>
              <a:picLocks noChangeAspect="1"/>
            </p:cNvPicPr>
            <p:nvPr/>
          </p:nvPicPr>
          <p:blipFill>
            <a:blip r:embed="rId5"/>
            <a:stretch>
              <a:fillRect/>
            </a:stretch>
          </p:blipFill>
          <p:spPr>
            <a:xfrm>
              <a:off x="3878606" y="3479116"/>
              <a:ext cx="900418" cy="781199"/>
            </a:xfrm>
            <a:prstGeom prst="rect">
              <a:avLst/>
            </a:prstGeom>
          </p:spPr>
        </p:pic>
      </p:grpSp>
      <p:sp>
        <p:nvSpPr>
          <p:cNvPr id="14" name="Rectangle 13">
            <a:extLst>
              <a:ext uri="{FF2B5EF4-FFF2-40B4-BE49-F238E27FC236}">
                <a16:creationId xmlns:a16="http://schemas.microsoft.com/office/drawing/2014/main" id="{779BE59F-32C3-4237-8DAB-B40D6C7CF53E}"/>
              </a:ext>
            </a:extLst>
          </p:cNvPr>
          <p:cNvSpPr/>
          <p:nvPr/>
        </p:nvSpPr>
        <p:spPr>
          <a:xfrm>
            <a:off x="3434413" y="6241179"/>
            <a:ext cx="5529258" cy="369332"/>
          </a:xfrm>
          <a:prstGeom prst="rect">
            <a:avLst/>
          </a:prstGeom>
        </p:spPr>
        <p:txBody>
          <a:bodyPr wrap="square">
            <a:spAutoFit/>
          </a:bodyPr>
          <a:lstStyle/>
          <a:p>
            <a:r>
              <a:rPr lang="en-US" altLang="zh-CN" dirty="0"/>
              <a:t>Thicker arrows indicate higher attention coefficients</a:t>
            </a:r>
            <a:endParaRPr lang="zh-CN" altLang="en-US" dirty="0"/>
          </a:p>
        </p:txBody>
      </p:sp>
    </p:spTree>
    <p:extLst>
      <p:ext uri="{BB962C8B-B14F-4D97-AF65-F5344CB8AC3E}">
        <p14:creationId xmlns:p14="http://schemas.microsoft.com/office/powerpoint/2010/main" val="27725386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5477-EE33-4BA3-AC0F-FDFA86B26C9B}"/>
              </a:ext>
            </a:extLst>
          </p:cNvPr>
          <p:cNvSpPr>
            <a:spLocks noGrp="1"/>
          </p:cNvSpPr>
          <p:nvPr>
            <p:ph type="title"/>
          </p:nvPr>
        </p:nvSpPr>
        <p:spPr/>
        <p:txBody>
          <a:bodyPr/>
          <a:lstStyle/>
          <a:p>
            <a:r>
              <a:rPr lang="en-US" altLang="zh-CN" dirty="0"/>
              <a:t>RGCN </a:t>
            </a:r>
            <a:endParaRPr lang="zh-CN" altLang="en-US" baseline="30000" dirty="0"/>
          </a:p>
        </p:txBody>
      </p:sp>
      <p:sp>
        <p:nvSpPr>
          <p:cNvPr id="3" name="Content Placeholder 2">
            <a:extLst>
              <a:ext uri="{FF2B5EF4-FFF2-40B4-BE49-F238E27FC236}">
                <a16:creationId xmlns:a16="http://schemas.microsoft.com/office/drawing/2014/main" id="{1F7E1B9A-9341-4C9C-9107-48B9BA455CBC}"/>
              </a:ext>
            </a:extLst>
          </p:cNvPr>
          <p:cNvSpPr>
            <a:spLocks noGrp="1"/>
          </p:cNvSpPr>
          <p:nvPr>
            <p:ph idx="1"/>
          </p:nvPr>
        </p:nvSpPr>
        <p:spPr/>
        <p:txBody>
          <a:bodyPr/>
          <a:lstStyle/>
          <a:p>
            <a:pPr marL="0" indent="0">
              <a:buNone/>
            </a:pPr>
            <a:r>
              <a:rPr lang="en-US" altLang="zh-CN" dirty="0"/>
              <a:t>Motivation</a:t>
            </a:r>
          </a:p>
          <a:p>
            <a:r>
              <a:rPr lang="en-US" altLang="zh-CN" dirty="0">
                <a:solidFill>
                  <a:schemeClr val="tx1"/>
                </a:solidFill>
              </a:rPr>
              <a:t>Attacked nodes may have high uncertainty </a:t>
            </a:r>
          </a:p>
          <a:p>
            <a:r>
              <a:rPr lang="en-US" altLang="zh-CN" dirty="0">
                <a:solidFill>
                  <a:schemeClr val="tx1"/>
                </a:solidFill>
              </a:rPr>
              <a:t>Give lower attention score to reduce their impact</a:t>
            </a:r>
            <a:endParaRPr lang="zh-CN" altLang="en-US" dirty="0">
              <a:solidFill>
                <a:schemeClr val="tx1"/>
              </a:solidFill>
            </a:endParaRPr>
          </a:p>
          <a:p>
            <a:endParaRPr lang="zh-CN" altLang="en-US" dirty="0"/>
          </a:p>
        </p:txBody>
      </p:sp>
      <p:sp>
        <p:nvSpPr>
          <p:cNvPr id="4" name="Slide Number Placeholder 3">
            <a:extLst>
              <a:ext uri="{FF2B5EF4-FFF2-40B4-BE49-F238E27FC236}">
                <a16:creationId xmlns:a16="http://schemas.microsoft.com/office/drawing/2014/main" id="{9A90414E-6583-4D8B-BFFD-5EDED13E6A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B4A66F-3810-457F-9410-CDA30F6308F0}"/>
              </a:ext>
            </a:extLst>
          </p:cNvPr>
          <p:cNvSpPr txBox="1"/>
          <p:nvPr/>
        </p:nvSpPr>
        <p:spPr>
          <a:xfrm>
            <a:off x="838200" y="6541217"/>
            <a:ext cx="87956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1"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Robust Graph Convolutional Networks Against Adversarial Attacks. </a:t>
            </a:r>
            <a:r>
              <a:rPr kumimoji="0" lang="en-US" altLang="zh-CN"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rPr>
              <a:t>KDD 2019. </a:t>
            </a:r>
            <a:endParaRPr kumimoji="0" lang="zh-CN" altLang="en-US" sz="2400" b="0" i="0" u="none" strike="noStrike" kern="1200" cap="none" spc="0" normalizeH="0" baseline="3000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88120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Embed nodes as Gaussian distributions to capture uncertainty</a:t>
            </a:r>
          </a:p>
          <a:p>
            <a:endParaRPr lang="en-US" altLang="zh-CN" dirty="0"/>
          </a:p>
          <a:p>
            <a:pPr marL="457200" lvl="1" indent="0">
              <a:buNone/>
            </a:pPr>
            <a:r>
              <a:rPr lang="en-US" altLang="zh-CN" dirty="0"/>
              <a:t>	</a:t>
            </a:r>
            <a:endParaRPr lang="zh-CN" alt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Aggregating</a:t>
                </a:r>
              </a:p>
              <a:p>
                <a:pPr marL="0" indent="0">
                  <a:buNone/>
                </a:pPr>
                <a:r>
                  <a:rPr lang="en-US" altLang="zh-CN" sz="2400" dirty="0"/>
                  <a:t>Assuming all </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𝑙</m:t>
                        </m:r>
                      </m:sup>
                    </m:sSubSup>
                  </m:oMath>
                </a14:m>
                <a:r>
                  <a:rPr lang="en-US" altLang="zh-CN" sz="2400" dirty="0"/>
                  <a:t> are independent</a:t>
                </a:r>
              </a:p>
            </p:txBody>
          </p:sp>
        </mc:Choice>
        <mc:Fallback xmlns="">
          <p:sp>
            <p:nvSpPr>
              <p:cNvPr id="4" name="Content Placeholder 3">
                <a:extLst>
                  <a:ext uri="{FF2B5EF4-FFF2-40B4-BE49-F238E27FC236}">
                    <a16:creationId xmlns:a16="http://schemas.microsoft.com/office/drawing/2014/main" id="{5E43F5A3-EF83-462D-8313-3971E3DD08C2}"/>
                  </a:ext>
                </a:extLst>
              </p:cNvPr>
              <p:cNvSpPr>
                <a:spLocks noGrp="1" noRot="1" noChangeAspect="1" noMove="1" noResize="1" noEditPoints="1" noAdjustHandles="1" noChangeArrowheads="1" noChangeShapeType="1" noTextEdit="1"/>
              </p:cNvSpPr>
              <p:nvPr>
                <p:ph sz="half" idx="2"/>
              </p:nvPr>
            </p:nvSpPr>
            <p:spPr>
              <a:blipFill>
                <a:blip r:embed="rId3"/>
                <a:stretch>
                  <a:fillRect l="-2118" t="-2241"/>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5419E-54D6-8648-ABFB-BEF58E3E87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DF6F849-1F8A-4D08-A089-43D4F7A7A256}"/>
              </a:ext>
            </a:extLst>
          </p:cNvPr>
          <p:cNvPicPr>
            <a:picLocks noChangeAspect="1"/>
          </p:cNvPicPr>
          <p:nvPr/>
        </p:nvPicPr>
        <p:blipFill>
          <a:blip r:embed="rId4"/>
          <a:stretch>
            <a:fillRect/>
          </a:stretch>
        </p:blipFill>
        <p:spPr>
          <a:xfrm>
            <a:off x="1225582" y="3657943"/>
            <a:ext cx="3550849" cy="533914"/>
          </a:xfrm>
          <a:prstGeom prst="rect">
            <a:avLst/>
          </a:prstGeom>
        </p:spPr>
      </p:pic>
      <p:pic>
        <p:nvPicPr>
          <p:cNvPr id="9" name="Picture 8">
            <a:extLst>
              <a:ext uri="{FF2B5EF4-FFF2-40B4-BE49-F238E27FC236}">
                <a16:creationId xmlns:a16="http://schemas.microsoft.com/office/drawing/2014/main" id="{A65F5FB5-38A5-4DB8-A5DA-D23003048900}"/>
              </a:ext>
            </a:extLst>
          </p:cNvPr>
          <p:cNvPicPr>
            <a:picLocks noChangeAspect="1"/>
          </p:cNvPicPr>
          <p:nvPr/>
        </p:nvPicPr>
        <p:blipFill>
          <a:blip r:embed="rId5"/>
          <a:stretch>
            <a:fillRect/>
          </a:stretch>
        </p:blipFill>
        <p:spPr>
          <a:xfrm>
            <a:off x="6172838" y="3429000"/>
            <a:ext cx="3664014" cy="1261981"/>
          </a:xfrm>
          <a:prstGeom prst="rect">
            <a:avLst/>
          </a:prstGeom>
        </p:spPr>
      </p:pic>
      <p:pic>
        <p:nvPicPr>
          <p:cNvPr id="14" name="Picture 13">
            <a:extLst>
              <a:ext uri="{FF2B5EF4-FFF2-40B4-BE49-F238E27FC236}">
                <a16:creationId xmlns:a16="http://schemas.microsoft.com/office/drawing/2014/main" id="{AE780F05-34DF-4F75-A8E8-E5AC6C6ABD6C}"/>
              </a:ext>
            </a:extLst>
          </p:cNvPr>
          <p:cNvPicPr>
            <a:picLocks noChangeAspect="1"/>
          </p:cNvPicPr>
          <p:nvPr/>
        </p:nvPicPr>
        <p:blipFill>
          <a:blip r:embed="rId6"/>
          <a:stretch>
            <a:fillRect/>
          </a:stretch>
        </p:blipFill>
        <p:spPr>
          <a:xfrm>
            <a:off x="5735936" y="4825918"/>
            <a:ext cx="6054128" cy="1093106"/>
          </a:xfrm>
          <a:prstGeom prst="rect">
            <a:avLst/>
          </a:prstGeom>
        </p:spPr>
      </p:pic>
    </p:spTree>
    <p:extLst>
      <p:ext uri="{BB962C8B-B14F-4D97-AF65-F5344CB8AC3E}">
        <p14:creationId xmlns:p14="http://schemas.microsoft.com/office/powerpoint/2010/main" val="8737140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6EAF-4987-4EF4-A694-4439DB6909BA}"/>
              </a:ext>
            </a:extLst>
          </p:cNvPr>
          <p:cNvSpPr>
            <a:spLocks noGrp="1"/>
          </p:cNvSpPr>
          <p:nvPr>
            <p:ph type="title"/>
          </p:nvPr>
        </p:nvSpPr>
        <p:spPr/>
        <p:txBody>
          <a:bodyPr/>
          <a:lstStyle/>
          <a:p>
            <a:r>
              <a:rPr lang="en-US" altLang="zh-CN" dirty="0"/>
              <a:t>RGCN</a:t>
            </a:r>
            <a:endParaRPr lang="zh-CN" altLang="en-US" dirty="0"/>
          </a:p>
        </p:txBody>
      </p:sp>
      <p:sp>
        <p:nvSpPr>
          <p:cNvPr id="3" name="Content Placeholder 2">
            <a:extLst>
              <a:ext uri="{FF2B5EF4-FFF2-40B4-BE49-F238E27FC236}">
                <a16:creationId xmlns:a16="http://schemas.microsoft.com/office/drawing/2014/main" id="{39C3E02D-4A69-4FA5-9A0C-500E001D395F}"/>
              </a:ext>
            </a:extLst>
          </p:cNvPr>
          <p:cNvSpPr>
            <a:spLocks noGrp="1"/>
          </p:cNvSpPr>
          <p:nvPr>
            <p:ph sz="half" idx="1"/>
          </p:nvPr>
        </p:nvSpPr>
        <p:spPr/>
        <p:txBody>
          <a:bodyPr/>
          <a:lstStyle/>
          <a:p>
            <a:r>
              <a:rPr lang="en-US" altLang="zh-CN" dirty="0"/>
              <a:t>Attention Mechanism</a:t>
            </a:r>
            <a:endParaRPr lang="zh-CN" altLang="en-US" dirty="0"/>
          </a:p>
          <a:p>
            <a:endParaRPr lang="en-US" altLang="zh-CN" dirty="0"/>
          </a:p>
          <a:p>
            <a:pPr marL="457200" lvl="1" indent="0">
              <a:buNone/>
            </a:pPr>
            <a:r>
              <a:rPr lang="en-US" altLang="zh-CN" dirty="0"/>
              <a:t>	</a:t>
            </a:r>
            <a:endParaRPr lang="zh-CN" altLang="en-US" dirty="0"/>
          </a:p>
        </p:txBody>
      </p:sp>
      <p:sp>
        <p:nvSpPr>
          <p:cNvPr id="4" name="Content Placeholder 3">
            <a:extLst>
              <a:ext uri="{FF2B5EF4-FFF2-40B4-BE49-F238E27FC236}">
                <a16:creationId xmlns:a16="http://schemas.microsoft.com/office/drawing/2014/main" id="{5E43F5A3-EF83-462D-8313-3971E3DD08C2}"/>
              </a:ext>
            </a:extLst>
          </p:cNvPr>
          <p:cNvSpPr>
            <a:spLocks noGrp="1"/>
          </p:cNvSpPr>
          <p:nvPr>
            <p:ph sz="half" idx="2"/>
          </p:nvPr>
        </p:nvSpPr>
        <p:spPr/>
        <p:txBody>
          <a:bodyPr/>
          <a:lstStyle/>
          <a:p>
            <a:r>
              <a:rPr lang="en-US" altLang="zh-CN" dirty="0"/>
              <a:t>Attacked nodes do have higher variance! </a:t>
            </a:r>
          </a:p>
          <a:p>
            <a:endParaRPr lang="zh-CN" altLang="en-US" dirty="0"/>
          </a:p>
        </p:txBody>
      </p:sp>
      <p:sp>
        <p:nvSpPr>
          <p:cNvPr id="5" name="Slide Number Placeholder 4">
            <a:extLst>
              <a:ext uri="{FF2B5EF4-FFF2-40B4-BE49-F238E27FC236}">
                <a16:creationId xmlns:a16="http://schemas.microsoft.com/office/drawing/2014/main" id="{F57D7E35-7CB9-4BF8-9010-5EAE7F26477E}"/>
              </a:ext>
            </a:extLst>
          </p:cNvPr>
          <p:cNvSpPr>
            <a:spLocks noGrp="1"/>
          </p:cNvSpPr>
          <p:nvPr>
            <p:ph type="sldNum" sz="quarter" idx="12"/>
          </p:nvPr>
        </p:nvSpPr>
        <p:spPr/>
        <p:txBody>
          <a:bodyPr/>
          <a:lstStyle/>
          <a:p>
            <a:fld id="{4C15419E-54D6-8648-ABFB-BEF58E3E877E}" type="slidenum">
              <a:rPr lang="en-US" smtClean="0"/>
              <a:t>167</a:t>
            </a:fld>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653F8D8-5523-430A-AE0B-9451E9C88213}"/>
                  </a:ext>
                </a:extLst>
              </p:cNvPr>
              <p:cNvSpPr/>
              <p:nvPr/>
            </p:nvSpPr>
            <p:spPr>
              <a:xfrm>
                <a:off x="1094386" y="2649648"/>
                <a:ext cx="4669227" cy="1261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𝒉</m:t>
                          </m:r>
                        </m:e>
                        <m:sub>
                          <m:r>
                            <a:rPr lang="en-US" altLang="zh-CN" sz="2400" i="1" dirty="0">
                              <a:latin typeface="Cambria Math" panose="02040503050406030204" pitchFamily="18" charset="0"/>
                            </a:rPr>
                            <m:t>𝑁</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𝑖</m:t>
                              </m:r>
                            </m:e>
                          </m:d>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i="1" dirty="0">
                          <a:latin typeface="Cambria Math" panose="02040503050406030204" pitchFamily="18" charset="0"/>
                        </a:rPr>
                        <m:t>=</m:t>
                      </m:r>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r>
                            <a:rPr lang="en-US" altLang="zh-CN" sz="2400" i="1" dirty="0">
                              <a:latin typeface="Cambria Math" panose="02040503050406030204" pitchFamily="18" charset="0"/>
                            </a:rPr>
                            <m:t>∈</m:t>
                          </m:r>
                          <m:r>
                            <a:rPr lang="en-US" altLang="zh-CN" sz="2400" i="1" dirty="0">
                              <a:latin typeface="Cambria Math" panose="02040503050406030204" pitchFamily="18" charset="0"/>
                            </a:rPr>
                            <m:t>𝑁</m:t>
                          </m:r>
                          <m:r>
                            <a:rPr lang="en-US" altLang="zh-CN" sz="2400" i="1" dirty="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sub>
                        <m:sup/>
                        <m:e>
                          <m:sSubSup>
                            <m:sSubSupPr>
                              <m:ctrlPr>
                                <a:rPr lang="en-US" altLang="zh-CN" sz="2400" i="1" dirty="0">
                                  <a:latin typeface="Cambria Math" panose="02040503050406030204" pitchFamily="18" charset="0"/>
                                </a:rPr>
                              </m:ctrlPr>
                            </m:sSubSupPr>
                            <m:e>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ad>
                                    <m:radPr>
                                      <m:degHide m:val="on"/>
                                      <m:ctrlPr>
                                        <a:rPr lang="en-US" altLang="zh-CN" sz="2400" i="1" dirty="0">
                                          <a:latin typeface="Cambria Math" panose="02040503050406030204" pitchFamily="18" charset="0"/>
                                        </a:rPr>
                                      </m:ctrlPr>
                                    </m:radPr>
                                    <m:deg/>
                                    <m:e>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𝑖𝑖</m:t>
                                          </m:r>
                                        </m:sub>
                                      </m:sSub>
                                      <m:sSub>
                                        <m:sSubPr>
                                          <m:ctrlPr>
                                            <a:rPr lang="en-US" altLang="zh-CN" sz="2400" i="1" dirty="0">
                                              <a:latin typeface="Cambria Math" panose="02040503050406030204" pitchFamily="18" charset="0"/>
                                            </a:rPr>
                                          </m:ctrlPr>
                                        </m:sSub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𝑫</m:t>
                                              </m:r>
                                            </m:e>
                                          </m:acc>
                                        </m:e>
                                        <m:sub>
                                          <m:r>
                                            <a:rPr lang="en-US" altLang="zh-CN" sz="2400" i="1" dirty="0">
                                              <a:latin typeface="Cambria Math" panose="02040503050406030204" pitchFamily="18" charset="0"/>
                                            </a:rPr>
                                            <m:t>𝑗𝑗</m:t>
                                          </m:r>
                                        </m:sub>
                                      </m:sSub>
                                    </m:e>
                                  </m:rad>
                                </m:den>
                              </m:f>
                              <m:r>
                                <a:rPr lang="en-US" altLang="zh-CN" sz="2400" b="0" i="1" dirty="0" smtClean="0">
                                  <a:latin typeface="Cambria Math" panose="02040503050406030204" pitchFamily="18" charset="0"/>
                                </a:rPr>
                                <m:t>(</m:t>
                              </m:r>
                              <m:r>
                                <a:rPr lang="en-US" altLang="zh-CN" sz="2400" b="1" i="1" dirty="0">
                                  <a:latin typeface="Cambria Math" panose="02040503050406030204" pitchFamily="18" charset="0"/>
                                </a:rPr>
                                <m:t>𝒉</m:t>
                              </m:r>
                            </m:e>
                            <m:sub>
                              <m:r>
                                <m:rPr>
                                  <m:sty m:val="p"/>
                                </m:rPr>
                                <a:rPr lang="en-US" altLang="zh-CN" sz="2400" i="1" dirty="0">
                                  <a:latin typeface="Cambria Math" panose="02040503050406030204" pitchFamily="18" charset="0"/>
                                </a:rPr>
                                <m:t>j</m:t>
                              </m:r>
                            </m:sub>
                            <m:sup>
                              <m:d>
                                <m:dPr>
                                  <m:ctrlPr>
                                    <a:rPr lang="zh-CN" altLang="en-US" sz="2400" i="1" dirty="0">
                                      <a:latin typeface="Cambria Math" panose="02040503050406030204" pitchFamily="18" charset="0"/>
                                    </a:rPr>
                                  </m:ctrlPr>
                                </m:dPr>
                                <m:e>
                                  <m:r>
                                    <a:rPr lang="zh-CN" altLang="en-US" sz="2400" i="1" dirty="0">
                                      <a:latin typeface="Cambria Math" panose="02040503050406030204" pitchFamily="18" charset="0"/>
                                    </a:rPr>
                                    <m:t>𝑙</m:t>
                                  </m:r>
                                </m:e>
                              </m:d>
                            </m:sup>
                          </m:sSubSup>
                          <m:r>
                            <a:rPr lang="en-US" altLang="zh-CN" sz="2400" b="0" i="1" dirty="0" smtClean="0">
                              <a:latin typeface="Cambria Math" panose="02040503050406030204" pitchFamily="18" charset="0"/>
                            </a:rPr>
                            <m:t>⊙</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𝜶</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𝑙</m:t>
                              </m:r>
                            </m:sup>
                          </m:sSubSup>
                          <m:r>
                            <a:rPr lang="en-US" altLang="zh-CN" sz="2400" b="0" i="1" dirty="0" smtClean="0">
                              <a:latin typeface="Cambria Math" panose="02040503050406030204" pitchFamily="18" charset="0"/>
                            </a:rPr>
                            <m:t>)</m:t>
                          </m:r>
                        </m:e>
                      </m:nary>
                    </m:oMath>
                  </m:oMathPara>
                </a14:m>
                <a:endParaRPr lang="zh-CN" altLang="en-US" sz="240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E653F8D8-5523-430A-AE0B-9451E9C88213}"/>
                  </a:ext>
                </a:extLst>
              </p:cNvPr>
              <p:cNvSpPr>
                <a:spLocks noRot="1" noChangeAspect="1" noMove="1" noResize="1" noEditPoints="1" noAdjustHandles="1" noChangeArrowheads="1" noChangeShapeType="1" noTextEdit="1"/>
              </p:cNvSpPr>
              <p:nvPr/>
            </p:nvSpPr>
            <p:spPr>
              <a:xfrm>
                <a:off x="1094386" y="2649648"/>
                <a:ext cx="4669227" cy="12619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CA8B512-3BE2-4E96-A261-846594ADE61A}"/>
                  </a:ext>
                </a:extLst>
              </p:cNvPr>
              <p:cNvSpPr/>
              <p:nvPr/>
            </p:nvSpPr>
            <p:spPr>
              <a:xfrm>
                <a:off x="1174687" y="4287291"/>
                <a:ext cx="2630207" cy="605935"/>
              </a:xfrm>
              <a:prstGeom prst="rect">
                <a:avLst/>
              </a:prstGeom>
            </p:spPr>
            <p:txBody>
              <a:bodyPr wrap="none">
                <a:spAutoFit/>
              </a:bodyPr>
              <a:lstStyle/>
              <a:p>
                <a14:m>
                  <m:oMath xmlns:m="http://schemas.openxmlformats.org/officeDocument/2006/math">
                    <m:sSubSup>
                      <m:sSubSupPr>
                        <m:ctrlPr>
                          <a:rPr lang="en-US" altLang="zh-CN" sz="2400" i="1" dirty="0" smtClean="0">
                            <a:latin typeface="Cambria Math" panose="02040503050406030204" pitchFamily="18" charset="0"/>
                          </a:rPr>
                        </m:ctrlPr>
                      </m:sSubSupPr>
                      <m:e>
                        <m:r>
                          <a:rPr lang="en-US" altLang="zh-CN" sz="2400" b="1" i="1" dirty="0">
                            <a:latin typeface="Cambria Math" panose="02040503050406030204" pitchFamily="18" charset="0"/>
                          </a:rPr>
                          <m:t>𝜶</m:t>
                        </m:r>
                      </m:e>
                      <m:sub>
                        <m:r>
                          <a:rPr lang="en-US" altLang="zh-CN" sz="2400" i="1" dirty="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𝑙</m:t>
                        </m:r>
                        <m:r>
                          <a:rPr lang="en-US" altLang="zh-CN" sz="2400" b="0" i="1" dirty="0" smtClean="0">
                            <a:latin typeface="Cambria Math" panose="02040503050406030204" pitchFamily="18" charset="0"/>
                          </a:rPr>
                          <m:t>)</m:t>
                        </m:r>
                      </m:sup>
                    </m:sSubSup>
                    <m:r>
                      <a:rPr lang="en-US" altLang="zh-CN" sz="2400" b="0" i="0" dirty="0" smtClean="0">
                        <a:latin typeface="Cambria Math" panose="02040503050406030204" pitchFamily="18" charset="0"/>
                      </a:rPr>
                      <m:t>=</m:t>
                    </m:r>
                    <m:r>
                      <m:rPr>
                        <m:sty m:val="p"/>
                      </m:rPr>
                      <a:rPr lang="en-US" altLang="zh-CN" sz="2400" i="1" dirty="0" smtClean="0">
                        <a:latin typeface="Cambria Math" panose="02040503050406030204" pitchFamily="18" charset="0"/>
                      </a:rPr>
                      <m:t>exp</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𝛾</m:t>
                    </m:r>
                    <m:sSubSup>
                      <m:sSubSupPr>
                        <m:ctrlPr>
                          <a:rPr lang="en-US" altLang="zh-CN" sz="2400" b="0" i="1" dirty="0" smtClean="0">
                            <a:latin typeface="Cambria Math" panose="02040503050406030204" pitchFamily="18" charset="0"/>
                          </a:rPr>
                        </m:ctrlPr>
                      </m:sSubSupPr>
                      <m:e>
                        <m:r>
                          <a:rPr lang="en-US" altLang="zh-CN" sz="2400" b="1" i="1" dirty="0" smtClean="0">
                            <a:latin typeface="Cambria Math" panose="02040503050406030204" pitchFamily="18" charset="0"/>
                          </a:rPr>
                          <m:t>𝝈</m:t>
                        </m:r>
                      </m:e>
                      <m:sub>
                        <m:r>
                          <a:rPr lang="en-US" altLang="zh-CN" sz="2400" b="0" i="1" dirty="0" smtClean="0">
                            <a:latin typeface="Cambria Math" panose="02040503050406030204" pitchFamily="18" charset="0"/>
                          </a:rPr>
                          <m:t>𝑗</m:t>
                        </m:r>
                      </m:sub>
                      <m: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sup>
                    </m:sSubSup>
                  </m:oMath>
                </a14:m>
                <a:r>
                  <a:rPr lang="en-US" altLang="zh-CN" sz="2400" dirty="0"/>
                  <a:t>)</a:t>
                </a:r>
                <a:endParaRPr lang="zh-CN" altLang="en-US" sz="2400" dirty="0"/>
              </a:p>
            </p:txBody>
          </p:sp>
        </mc:Choice>
        <mc:Fallback xmlns="">
          <p:sp>
            <p:nvSpPr>
              <p:cNvPr id="6" name="Rectangle 5">
                <a:extLst>
                  <a:ext uri="{FF2B5EF4-FFF2-40B4-BE49-F238E27FC236}">
                    <a16:creationId xmlns:a16="http://schemas.microsoft.com/office/drawing/2014/main" id="{ACA8B512-3BE2-4E96-A261-846594ADE61A}"/>
                  </a:ext>
                </a:extLst>
              </p:cNvPr>
              <p:cNvSpPr>
                <a:spLocks noRot="1" noChangeAspect="1" noMove="1" noResize="1" noEditPoints="1" noAdjustHandles="1" noChangeArrowheads="1" noChangeShapeType="1" noTextEdit="1"/>
              </p:cNvSpPr>
              <p:nvPr/>
            </p:nvSpPr>
            <p:spPr>
              <a:xfrm>
                <a:off x="1174687" y="4287291"/>
                <a:ext cx="2630207" cy="605935"/>
              </a:xfrm>
              <a:prstGeom prst="rect">
                <a:avLst/>
              </a:prstGeom>
              <a:blipFill>
                <a:blip r:embed="rId3"/>
                <a:stretch>
                  <a:fillRect r="-2552" b="-11000"/>
                </a:stretch>
              </a:blipFill>
            </p:spPr>
            <p:txBody>
              <a:bodyPr/>
              <a:lstStyle/>
              <a:p>
                <a:r>
                  <a:rPr lang="zh-CN" altLang="en-US">
                    <a:noFill/>
                  </a:rPr>
                  <a:t> </a:t>
                </a:r>
              </a:p>
            </p:txBody>
          </p:sp>
        </mc:Fallback>
      </mc:AlternateContent>
      <p:pic>
        <p:nvPicPr>
          <p:cNvPr id="7" name="Picture 6">
            <a:extLst>
              <a:ext uri="{FF2B5EF4-FFF2-40B4-BE49-F238E27FC236}">
                <a16:creationId xmlns:a16="http://schemas.microsoft.com/office/drawing/2014/main" id="{2C9FD94A-A3E4-454C-8ED9-7517B2F3998C}"/>
              </a:ext>
            </a:extLst>
          </p:cNvPr>
          <p:cNvPicPr>
            <a:picLocks noChangeAspect="1"/>
          </p:cNvPicPr>
          <p:nvPr/>
        </p:nvPicPr>
        <p:blipFill>
          <a:blip r:embed="rId4"/>
          <a:stretch>
            <a:fillRect/>
          </a:stretch>
        </p:blipFill>
        <p:spPr>
          <a:xfrm>
            <a:off x="6501427" y="2777116"/>
            <a:ext cx="4218345" cy="3202724"/>
          </a:xfrm>
          <a:prstGeom prst="rect">
            <a:avLst/>
          </a:prstGeom>
        </p:spPr>
      </p:pic>
    </p:spTree>
    <p:extLst>
      <p:ext uri="{BB962C8B-B14F-4D97-AF65-F5344CB8AC3E}">
        <p14:creationId xmlns:p14="http://schemas.microsoft.com/office/powerpoint/2010/main" val="4845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7A8B-C355-4F8E-A39F-F981AAA7C35D}"/>
              </a:ext>
            </a:extLst>
          </p:cNvPr>
          <p:cNvSpPr>
            <a:spLocks noGrp="1"/>
          </p:cNvSpPr>
          <p:nvPr>
            <p:ph type="title"/>
          </p:nvPr>
        </p:nvSpPr>
        <p:spPr/>
        <p:txBody>
          <a:bodyPr/>
          <a:lstStyle/>
          <a:p>
            <a:r>
              <a:rPr lang="en-US" altLang="zh-CN" dirty="0"/>
              <a:t>PA-GNN </a:t>
            </a:r>
            <a:endParaRPr lang="zh-CN" altLang="en-US" baseline="30000" dirty="0"/>
          </a:p>
        </p:txBody>
      </p:sp>
      <p:sp>
        <p:nvSpPr>
          <p:cNvPr id="3" name="Content Placeholder 2">
            <a:extLst>
              <a:ext uri="{FF2B5EF4-FFF2-40B4-BE49-F238E27FC236}">
                <a16:creationId xmlns:a16="http://schemas.microsoft.com/office/drawing/2014/main" id="{FD216AB6-2286-4107-94C2-A84DE864AB8F}"/>
              </a:ext>
            </a:extLst>
          </p:cNvPr>
          <p:cNvSpPr>
            <a:spLocks noGrp="1"/>
          </p:cNvSpPr>
          <p:nvPr>
            <p:ph sz="half" idx="1"/>
          </p:nvPr>
        </p:nvSpPr>
        <p:spPr/>
        <p:txBody>
          <a:bodyPr/>
          <a:lstStyle/>
          <a:p>
            <a:pPr marL="0" indent="0">
              <a:buNone/>
            </a:pPr>
            <a:r>
              <a:rPr lang="en-US" altLang="zh-CN" dirty="0"/>
              <a:t>Motivation</a:t>
            </a:r>
          </a:p>
          <a:p>
            <a:pPr marL="342900" indent="-342900">
              <a:buFont typeface="Arial" panose="020B0604020202020204" pitchFamily="34" charset="0"/>
              <a:buChar char="•"/>
            </a:pPr>
            <a:r>
              <a:rPr lang="en-US" altLang="zh-CN" sz="2400" dirty="0">
                <a:solidFill>
                  <a:schemeClr val="tx1"/>
                </a:solidFill>
              </a:rPr>
              <a:t>Only relying on perturbed graph to learn attention coefficients is not enough.</a:t>
            </a:r>
          </a:p>
          <a:p>
            <a:pPr marL="342900" indent="-342900">
              <a:buFont typeface="Arial" panose="020B0604020202020204" pitchFamily="34" charset="0"/>
              <a:buChar char="•"/>
            </a:pPr>
            <a:r>
              <a:rPr lang="en-US" altLang="zh-CN" sz="2400" dirty="0">
                <a:solidFill>
                  <a:schemeClr val="tx1"/>
                </a:solidFill>
              </a:rPr>
              <a:t>We should exploit information from clean graphs.</a:t>
            </a:r>
          </a:p>
          <a:p>
            <a:pPr marL="0" indent="0">
              <a:buNone/>
            </a:pPr>
            <a:endParaRPr lang="en-US" altLang="zh-CN" dirty="0"/>
          </a:p>
        </p:txBody>
      </p:sp>
      <p:sp>
        <p:nvSpPr>
          <p:cNvPr id="4" name="Content Placeholder 3">
            <a:extLst>
              <a:ext uri="{FF2B5EF4-FFF2-40B4-BE49-F238E27FC236}">
                <a16:creationId xmlns:a16="http://schemas.microsoft.com/office/drawing/2014/main" id="{7502E1AC-589D-4452-B412-AEAAD5DB504B}"/>
              </a:ext>
            </a:extLst>
          </p:cNvPr>
          <p:cNvSpPr>
            <a:spLocks noGrp="1"/>
          </p:cNvSpPr>
          <p:nvPr>
            <p:ph sz="half" idx="2"/>
          </p:nvPr>
        </p:nvSpPr>
        <p:spPr>
          <a:xfrm>
            <a:off x="6172198" y="1825625"/>
            <a:ext cx="5323116" cy="4351338"/>
          </a:xfrm>
        </p:spPr>
        <p:txBody>
          <a:bodyPr/>
          <a:lstStyle/>
          <a:p>
            <a:pPr marL="0" indent="0">
              <a:buNone/>
            </a:pPr>
            <a:r>
              <a:rPr lang="en-US" altLang="zh-CN" dirty="0"/>
              <a:t>Clean graphs from similar domain</a:t>
            </a:r>
          </a:p>
          <a:p>
            <a:r>
              <a:rPr lang="en-US" altLang="zh-CN" sz="2400" dirty="0">
                <a:solidFill>
                  <a:schemeClr val="tx1"/>
                </a:solidFill>
              </a:rPr>
              <a:t>Facebook &amp; Twitter</a:t>
            </a:r>
          </a:p>
          <a:p>
            <a:r>
              <a:rPr lang="en-US" altLang="zh-CN" sz="2400" dirty="0">
                <a:solidFill>
                  <a:schemeClr val="tx1"/>
                </a:solidFill>
              </a:rPr>
              <a:t> Yelp &amp; Foursquare</a:t>
            </a:r>
          </a:p>
          <a:p>
            <a:endParaRPr lang="en-US" altLang="zh-CN" dirty="0"/>
          </a:p>
          <a:p>
            <a:endParaRPr lang="en-US" altLang="zh-CN" dirty="0"/>
          </a:p>
          <a:p>
            <a:endParaRPr lang="zh-CN" altLang="en-US" dirty="0"/>
          </a:p>
        </p:txBody>
      </p:sp>
      <p:sp>
        <p:nvSpPr>
          <p:cNvPr id="5" name="Slide Number Placeholder 4">
            <a:extLst>
              <a:ext uri="{FF2B5EF4-FFF2-40B4-BE49-F238E27FC236}">
                <a16:creationId xmlns:a16="http://schemas.microsoft.com/office/drawing/2014/main" id="{D7C6BCFA-E110-4037-959B-043603F8BA94}"/>
              </a:ext>
            </a:extLst>
          </p:cNvPr>
          <p:cNvSpPr>
            <a:spLocks noGrp="1"/>
          </p:cNvSpPr>
          <p:nvPr>
            <p:ph type="sldNum" sz="quarter" idx="12"/>
          </p:nvPr>
        </p:nvSpPr>
        <p:spPr/>
        <p:txBody>
          <a:bodyPr/>
          <a:lstStyle/>
          <a:p>
            <a:fld id="{4C15419E-54D6-8648-ABFB-BEF58E3E877E}" type="slidenum">
              <a:rPr lang="en-US" smtClean="0"/>
              <a:t>168</a:t>
            </a:fld>
            <a:endParaRPr lang="en-US"/>
          </a:p>
        </p:txBody>
      </p:sp>
      <p:sp>
        <p:nvSpPr>
          <p:cNvPr id="6" name="TextBox 5">
            <a:extLst>
              <a:ext uri="{FF2B5EF4-FFF2-40B4-BE49-F238E27FC236}">
                <a16:creationId xmlns:a16="http://schemas.microsoft.com/office/drawing/2014/main" id="{303DB79F-0C9D-4E46-8859-15D07B1B9B7B}"/>
              </a:ext>
            </a:extLst>
          </p:cNvPr>
          <p:cNvSpPr txBox="1"/>
          <p:nvPr/>
        </p:nvSpPr>
        <p:spPr>
          <a:xfrm>
            <a:off x="838200" y="6541217"/>
            <a:ext cx="8795657" cy="338554"/>
          </a:xfrm>
          <a:prstGeom prst="rect">
            <a:avLst/>
          </a:prstGeom>
          <a:noFill/>
        </p:spPr>
        <p:txBody>
          <a:bodyPr wrap="square" rtlCol="0">
            <a:spAutoFit/>
          </a:bodyPr>
          <a:lstStyle/>
          <a:p>
            <a:r>
              <a:rPr lang="en-US" altLang="zh-CN" sz="2400" baseline="30000" dirty="0"/>
              <a:t> </a:t>
            </a:r>
            <a:r>
              <a:rPr lang="en-US" altLang="zh-CN" sz="2400" b="1" baseline="30000" dirty="0"/>
              <a:t>Robust Graph Neural Network Against Poisoning Attacks via Transfer Learning. </a:t>
            </a:r>
            <a:r>
              <a:rPr lang="en-US" altLang="zh-CN" sz="2400" baseline="30000" dirty="0"/>
              <a:t>WSDM 2020.  </a:t>
            </a:r>
            <a:endParaRPr lang="zh-CN" altLang="en-US" sz="2400" baseline="30000" dirty="0"/>
          </a:p>
        </p:txBody>
      </p:sp>
      <p:sp>
        <p:nvSpPr>
          <p:cNvPr id="7" name="Rectangle 6">
            <a:extLst>
              <a:ext uri="{FF2B5EF4-FFF2-40B4-BE49-F238E27FC236}">
                <a16:creationId xmlns:a16="http://schemas.microsoft.com/office/drawing/2014/main" id="{8B1DEFF0-6935-4CF9-94E9-FA215D46891F}"/>
              </a:ext>
            </a:extLst>
          </p:cNvPr>
          <p:cNvSpPr/>
          <p:nvPr/>
        </p:nvSpPr>
        <p:spPr>
          <a:xfrm>
            <a:off x="6172198" y="4294921"/>
            <a:ext cx="4920614" cy="830997"/>
          </a:xfrm>
          <a:prstGeom prst="rect">
            <a:avLst/>
          </a:prstGeom>
        </p:spPr>
        <p:txBody>
          <a:bodyPr wrap="square">
            <a:spAutoFit/>
          </a:bodyPr>
          <a:lstStyle/>
          <a:p>
            <a:r>
              <a:rPr lang="en-US" altLang="zh-CN" sz="2400" dirty="0">
                <a:solidFill>
                  <a:srgbClr val="FF0000"/>
                </a:solidFill>
              </a:rPr>
              <a:t>Then Use Transfer Learning/Meta Learning!</a:t>
            </a:r>
          </a:p>
        </p:txBody>
      </p:sp>
    </p:spTree>
    <p:extLst>
      <p:ext uri="{BB962C8B-B14F-4D97-AF65-F5344CB8AC3E}">
        <p14:creationId xmlns:p14="http://schemas.microsoft.com/office/powerpoint/2010/main" val="407051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61CA-4DDA-48DD-B6BF-8CE4AE7F0C69}"/>
              </a:ext>
            </a:extLst>
          </p:cNvPr>
          <p:cNvSpPr>
            <a:spLocks noGrp="1"/>
          </p:cNvSpPr>
          <p:nvPr>
            <p:ph type="title"/>
          </p:nvPr>
        </p:nvSpPr>
        <p:spPr/>
        <p:txBody>
          <a:bodyPr/>
          <a:lstStyle/>
          <a:p>
            <a:r>
              <a:rPr lang="en-US" altLang="zh-CN" dirty="0"/>
              <a:t>PA-GNN</a:t>
            </a:r>
            <a:endParaRPr lang="zh-CN" altLang="en-US" dirty="0"/>
          </a:p>
        </p:txBody>
      </p:sp>
      <p:sp>
        <p:nvSpPr>
          <p:cNvPr id="4" name="Slide Number Placeholder 3">
            <a:extLst>
              <a:ext uri="{FF2B5EF4-FFF2-40B4-BE49-F238E27FC236}">
                <a16:creationId xmlns:a16="http://schemas.microsoft.com/office/drawing/2014/main" id="{C47D99DB-15DB-4569-AF3A-C7E72846F9ED}"/>
              </a:ext>
            </a:extLst>
          </p:cNvPr>
          <p:cNvSpPr>
            <a:spLocks noGrp="1"/>
          </p:cNvSpPr>
          <p:nvPr>
            <p:ph type="sldNum" sz="quarter" idx="12"/>
          </p:nvPr>
        </p:nvSpPr>
        <p:spPr/>
        <p:txBody>
          <a:bodyPr/>
          <a:lstStyle/>
          <a:p>
            <a:fld id="{4C15419E-54D6-8648-ABFB-BEF58E3E877E}" type="slidenum">
              <a:rPr lang="en-US" smtClean="0"/>
              <a:t>169</a:t>
            </a:fld>
            <a:endParaRPr lang="en-US"/>
          </a:p>
        </p:txBody>
      </p:sp>
      <p:pic>
        <p:nvPicPr>
          <p:cNvPr id="11" name="Picture 10">
            <a:extLst>
              <a:ext uri="{FF2B5EF4-FFF2-40B4-BE49-F238E27FC236}">
                <a16:creationId xmlns:a16="http://schemas.microsoft.com/office/drawing/2014/main" id="{3398224C-9E62-4F7D-BF74-5F96F251A0BA}"/>
              </a:ext>
            </a:extLst>
          </p:cNvPr>
          <p:cNvPicPr>
            <a:picLocks noChangeAspect="1"/>
          </p:cNvPicPr>
          <p:nvPr/>
        </p:nvPicPr>
        <p:blipFill>
          <a:blip r:embed="rId2"/>
          <a:stretch>
            <a:fillRect/>
          </a:stretch>
        </p:blipFill>
        <p:spPr>
          <a:xfrm>
            <a:off x="838200" y="1385717"/>
            <a:ext cx="1987022" cy="2471528"/>
          </a:xfrm>
          <a:prstGeom prst="rect">
            <a:avLst/>
          </a:prstGeom>
        </p:spPr>
      </p:pic>
      <p:pic>
        <p:nvPicPr>
          <p:cNvPr id="12" name="Picture 11">
            <a:extLst>
              <a:ext uri="{FF2B5EF4-FFF2-40B4-BE49-F238E27FC236}">
                <a16:creationId xmlns:a16="http://schemas.microsoft.com/office/drawing/2014/main" id="{E123BCB0-4614-439E-B7F8-6249DFD0ADA1}"/>
              </a:ext>
            </a:extLst>
          </p:cNvPr>
          <p:cNvPicPr>
            <a:picLocks noChangeAspect="1"/>
          </p:cNvPicPr>
          <p:nvPr/>
        </p:nvPicPr>
        <p:blipFill>
          <a:blip r:embed="rId3"/>
          <a:stretch>
            <a:fillRect/>
          </a:stretch>
        </p:blipFill>
        <p:spPr>
          <a:xfrm>
            <a:off x="2827606" y="1385717"/>
            <a:ext cx="2232883" cy="2507194"/>
          </a:xfrm>
          <a:prstGeom prst="rect">
            <a:avLst/>
          </a:prstGeom>
        </p:spPr>
      </p:pic>
      <p:grpSp>
        <p:nvGrpSpPr>
          <p:cNvPr id="3" name="Group 2">
            <a:extLst>
              <a:ext uri="{FF2B5EF4-FFF2-40B4-BE49-F238E27FC236}">
                <a16:creationId xmlns:a16="http://schemas.microsoft.com/office/drawing/2014/main" id="{5CFE6CC7-0A2E-440E-8002-913ED4F00BA6}"/>
              </a:ext>
            </a:extLst>
          </p:cNvPr>
          <p:cNvGrpSpPr/>
          <p:nvPr/>
        </p:nvGrpSpPr>
        <p:grpSpPr>
          <a:xfrm>
            <a:off x="5195582" y="1135040"/>
            <a:ext cx="4969026" cy="3562156"/>
            <a:chOff x="5195582" y="1135040"/>
            <a:chExt cx="4969026" cy="3562156"/>
          </a:xfrm>
        </p:grpSpPr>
        <p:grpSp>
          <p:nvGrpSpPr>
            <p:cNvPr id="32" name="Group 31">
              <a:extLst>
                <a:ext uri="{FF2B5EF4-FFF2-40B4-BE49-F238E27FC236}">
                  <a16:creationId xmlns:a16="http://schemas.microsoft.com/office/drawing/2014/main" id="{3680E690-3E59-4C41-80A4-959C0D00CE99}"/>
                </a:ext>
              </a:extLst>
            </p:cNvPr>
            <p:cNvGrpSpPr/>
            <p:nvPr/>
          </p:nvGrpSpPr>
          <p:grpSpPr>
            <a:xfrm>
              <a:off x="6412206" y="1135040"/>
              <a:ext cx="3752402" cy="3562156"/>
              <a:chOff x="2415692" y="2209696"/>
              <a:chExt cx="3752402" cy="3562156"/>
            </a:xfrm>
          </p:grpSpPr>
          <p:pic>
            <p:nvPicPr>
              <p:cNvPr id="33" name="Picture 32">
                <a:extLst>
                  <a:ext uri="{FF2B5EF4-FFF2-40B4-BE49-F238E27FC236}">
                    <a16:creationId xmlns:a16="http://schemas.microsoft.com/office/drawing/2014/main" id="{485779A4-19B5-4F57-A970-61B928C3FC0B}"/>
                  </a:ext>
                </a:extLst>
              </p:cNvPr>
              <p:cNvPicPr>
                <a:picLocks noChangeAspect="1"/>
              </p:cNvPicPr>
              <p:nvPr/>
            </p:nvPicPr>
            <p:blipFill>
              <a:blip r:embed="rId4"/>
              <a:stretch>
                <a:fillRect/>
              </a:stretch>
            </p:blipFill>
            <p:spPr>
              <a:xfrm>
                <a:off x="2415692" y="2209696"/>
                <a:ext cx="3752402" cy="3562156"/>
              </a:xfrm>
              <a:prstGeom prst="rect">
                <a:avLst/>
              </a:prstGeom>
            </p:spPr>
          </p:pic>
          <p:pic>
            <p:nvPicPr>
              <p:cNvPr id="34" name="Picture 33">
                <a:extLst>
                  <a:ext uri="{FF2B5EF4-FFF2-40B4-BE49-F238E27FC236}">
                    <a16:creationId xmlns:a16="http://schemas.microsoft.com/office/drawing/2014/main" id="{DBC66B93-EC3B-4588-B541-0C464BC25AC3}"/>
                  </a:ext>
                </a:extLst>
              </p:cNvPr>
              <p:cNvPicPr>
                <a:picLocks noChangeAspect="1"/>
              </p:cNvPicPr>
              <p:nvPr/>
            </p:nvPicPr>
            <p:blipFill>
              <a:blip r:embed="rId5"/>
              <a:stretch>
                <a:fillRect/>
              </a:stretch>
            </p:blipFill>
            <p:spPr>
              <a:xfrm>
                <a:off x="2560637" y="2381146"/>
                <a:ext cx="1636713" cy="1143457"/>
              </a:xfrm>
              <a:prstGeom prst="rect">
                <a:avLst/>
              </a:prstGeom>
            </p:spPr>
          </p:pic>
          <p:pic>
            <p:nvPicPr>
              <p:cNvPr id="35" name="Picture 34">
                <a:extLst>
                  <a:ext uri="{FF2B5EF4-FFF2-40B4-BE49-F238E27FC236}">
                    <a16:creationId xmlns:a16="http://schemas.microsoft.com/office/drawing/2014/main" id="{CE0CFDEC-9C0D-4B47-8B38-15BB3D36FA10}"/>
                  </a:ext>
                </a:extLst>
              </p:cNvPr>
              <p:cNvPicPr>
                <a:picLocks noChangeAspect="1"/>
              </p:cNvPicPr>
              <p:nvPr/>
            </p:nvPicPr>
            <p:blipFill>
              <a:blip r:embed="rId5"/>
              <a:stretch>
                <a:fillRect/>
              </a:stretch>
            </p:blipFill>
            <p:spPr>
              <a:xfrm>
                <a:off x="3170237" y="3281715"/>
                <a:ext cx="695325" cy="485775"/>
              </a:xfrm>
              <a:prstGeom prst="rect">
                <a:avLst/>
              </a:prstGeom>
            </p:spPr>
          </p:pic>
          <p:pic>
            <p:nvPicPr>
              <p:cNvPr id="36" name="Picture 35">
                <a:extLst>
                  <a:ext uri="{FF2B5EF4-FFF2-40B4-BE49-F238E27FC236}">
                    <a16:creationId xmlns:a16="http://schemas.microsoft.com/office/drawing/2014/main" id="{250BAF6C-B824-4555-AF84-C5BE39F65E47}"/>
                  </a:ext>
                </a:extLst>
              </p:cNvPr>
              <p:cNvPicPr>
                <a:picLocks noChangeAspect="1"/>
              </p:cNvPicPr>
              <p:nvPr/>
            </p:nvPicPr>
            <p:blipFill>
              <a:blip r:embed="rId5"/>
              <a:stretch>
                <a:fillRect/>
              </a:stretch>
            </p:blipFill>
            <p:spPr>
              <a:xfrm>
                <a:off x="3502025" y="3403159"/>
                <a:ext cx="695325" cy="485775"/>
              </a:xfrm>
              <a:prstGeom prst="rect">
                <a:avLst/>
              </a:prstGeom>
            </p:spPr>
          </p:pic>
          <p:pic>
            <p:nvPicPr>
              <p:cNvPr id="37" name="Picture 36">
                <a:extLst>
                  <a:ext uri="{FF2B5EF4-FFF2-40B4-BE49-F238E27FC236}">
                    <a16:creationId xmlns:a16="http://schemas.microsoft.com/office/drawing/2014/main" id="{858DDB54-AF10-4D79-877C-A4FC7431A9DC}"/>
                  </a:ext>
                </a:extLst>
              </p:cNvPr>
              <p:cNvPicPr>
                <a:picLocks noChangeAspect="1"/>
              </p:cNvPicPr>
              <p:nvPr/>
            </p:nvPicPr>
            <p:blipFill>
              <a:blip r:embed="rId5"/>
              <a:stretch>
                <a:fillRect/>
              </a:stretch>
            </p:blipFill>
            <p:spPr>
              <a:xfrm>
                <a:off x="4140200" y="3561875"/>
                <a:ext cx="1872870" cy="1268517"/>
              </a:xfrm>
              <a:prstGeom prst="rect">
                <a:avLst/>
              </a:prstGeom>
            </p:spPr>
          </p:pic>
          <p:pic>
            <p:nvPicPr>
              <p:cNvPr id="38" name="Picture 37">
                <a:extLst>
                  <a:ext uri="{FF2B5EF4-FFF2-40B4-BE49-F238E27FC236}">
                    <a16:creationId xmlns:a16="http://schemas.microsoft.com/office/drawing/2014/main" id="{CCC3547F-7D92-473B-B899-A778C99D5128}"/>
                  </a:ext>
                </a:extLst>
              </p:cNvPr>
              <p:cNvPicPr>
                <a:picLocks noChangeAspect="1"/>
              </p:cNvPicPr>
              <p:nvPr/>
            </p:nvPicPr>
            <p:blipFill>
              <a:blip r:embed="rId5"/>
              <a:stretch>
                <a:fillRect/>
              </a:stretch>
            </p:blipFill>
            <p:spPr>
              <a:xfrm>
                <a:off x="4197350" y="4815346"/>
                <a:ext cx="695325" cy="485775"/>
              </a:xfrm>
              <a:prstGeom prst="rect">
                <a:avLst/>
              </a:prstGeom>
            </p:spPr>
          </p:pic>
          <p:pic>
            <p:nvPicPr>
              <p:cNvPr id="39" name="Picture 38">
                <a:extLst>
                  <a:ext uri="{FF2B5EF4-FFF2-40B4-BE49-F238E27FC236}">
                    <a16:creationId xmlns:a16="http://schemas.microsoft.com/office/drawing/2014/main" id="{8205F192-A0C9-4A09-A89A-35E6A62E8F09}"/>
                  </a:ext>
                </a:extLst>
              </p:cNvPr>
              <p:cNvPicPr>
                <a:picLocks noChangeAspect="1"/>
              </p:cNvPicPr>
              <p:nvPr/>
            </p:nvPicPr>
            <p:blipFill>
              <a:blip r:embed="rId5"/>
              <a:stretch>
                <a:fillRect/>
              </a:stretch>
            </p:blipFill>
            <p:spPr>
              <a:xfrm>
                <a:off x="4867275" y="4794649"/>
                <a:ext cx="695325" cy="485775"/>
              </a:xfrm>
              <a:prstGeom prst="rect">
                <a:avLst/>
              </a:prstGeom>
            </p:spPr>
          </p:pic>
          <p:pic>
            <p:nvPicPr>
              <p:cNvPr id="40" name="Picture 39">
                <a:extLst>
                  <a:ext uri="{FF2B5EF4-FFF2-40B4-BE49-F238E27FC236}">
                    <a16:creationId xmlns:a16="http://schemas.microsoft.com/office/drawing/2014/main" id="{DC6482A9-1B7F-4B2C-B97C-436BDA53E057}"/>
                  </a:ext>
                </a:extLst>
              </p:cNvPr>
              <p:cNvPicPr>
                <a:picLocks noChangeAspect="1"/>
              </p:cNvPicPr>
              <p:nvPr/>
            </p:nvPicPr>
            <p:blipFill>
              <a:blip r:embed="rId5"/>
              <a:stretch>
                <a:fillRect/>
              </a:stretch>
            </p:blipFill>
            <p:spPr>
              <a:xfrm>
                <a:off x="5318212" y="4773952"/>
                <a:ext cx="695325" cy="485775"/>
              </a:xfrm>
              <a:prstGeom prst="rect">
                <a:avLst/>
              </a:prstGeom>
            </p:spPr>
          </p:pic>
          <p:pic>
            <p:nvPicPr>
              <p:cNvPr id="41" name="Picture 40">
                <a:extLst>
                  <a:ext uri="{FF2B5EF4-FFF2-40B4-BE49-F238E27FC236}">
                    <a16:creationId xmlns:a16="http://schemas.microsoft.com/office/drawing/2014/main" id="{93533B45-CBF5-4CD5-B5B5-A2B54D9B8844}"/>
                  </a:ext>
                </a:extLst>
              </p:cNvPr>
              <p:cNvPicPr>
                <a:picLocks noChangeAspect="1"/>
              </p:cNvPicPr>
              <p:nvPr/>
            </p:nvPicPr>
            <p:blipFill>
              <a:blip r:embed="rId5"/>
              <a:stretch>
                <a:fillRect/>
              </a:stretch>
            </p:blipFill>
            <p:spPr>
              <a:xfrm>
                <a:off x="4254500" y="5167312"/>
                <a:ext cx="695325" cy="485775"/>
              </a:xfrm>
              <a:prstGeom prst="rect">
                <a:avLst/>
              </a:prstGeom>
            </p:spPr>
          </p:pic>
          <p:pic>
            <p:nvPicPr>
              <p:cNvPr id="42" name="Picture 41">
                <a:extLst>
                  <a:ext uri="{FF2B5EF4-FFF2-40B4-BE49-F238E27FC236}">
                    <a16:creationId xmlns:a16="http://schemas.microsoft.com/office/drawing/2014/main" id="{3697C209-D9A5-4EDE-ABBA-A1DC581C3CDA}"/>
                  </a:ext>
                </a:extLst>
              </p:cNvPr>
              <p:cNvPicPr>
                <a:picLocks noChangeAspect="1"/>
              </p:cNvPicPr>
              <p:nvPr/>
            </p:nvPicPr>
            <p:blipFill>
              <a:blip r:embed="rId5"/>
              <a:stretch>
                <a:fillRect/>
              </a:stretch>
            </p:blipFill>
            <p:spPr>
              <a:xfrm>
                <a:off x="5211297" y="5215692"/>
                <a:ext cx="695325" cy="485775"/>
              </a:xfrm>
              <a:prstGeom prst="rect">
                <a:avLst/>
              </a:prstGeom>
            </p:spPr>
          </p:pic>
          <p:pic>
            <p:nvPicPr>
              <p:cNvPr id="43" name="Picture 42">
                <a:extLst>
                  <a:ext uri="{FF2B5EF4-FFF2-40B4-BE49-F238E27FC236}">
                    <a16:creationId xmlns:a16="http://schemas.microsoft.com/office/drawing/2014/main" id="{8CCDD1D7-8039-435F-951F-F824E9E4500D}"/>
                  </a:ext>
                </a:extLst>
              </p:cNvPr>
              <p:cNvPicPr>
                <a:picLocks noChangeAspect="1"/>
              </p:cNvPicPr>
              <p:nvPr/>
            </p:nvPicPr>
            <p:blipFill>
              <a:blip r:embed="rId5"/>
              <a:stretch>
                <a:fillRect/>
              </a:stretch>
            </p:blipFill>
            <p:spPr>
              <a:xfrm>
                <a:off x="3558279" y="4864580"/>
                <a:ext cx="407295" cy="304517"/>
              </a:xfrm>
              <a:prstGeom prst="rect">
                <a:avLst/>
              </a:prstGeom>
            </p:spPr>
          </p:pic>
          <p:pic>
            <p:nvPicPr>
              <p:cNvPr id="44" name="Picture 43">
                <a:extLst>
                  <a:ext uri="{FF2B5EF4-FFF2-40B4-BE49-F238E27FC236}">
                    <a16:creationId xmlns:a16="http://schemas.microsoft.com/office/drawing/2014/main" id="{B94F9064-AC26-4F1B-9C06-A8AF7FE01485}"/>
                  </a:ext>
                </a:extLst>
              </p:cNvPr>
              <p:cNvPicPr>
                <a:picLocks noChangeAspect="1"/>
              </p:cNvPicPr>
              <p:nvPr/>
            </p:nvPicPr>
            <p:blipFill>
              <a:blip r:embed="rId5"/>
              <a:stretch>
                <a:fillRect/>
              </a:stretch>
            </p:blipFill>
            <p:spPr>
              <a:xfrm>
                <a:off x="3632200" y="4838329"/>
                <a:ext cx="250042" cy="304517"/>
              </a:xfrm>
              <a:prstGeom prst="rect">
                <a:avLst/>
              </a:prstGeom>
            </p:spPr>
          </p:pic>
          <p:pic>
            <p:nvPicPr>
              <p:cNvPr id="45" name="Picture 44">
                <a:extLst>
                  <a:ext uri="{FF2B5EF4-FFF2-40B4-BE49-F238E27FC236}">
                    <a16:creationId xmlns:a16="http://schemas.microsoft.com/office/drawing/2014/main" id="{0F4F90DC-7CF6-462B-8C78-F30BCBD89F9E}"/>
                  </a:ext>
                </a:extLst>
              </p:cNvPr>
              <p:cNvPicPr>
                <a:picLocks noChangeAspect="1"/>
              </p:cNvPicPr>
              <p:nvPr/>
            </p:nvPicPr>
            <p:blipFill>
              <a:blip r:embed="rId5"/>
              <a:stretch>
                <a:fillRect/>
              </a:stretch>
            </p:blipFill>
            <p:spPr>
              <a:xfrm>
                <a:off x="3711571" y="4789503"/>
                <a:ext cx="170671" cy="304517"/>
              </a:xfrm>
              <a:prstGeom prst="rect">
                <a:avLst/>
              </a:prstGeom>
            </p:spPr>
          </p:pic>
          <p:pic>
            <p:nvPicPr>
              <p:cNvPr id="46" name="Picture 45">
                <a:extLst>
                  <a:ext uri="{FF2B5EF4-FFF2-40B4-BE49-F238E27FC236}">
                    <a16:creationId xmlns:a16="http://schemas.microsoft.com/office/drawing/2014/main" id="{09DD89B1-7B07-4E22-8D9F-A3E414C058A0}"/>
                  </a:ext>
                </a:extLst>
              </p:cNvPr>
              <p:cNvPicPr>
                <a:picLocks noChangeAspect="1"/>
              </p:cNvPicPr>
              <p:nvPr/>
            </p:nvPicPr>
            <p:blipFill>
              <a:blip r:embed="rId5"/>
              <a:stretch>
                <a:fillRect/>
              </a:stretch>
            </p:blipFill>
            <p:spPr>
              <a:xfrm>
                <a:off x="4424362" y="3126918"/>
                <a:ext cx="363994" cy="361613"/>
              </a:xfrm>
              <a:prstGeom prst="rect">
                <a:avLst/>
              </a:prstGeom>
            </p:spPr>
          </p:pic>
        </p:grpSp>
        <p:pic>
          <p:nvPicPr>
            <p:cNvPr id="13" name="Picture 12">
              <a:extLst>
                <a:ext uri="{FF2B5EF4-FFF2-40B4-BE49-F238E27FC236}">
                  <a16:creationId xmlns:a16="http://schemas.microsoft.com/office/drawing/2014/main" id="{10876116-9A68-45D4-9635-3F8D252E639D}"/>
                </a:ext>
              </a:extLst>
            </p:cNvPr>
            <p:cNvPicPr>
              <a:picLocks noChangeAspect="1"/>
            </p:cNvPicPr>
            <p:nvPr/>
          </p:nvPicPr>
          <p:blipFill>
            <a:blip r:embed="rId6"/>
            <a:stretch>
              <a:fillRect/>
            </a:stretch>
          </p:blipFill>
          <p:spPr>
            <a:xfrm>
              <a:off x="5195582" y="2134919"/>
              <a:ext cx="900418" cy="781199"/>
            </a:xfrm>
            <a:prstGeom prst="rect">
              <a:avLst/>
            </a:prstGeom>
          </p:spPr>
        </p:pic>
      </p:grpSp>
      <p:pic>
        <p:nvPicPr>
          <p:cNvPr id="14" name="Picture 13">
            <a:extLst>
              <a:ext uri="{FF2B5EF4-FFF2-40B4-BE49-F238E27FC236}">
                <a16:creationId xmlns:a16="http://schemas.microsoft.com/office/drawing/2014/main" id="{13CD7271-32A9-4B01-9103-D114F6C01054}"/>
              </a:ext>
            </a:extLst>
          </p:cNvPr>
          <p:cNvPicPr>
            <a:picLocks noChangeAspect="1"/>
          </p:cNvPicPr>
          <p:nvPr/>
        </p:nvPicPr>
        <p:blipFill>
          <a:blip r:embed="rId4"/>
          <a:stretch>
            <a:fillRect/>
          </a:stretch>
        </p:blipFill>
        <p:spPr>
          <a:xfrm>
            <a:off x="6417210" y="1143625"/>
            <a:ext cx="3752402" cy="3562156"/>
          </a:xfrm>
          <a:prstGeom prst="rect">
            <a:avLst/>
          </a:prstGeom>
        </p:spPr>
      </p:pic>
      <p:pic>
        <p:nvPicPr>
          <p:cNvPr id="15" name="Picture 14">
            <a:extLst>
              <a:ext uri="{FF2B5EF4-FFF2-40B4-BE49-F238E27FC236}">
                <a16:creationId xmlns:a16="http://schemas.microsoft.com/office/drawing/2014/main" id="{E0AED2AE-0211-4144-8080-546DD8EBA23C}"/>
              </a:ext>
            </a:extLst>
          </p:cNvPr>
          <p:cNvPicPr>
            <a:picLocks noChangeAspect="1"/>
          </p:cNvPicPr>
          <p:nvPr/>
        </p:nvPicPr>
        <p:blipFill>
          <a:blip r:embed="rId7"/>
          <a:stretch>
            <a:fillRect/>
          </a:stretch>
        </p:blipFill>
        <p:spPr>
          <a:xfrm>
            <a:off x="6095999" y="4697195"/>
            <a:ext cx="3828177" cy="922659"/>
          </a:xfrm>
          <a:prstGeom prst="rect">
            <a:avLst/>
          </a:prstGeom>
        </p:spPr>
      </p:pic>
      <p:pic>
        <p:nvPicPr>
          <p:cNvPr id="17" name="Picture 16">
            <a:extLst>
              <a:ext uri="{FF2B5EF4-FFF2-40B4-BE49-F238E27FC236}">
                <a16:creationId xmlns:a16="http://schemas.microsoft.com/office/drawing/2014/main" id="{F149FCC8-EEC7-4433-B9EC-6D6882B7DFFD}"/>
              </a:ext>
            </a:extLst>
          </p:cNvPr>
          <p:cNvPicPr>
            <a:picLocks noChangeAspect="1"/>
          </p:cNvPicPr>
          <p:nvPr/>
        </p:nvPicPr>
        <p:blipFill>
          <a:blip r:embed="rId8"/>
          <a:stretch>
            <a:fillRect/>
          </a:stretch>
        </p:blipFill>
        <p:spPr>
          <a:xfrm>
            <a:off x="4134273" y="4133318"/>
            <a:ext cx="1852431" cy="1872493"/>
          </a:xfrm>
          <a:prstGeom prst="rect">
            <a:avLst/>
          </a:prstGeom>
        </p:spPr>
      </p:pic>
      <p:pic>
        <p:nvPicPr>
          <p:cNvPr id="18" name="Picture 17">
            <a:extLst>
              <a:ext uri="{FF2B5EF4-FFF2-40B4-BE49-F238E27FC236}">
                <a16:creationId xmlns:a16="http://schemas.microsoft.com/office/drawing/2014/main" id="{2ADFBED1-3227-40E5-82E5-12C8CF2DFB51}"/>
              </a:ext>
            </a:extLst>
          </p:cNvPr>
          <p:cNvPicPr>
            <a:picLocks noChangeAspect="1"/>
          </p:cNvPicPr>
          <p:nvPr/>
        </p:nvPicPr>
        <p:blipFill>
          <a:blip r:embed="rId9"/>
          <a:stretch>
            <a:fillRect/>
          </a:stretch>
        </p:blipFill>
        <p:spPr>
          <a:xfrm>
            <a:off x="838200" y="4140041"/>
            <a:ext cx="3224142" cy="1725935"/>
          </a:xfrm>
          <a:prstGeom prst="rect">
            <a:avLst/>
          </a:prstGeom>
        </p:spPr>
      </p:pic>
    </p:spTree>
    <p:extLst>
      <p:ext uri="{BB962C8B-B14F-4D97-AF65-F5344CB8AC3E}">
        <p14:creationId xmlns:p14="http://schemas.microsoft.com/office/powerpoint/2010/main" val="246161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17</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25BEB47D-5E5A-114B-9EB9-A65D88E568E7}"/>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5799311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5D1C-A89F-384E-BD2B-E49ED11BD784}"/>
              </a:ext>
            </a:extLst>
          </p:cNvPr>
          <p:cNvSpPr>
            <a:spLocks noGrp="1"/>
          </p:cNvSpPr>
          <p:nvPr>
            <p:ph type="ctrTitle"/>
          </p:nvPr>
        </p:nvSpPr>
        <p:spPr>
          <a:xfrm>
            <a:off x="1313793" y="586335"/>
            <a:ext cx="9564414" cy="2387600"/>
          </a:xfrm>
        </p:spPr>
        <p:txBody>
          <a:bodyPr>
            <a:normAutofit/>
          </a:bodyPr>
          <a:lstStyle/>
          <a:p>
            <a:r>
              <a:rPr lang="en-US" sz="4400" dirty="0"/>
              <a:t>Scalable Learning of Graph Neural Networks</a:t>
            </a:r>
          </a:p>
        </p:txBody>
      </p:sp>
      <p:sp>
        <p:nvSpPr>
          <p:cNvPr id="3" name="Subtitle 2">
            <a:extLst>
              <a:ext uri="{FF2B5EF4-FFF2-40B4-BE49-F238E27FC236}">
                <a16:creationId xmlns:a16="http://schemas.microsoft.com/office/drawing/2014/main" id="{9B0B8FF8-34E0-FE4C-B066-FE138EDCB596}"/>
              </a:ext>
            </a:extLst>
          </p:cNvPr>
          <p:cNvSpPr>
            <a:spLocks noGrp="1"/>
          </p:cNvSpPr>
          <p:nvPr>
            <p:ph type="subTitle" idx="1"/>
          </p:nvPr>
        </p:nvSpPr>
        <p:spPr>
          <a:xfrm>
            <a:off x="1524000" y="2973935"/>
            <a:ext cx="9144000" cy="3510948"/>
          </a:xfrm>
        </p:spPr>
        <p:txBody>
          <a:bodyPr>
            <a:normAutofit/>
          </a:bodyPr>
          <a:lstStyle/>
          <a:p>
            <a:endParaRPr lang="en-US" dirty="0"/>
          </a:p>
          <a:p>
            <a:r>
              <a:rPr lang="en-US" sz="3600" b="1" dirty="0" err="1"/>
              <a:t>Tengfei</a:t>
            </a:r>
            <a:r>
              <a:rPr lang="en-US" sz="3600" b="1" dirty="0"/>
              <a:t> Ma</a:t>
            </a:r>
          </a:p>
          <a:p>
            <a:r>
              <a:rPr lang="en-US" sz="3600" dirty="0">
                <a:latin typeface="Times" pitchFamily="2" charset="0"/>
              </a:rPr>
              <a:t>IBM Research AI</a:t>
            </a:r>
            <a:br>
              <a:rPr lang="en-US" sz="3600" dirty="0">
                <a:latin typeface="Times" pitchFamily="2" charset="0"/>
              </a:rPr>
            </a:br>
            <a:r>
              <a:rPr lang="en-US" sz="3600" dirty="0">
                <a:latin typeface="Times" pitchFamily="2" charset="0"/>
              </a:rPr>
              <a:t>IBM T. J. Watson Research Center</a:t>
            </a:r>
          </a:p>
          <a:p>
            <a:r>
              <a:rPr lang="en-US" sz="3600" dirty="0">
                <a:latin typeface="Times" pitchFamily="2" charset="0"/>
              </a:rPr>
              <a:t>@AAAI 2020 Tutorial </a:t>
            </a:r>
          </a:p>
        </p:txBody>
      </p:sp>
      <p:sp>
        <p:nvSpPr>
          <p:cNvPr id="4" name="Slide Number Placeholder 3">
            <a:extLst>
              <a:ext uri="{FF2B5EF4-FFF2-40B4-BE49-F238E27FC236}">
                <a16:creationId xmlns:a16="http://schemas.microsoft.com/office/drawing/2014/main" id="{A4DE106F-30CC-7844-B982-E74555E2E2DC}"/>
              </a:ext>
            </a:extLst>
          </p:cNvPr>
          <p:cNvSpPr>
            <a:spLocks noGrp="1"/>
          </p:cNvSpPr>
          <p:nvPr>
            <p:ph type="sldNum" sz="quarter" idx="12"/>
          </p:nvPr>
        </p:nvSpPr>
        <p:spPr/>
        <p:txBody>
          <a:bodyPr/>
          <a:lstStyle/>
          <a:p>
            <a:fld id="{4C15419E-54D6-8648-ABFB-BEF58E3E877E}" type="slidenum">
              <a:rPr lang="en-US" smtClean="0"/>
              <a:t>170</a:t>
            </a:fld>
            <a:endParaRPr lang="en-US"/>
          </a:p>
        </p:txBody>
      </p:sp>
    </p:spTree>
    <p:extLst>
      <p:ext uri="{BB962C8B-B14F-4D97-AF65-F5344CB8AC3E}">
        <p14:creationId xmlns:p14="http://schemas.microsoft.com/office/powerpoint/2010/main" val="23105206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0A01-3AF8-4A4B-BB5A-D5C729E442E7}"/>
              </a:ext>
            </a:extLst>
          </p:cNvPr>
          <p:cNvSpPr>
            <a:spLocks noGrp="1"/>
          </p:cNvSpPr>
          <p:nvPr>
            <p:ph type="title"/>
          </p:nvPr>
        </p:nvSpPr>
        <p:spPr/>
        <p:txBody>
          <a:bodyPr/>
          <a:lstStyle/>
          <a:p>
            <a:r>
              <a:rPr lang="en-US" dirty="0"/>
              <a:t>Graph Convolutional Networks (GCN)</a:t>
            </a:r>
            <a:br>
              <a:rPr lang="en-US" dirty="0"/>
            </a:br>
            <a:r>
              <a:rPr lang="en-US" dirty="0"/>
              <a:t>- (</a:t>
            </a:r>
            <a:r>
              <a:rPr lang="en-US" dirty="0" err="1"/>
              <a:t>Kipf</a:t>
            </a:r>
            <a:r>
              <a:rPr lang="en-US" dirty="0"/>
              <a:t> and Welling 2017)</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5A3E6B-A48A-5A4D-9B2C-FB71948E6821}"/>
                  </a:ext>
                </a:extLst>
              </p:cNvPr>
              <p:cNvSpPr>
                <a:spLocks noGrp="1"/>
              </p:cNvSpPr>
              <p:nvPr>
                <p:ph idx="1"/>
              </p:nvPr>
            </p:nvSpPr>
            <p:spPr/>
            <p:txBody>
              <a:bodyPr>
                <a:normAutofit/>
              </a:bodyPr>
              <a:lstStyle/>
              <a:p>
                <a:r>
                  <a:rPr lang="en-US" sz="2400" dirty="0"/>
                  <a:t>Objective: graph node embedding for arbitrary graphs</a:t>
                </a:r>
              </a:p>
              <a:p>
                <a:r>
                  <a:rPr lang="en-US" sz="2400" dirty="0"/>
                  <a:t>Basic Notations</a:t>
                </a:r>
              </a:p>
              <a:p>
                <a:pPr lvl="1"/>
                <a:r>
                  <a:rPr lang="en-US" dirty="0"/>
                  <a:t>Node features </a:t>
                </a:r>
                <a14:m>
                  <m:oMath xmlns:m="http://schemas.openxmlformats.org/officeDocument/2006/math">
                    <m:r>
                      <a:rPr lang="en-US" b="1" i="1" smtClean="0">
                        <a:latin typeface="Cambria Math" panose="02040503050406030204" pitchFamily="18" charset="0"/>
                      </a:rPr>
                      <m:t>𝑿</m:t>
                    </m:r>
                  </m:oMath>
                </a14:m>
                <a:endParaRPr lang="en-US" b="1" dirty="0"/>
              </a:p>
              <a:p>
                <a:pPr lvl="1"/>
                <a:r>
                  <a:rPr lang="en-US" dirty="0"/>
                  <a:t>Adjacency matrix </a:t>
                </a:r>
                <a14:m>
                  <m:oMath xmlns:m="http://schemas.openxmlformats.org/officeDocument/2006/math">
                    <m:r>
                      <a:rPr lang="en-US" b="1" i="1" smtClean="0">
                        <a:latin typeface="Cambria Math" charset="0"/>
                      </a:rPr>
                      <m:t>𝑨</m:t>
                    </m:r>
                  </m:oMath>
                </a14:m>
                <a:r>
                  <a:rPr lang="en-US" b="1" dirty="0"/>
                  <a:t> </a:t>
                </a:r>
                <a:r>
                  <a:rPr lang="en-US" dirty="0"/>
                  <a:t>that represents graph structure</a:t>
                </a:r>
              </a:p>
              <a:p>
                <a:r>
                  <a:rPr lang="en-US" sz="2400" dirty="0"/>
                  <a:t>Output: Node embedding </a:t>
                </a:r>
                <a14:m>
                  <m:oMath xmlns:m="http://schemas.openxmlformats.org/officeDocument/2006/math">
                    <m:r>
                      <a:rPr lang="en-US" sz="2400" b="1" i="1" smtClean="0">
                        <a:latin typeface="Cambria Math" charset="0"/>
                      </a:rPr>
                      <m:t>𝒁</m:t>
                    </m:r>
                  </m:oMath>
                </a14:m>
                <a:endParaRPr lang="en-US" sz="2400" b="1" dirty="0"/>
              </a:p>
              <a:p>
                <a:r>
                  <a:rPr lang="en-US" sz="2400" dirty="0"/>
                  <a:t>Stack multiple convolution layers </a:t>
                </a:r>
              </a:p>
              <a:p>
                <a:pPr marL="0" inden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𝑯</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𝑓</m:t>
                      </m:r>
                      <m:r>
                        <a:rPr lang="en-US" sz="2400" b="0" i="1" smtClean="0">
                          <a:latin typeface="Cambria Math"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1" i="1" smtClean="0">
                                  <a:latin typeface="Cambria Math" charset="0"/>
                                </a:rPr>
                                <m:t>𝑫</m:t>
                              </m:r>
                            </m:e>
                          </m:acc>
                        </m:e>
                        <m: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up>
                      </m:sSup>
                      <m:acc>
                        <m:accPr>
                          <m:chr m:val="̃"/>
                          <m:ctrlPr>
                            <a:rPr lang="en-US" sz="2400" i="1">
                              <a:latin typeface="Cambria Math" panose="02040503050406030204" pitchFamily="18" charset="0"/>
                            </a:rPr>
                          </m:ctrlPr>
                        </m:accPr>
                        <m:e>
                          <m:r>
                            <a:rPr lang="en-US" sz="2400" b="1" i="1" smtClean="0">
                              <a:latin typeface="Cambria Math" charset="0"/>
                            </a:rPr>
                            <m:t>𝑨</m:t>
                          </m:r>
                        </m:e>
                      </m:acc>
                      <m:sSup>
                        <m:sSupPr>
                          <m:ctrlPr>
                            <a:rPr lang="en-US" sz="2400" b="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2</m:t>
                              </m:r>
                            </m:den>
                          </m:f>
                        </m:sup>
                      </m:sSup>
                      <m:sSup>
                        <m:sSupPr>
                          <m:ctrlPr>
                            <a:rPr lang="en-US" sz="2400" i="1" smtClean="0">
                              <a:latin typeface="Cambria Math" panose="02040503050406030204" pitchFamily="18" charset="0"/>
                            </a:rPr>
                          </m:ctrlPr>
                        </m:sSupPr>
                        <m:e>
                          <m:r>
                            <a:rPr lang="en-US" sz="2400" b="1" i="1">
                              <a:latin typeface="Cambria Math" charset="0"/>
                            </a:rPr>
                            <m:t>𝑯</m:t>
                          </m:r>
                        </m:e>
                        <m:sup>
                          <m:r>
                            <a:rPr lang="en-US" sz="2400" i="1">
                              <a:latin typeface="Cambria Math" charset="0"/>
                            </a:rPr>
                            <m:t>(</m:t>
                          </m:r>
                          <m:r>
                            <a:rPr lang="en-US" sz="2400" i="1">
                              <a:latin typeface="Cambria Math" charset="0"/>
                            </a:rPr>
                            <m:t>𝑙</m:t>
                          </m:r>
                          <m:r>
                            <a:rPr lang="en-US" sz="2400" i="1">
                              <a:latin typeface="Cambria Math" charset="0"/>
                            </a:rPr>
                            <m:t>)</m:t>
                          </m:r>
                        </m:sup>
                      </m:sSup>
                      <m:sSup>
                        <m:sSupPr>
                          <m:ctrlPr>
                            <a:rPr lang="en-US" sz="2400" i="1">
                              <a:latin typeface="Cambria Math" panose="02040503050406030204" pitchFamily="18" charset="0"/>
                            </a:rPr>
                          </m:ctrlPr>
                        </m:sSupPr>
                        <m:e>
                          <m:r>
                            <a:rPr lang="en-US" sz="2400" b="1" i="1" smtClean="0">
                              <a:latin typeface="Cambria Math" charset="0"/>
                            </a:rPr>
                            <m:t>𝑾</m:t>
                          </m:r>
                        </m:e>
                        <m:sup>
                          <m:r>
                            <a:rPr lang="en-US" sz="2400" i="1">
                              <a:latin typeface="Cambria Math" charset="0"/>
                            </a:rPr>
                            <m:t>(</m:t>
                          </m:r>
                          <m:r>
                            <a:rPr lang="en-US" sz="2400" i="1">
                              <a:latin typeface="Cambria Math" charset="0"/>
                            </a:rPr>
                            <m:t>𝑙</m:t>
                          </m:r>
                          <m:r>
                            <a:rPr lang="en-US" sz="2400" i="1">
                              <a:latin typeface="Cambria Math" charset="0"/>
                            </a:rPr>
                            <m:t>)</m:t>
                          </m:r>
                        </m:sup>
                      </m:sSup>
                      <m:r>
                        <a:rPr lang="en-US" sz="2400" b="0" i="1" smtClean="0">
                          <a:latin typeface="Cambria Math" charset="0"/>
                        </a:rPr>
                        <m:t>)</m:t>
                      </m:r>
                    </m:oMath>
                  </m:oMathPara>
                </a14:m>
                <a:endParaRPr lang="en-US" sz="2400" dirty="0"/>
              </a:p>
              <a:p>
                <a:pPr marL="0" indent="0">
                  <a:buNone/>
                </a:pPr>
                <a:r>
                  <a:rPr lang="en-US" sz="2400" dirty="0"/>
                  <a:t>where </a:t>
                </a:r>
                <a14:m>
                  <m:oMath xmlns:m="http://schemas.openxmlformats.org/officeDocument/2006/math">
                    <m:acc>
                      <m:accPr>
                        <m:chr m:val="̃"/>
                        <m:ctrlPr>
                          <a:rPr lang="en-US" sz="2400" i="1">
                            <a:latin typeface="Cambria Math" panose="02040503050406030204" pitchFamily="18" charset="0"/>
                          </a:rPr>
                        </m:ctrlPr>
                      </m:accPr>
                      <m:e>
                        <m:r>
                          <a:rPr lang="en-US" sz="2400" b="1" i="1" smtClean="0">
                            <a:latin typeface="Cambria Math" charset="0"/>
                          </a:rPr>
                          <m:t>𝑨</m:t>
                        </m:r>
                      </m:e>
                    </m:acc>
                    <m:r>
                      <a:rPr lang="en-US" sz="2400" b="0" i="1" smtClean="0">
                        <a:latin typeface="Cambria Math" charset="0"/>
                      </a:rPr>
                      <m:t>=</m:t>
                    </m:r>
                    <m:r>
                      <a:rPr lang="en-US" sz="2400" b="1" i="1" smtClean="0">
                        <a:latin typeface="Cambria Math" charset="0"/>
                      </a:rPr>
                      <m:t>𝑨</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1" i="1" smtClean="0">
                            <a:latin typeface="Cambria Math" charset="0"/>
                          </a:rPr>
                          <m:t>𝑰</m:t>
                        </m:r>
                      </m:e>
                      <m:sub>
                        <m:r>
                          <a:rPr lang="en-US" sz="2400" b="0" i="1" smtClean="0">
                            <a:latin typeface="Cambria Math" charset="0"/>
                          </a:rPr>
                          <m:t>𝑁</m:t>
                        </m:r>
                      </m:sub>
                    </m:sSub>
                  </m:oMath>
                </a14:m>
                <a:r>
                  <a:rPr lang="en-US" sz="2400" dirty="0"/>
                  <a:t>, </a:t>
                </a:r>
                <a14:m>
                  <m:oMath xmlns:m="http://schemas.openxmlformats.org/officeDocument/2006/math">
                    <m:r>
                      <a:rPr lang="en-US" sz="2400" b="1" i="1" smtClean="0">
                        <a:latin typeface="Cambria Math" charset="0"/>
                      </a:rPr>
                      <m:t>𝑫</m:t>
                    </m:r>
                  </m:oMath>
                </a14:m>
                <a:r>
                  <a:rPr lang="en-US" sz="2400" dirty="0"/>
                  <a:t> is a diagonal matrix such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𝐷</m:t>
                        </m:r>
                      </m:e>
                      <m:sub>
                        <m:r>
                          <a:rPr lang="en-US" sz="2400" b="0" i="1" smtClean="0">
                            <a:latin typeface="Cambria Math" charset="0"/>
                          </a:rPr>
                          <m:t>𝑖𝑖</m:t>
                        </m:r>
                      </m:sub>
                    </m:sSub>
                    <m:r>
                      <a:rPr lang="en-US" sz="2400" b="0" i="1" smtClean="0">
                        <a:latin typeface="Cambria Math" charset="0"/>
                      </a:rPr>
                      <m:t>=</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charset="0"/>
                          </a:rPr>
                          <m:t>𝑗</m:t>
                        </m:r>
                      </m:sub>
                      <m:sup/>
                      <m:e>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charset="0"/>
                                  </a:rPr>
                                  <m:t>𝐴</m:t>
                                </m:r>
                              </m:e>
                            </m:acc>
                          </m:e>
                          <m:sub>
                            <m:r>
                              <a:rPr lang="en-US" sz="2400" b="0" i="1" smtClean="0">
                                <a:latin typeface="Cambria Math" charset="0"/>
                              </a:rPr>
                              <m:t>𝑖𝑗</m:t>
                            </m:r>
                          </m:sub>
                        </m:sSub>
                      </m:e>
                    </m:nary>
                  </m:oMath>
                </a14:m>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𝑾</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m:t>
                        </m:r>
                      </m:sup>
                    </m:sSup>
                  </m:oMath>
                </a14:m>
                <a:r>
                  <a:rPr lang="en-US" sz="2400" dirty="0"/>
                  <a:t> is layer-specific parameter matrix,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𝑯</m:t>
                        </m:r>
                      </m:e>
                      <m:sup>
                        <m:r>
                          <a:rPr lang="en-US" sz="2400" b="0" i="1" smtClean="0">
                            <a:latin typeface="Cambria Math" charset="0"/>
                          </a:rPr>
                          <m:t>(</m:t>
                        </m:r>
                        <m:r>
                          <a:rPr lang="en-US" sz="2400" b="0" i="1" smtClean="0">
                            <a:latin typeface="Cambria Math" charset="0"/>
                          </a:rPr>
                          <m:t>𝑙</m:t>
                        </m:r>
                        <m:r>
                          <a:rPr lang="en-US" sz="2400" b="0" i="1" smtClean="0">
                            <a:latin typeface="Cambria Math" charset="0"/>
                          </a:rPr>
                          <m:t>)</m:t>
                        </m:r>
                      </m:sup>
                    </m:sSup>
                  </m:oMath>
                </a14:m>
                <a:r>
                  <a:rPr lang="en-US" sz="2400" dirty="0"/>
                  <a:t> is node representation of </a:t>
                </a:r>
                <a14:m>
                  <m:oMath xmlns:m="http://schemas.openxmlformats.org/officeDocument/2006/math">
                    <m:r>
                      <a:rPr lang="en-US" sz="2400" b="0" i="1" smtClean="0">
                        <a:latin typeface="Cambria Math" charset="0"/>
                      </a:rPr>
                      <m:t>𝑙</m:t>
                    </m:r>
                  </m:oMath>
                </a14:m>
                <a:r>
                  <a:rPr lang="en-US" sz="2400" dirty="0" err="1"/>
                  <a:t>th</a:t>
                </a:r>
                <a:r>
                  <a:rPr lang="en-US" sz="2400" dirty="0"/>
                  <a:t> layer. </a:t>
                </a:r>
                <a14:m>
                  <m:oMath xmlns:m="http://schemas.openxmlformats.org/officeDocument/2006/math">
                    <m:sSup>
                      <m:sSupPr>
                        <m:ctrlPr>
                          <a:rPr lang="en-US" sz="2400" i="1">
                            <a:latin typeface="Cambria Math" panose="02040503050406030204" pitchFamily="18" charset="0"/>
                          </a:rPr>
                        </m:ctrlPr>
                      </m:sSupPr>
                      <m:e>
                        <m:r>
                          <a:rPr lang="en-US" sz="2400" b="1" i="1">
                            <a:latin typeface="Cambria Math" charset="0"/>
                          </a:rPr>
                          <m:t>𝑯</m:t>
                        </m:r>
                      </m:e>
                      <m:sup>
                        <m:r>
                          <a:rPr lang="en-US" sz="2400" i="1">
                            <a:latin typeface="Cambria Math" charset="0"/>
                          </a:rPr>
                          <m:t>(</m:t>
                        </m:r>
                        <m:r>
                          <a:rPr lang="en-US" sz="2400" b="0" i="1" smtClean="0">
                            <a:latin typeface="Cambria Math" panose="02040503050406030204" pitchFamily="18" charset="0"/>
                          </a:rPr>
                          <m:t>0</m:t>
                        </m:r>
                        <m:r>
                          <a:rPr lang="en-US" sz="2400" i="1">
                            <a:latin typeface="Cambria Math" charset="0"/>
                          </a:rPr>
                          <m:t>)</m:t>
                        </m:r>
                      </m:sup>
                    </m:sSup>
                    <m:r>
                      <a:rPr lang="en-US" sz="2400" b="0" i="1" smtClean="0">
                        <a:latin typeface="Cambria Math" panose="02040503050406030204" pitchFamily="18" charset="0"/>
                      </a:rPr>
                      <m:t>=</m:t>
                    </m:r>
                    <m:r>
                      <a:rPr lang="en-US" sz="2400" b="1" i="1" smtClean="0">
                        <a:latin typeface="Cambria Math" panose="02040503050406030204" pitchFamily="18" charset="0"/>
                      </a:rPr>
                      <m:t>𝑿</m:t>
                    </m:r>
                  </m:oMath>
                </a14:m>
                <a:endParaRPr lang="en-US" sz="2400" b="1" dirty="0"/>
              </a:p>
              <a:p>
                <a:pPr lvl="1"/>
                <a:endParaRPr lang="en-US" dirty="0"/>
              </a:p>
            </p:txBody>
          </p:sp>
        </mc:Choice>
        <mc:Fallback xmlns="">
          <p:sp>
            <p:nvSpPr>
              <p:cNvPr id="3" name="Content Placeholder 2">
                <a:extLst>
                  <a:ext uri="{FF2B5EF4-FFF2-40B4-BE49-F238E27FC236}">
                    <a16:creationId xmlns:a16="http://schemas.microsoft.com/office/drawing/2014/main" id="{C25A3E6B-A48A-5A4D-9B2C-FB71948E6821}"/>
                  </a:ext>
                </a:extLst>
              </p:cNvPr>
              <p:cNvSpPr>
                <a:spLocks noGrp="1" noRot="1" noChangeAspect="1" noMove="1" noResize="1" noEditPoints="1" noAdjustHandles="1" noChangeArrowheads="1" noChangeShapeType="1" noTextEdit="1"/>
              </p:cNvSpPr>
              <p:nvPr>
                <p:ph idx="1"/>
              </p:nvPr>
            </p:nvSpPr>
            <p:spPr>
              <a:blipFill>
                <a:blip r:embed="rId3"/>
                <a:stretch>
                  <a:fillRect l="-844" t="-2047" b="-20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99F6899-8F5B-F34D-B95B-CC85EFBE87B2}"/>
              </a:ext>
            </a:extLst>
          </p:cNvPr>
          <p:cNvPicPr>
            <a:picLocks noChangeAspect="1"/>
          </p:cNvPicPr>
          <p:nvPr/>
        </p:nvPicPr>
        <p:blipFill>
          <a:blip r:embed="rId4"/>
          <a:stretch>
            <a:fillRect/>
          </a:stretch>
        </p:blipFill>
        <p:spPr>
          <a:xfrm>
            <a:off x="8318500" y="2551112"/>
            <a:ext cx="3511550" cy="1755775"/>
          </a:xfrm>
          <a:prstGeom prst="rect">
            <a:avLst/>
          </a:prstGeom>
        </p:spPr>
      </p:pic>
    </p:spTree>
    <p:extLst>
      <p:ext uri="{BB962C8B-B14F-4D97-AF65-F5344CB8AC3E}">
        <p14:creationId xmlns:p14="http://schemas.microsoft.com/office/powerpoint/2010/main" val="13807609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83FC5-7BD8-A14E-9653-FA90E0A119D7}"/>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4F7BD341-03ED-F141-97FF-A97FB1801DAA}"/>
              </a:ext>
            </a:extLst>
          </p:cNvPr>
          <p:cNvSpPr>
            <a:spLocks noGrp="1"/>
          </p:cNvSpPr>
          <p:nvPr>
            <p:ph idx="1"/>
          </p:nvPr>
        </p:nvSpPr>
        <p:spPr>
          <a:xfrm>
            <a:off x="838200" y="1825625"/>
            <a:ext cx="10515600" cy="4351338"/>
          </a:xfrm>
        </p:spPr>
        <p:txBody>
          <a:bodyPr/>
          <a:lstStyle/>
          <a:p>
            <a:r>
              <a:rPr lang="en-US" dirty="0"/>
              <a:t>Matrix form of a GCN layer: </a:t>
            </a:r>
          </a:p>
          <a:p>
            <a:r>
              <a:rPr lang="en-US" dirty="0"/>
              <a:t>Problems of GCN:</a:t>
            </a:r>
          </a:p>
          <a:p>
            <a:pPr lvl="1"/>
            <a:r>
              <a:rPr lang="en-US" dirty="0"/>
              <a:t>Time and memory cost for large graphs:</a:t>
            </a:r>
          </a:p>
          <a:p>
            <a:r>
              <a:rPr lang="en-US" dirty="0"/>
              <a:t>Per-node form (embedding vectors are oriented as column vectors)</a:t>
            </a:r>
          </a:p>
          <a:p>
            <a:endParaRPr lang="en-US" dirty="0"/>
          </a:p>
        </p:txBody>
      </p:sp>
      <p:pic>
        <p:nvPicPr>
          <p:cNvPr id="6" name="Picture 5">
            <a:extLst>
              <a:ext uri="{FF2B5EF4-FFF2-40B4-BE49-F238E27FC236}">
                <a16:creationId xmlns:a16="http://schemas.microsoft.com/office/drawing/2014/main" id="{B50A42EF-CA94-524F-B5C6-329AA61A0431}"/>
              </a:ext>
            </a:extLst>
          </p:cNvPr>
          <p:cNvPicPr>
            <a:picLocks noChangeAspect="1"/>
          </p:cNvPicPr>
          <p:nvPr/>
        </p:nvPicPr>
        <p:blipFill>
          <a:blip r:embed="rId2"/>
          <a:stretch>
            <a:fillRect/>
          </a:stretch>
        </p:blipFill>
        <p:spPr>
          <a:xfrm>
            <a:off x="5331714" y="1837276"/>
            <a:ext cx="2955925" cy="422275"/>
          </a:xfrm>
          <a:prstGeom prst="rect">
            <a:avLst/>
          </a:prstGeom>
        </p:spPr>
      </p:pic>
      <p:pic>
        <p:nvPicPr>
          <p:cNvPr id="7" name="Picture 2" descr="deep learning">
            <a:extLst>
              <a:ext uri="{FF2B5EF4-FFF2-40B4-BE49-F238E27FC236}">
                <a16:creationId xmlns:a16="http://schemas.microsoft.com/office/drawing/2014/main" id="{1F744BBC-8850-A640-AECE-31AA3840B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802" y="4700594"/>
            <a:ext cx="3204068" cy="21574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B1CD64-21F2-5E45-A863-5E05A6A7A109}"/>
              </a:ext>
            </a:extLst>
          </p:cNvPr>
          <p:cNvPicPr>
            <a:picLocks noChangeAspect="1"/>
          </p:cNvPicPr>
          <p:nvPr/>
        </p:nvPicPr>
        <p:blipFill>
          <a:blip r:embed="rId4"/>
          <a:stretch>
            <a:fillRect/>
          </a:stretch>
        </p:blipFill>
        <p:spPr>
          <a:xfrm>
            <a:off x="1596269" y="3611550"/>
            <a:ext cx="6330007" cy="1026061"/>
          </a:xfrm>
          <a:prstGeom prst="rect">
            <a:avLst/>
          </a:prstGeom>
        </p:spPr>
      </p:pic>
      <p:sp>
        <p:nvSpPr>
          <p:cNvPr id="9" name="Rectangle 8">
            <a:extLst>
              <a:ext uri="{FF2B5EF4-FFF2-40B4-BE49-F238E27FC236}">
                <a16:creationId xmlns:a16="http://schemas.microsoft.com/office/drawing/2014/main" id="{87317670-ADD7-7948-9D36-F703A0987FBB}"/>
              </a:ext>
            </a:extLst>
          </p:cNvPr>
          <p:cNvSpPr/>
          <p:nvPr/>
        </p:nvSpPr>
        <p:spPr>
          <a:xfrm>
            <a:off x="5331714" y="4394202"/>
            <a:ext cx="457200"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E396D6-6204-DD40-9C76-37F9E463C74F}"/>
              </a:ext>
            </a:extLst>
          </p:cNvPr>
          <p:cNvSpPr txBox="1"/>
          <p:nvPr/>
        </p:nvSpPr>
        <p:spPr>
          <a:xfrm>
            <a:off x="6354536" y="4453453"/>
            <a:ext cx="2254592" cy="369332"/>
          </a:xfrm>
          <a:prstGeom prst="rect">
            <a:avLst/>
          </a:prstGeom>
          <a:noFill/>
        </p:spPr>
        <p:txBody>
          <a:bodyPr wrap="none" rtlCol="0">
            <a:spAutoFit/>
          </a:bodyPr>
          <a:lstStyle/>
          <a:p>
            <a:r>
              <a:rPr lang="en-US" dirty="0">
                <a:solidFill>
                  <a:srgbClr val="FF0000"/>
                </a:solidFill>
              </a:rPr>
              <a:t>Full neighborhood of v</a:t>
            </a:r>
          </a:p>
        </p:txBody>
      </p:sp>
      <p:cxnSp>
        <p:nvCxnSpPr>
          <p:cNvPr id="11" name="Straight Arrow Connector 10">
            <a:extLst>
              <a:ext uri="{FF2B5EF4-FFF2-40B4-BE49-F238E27FC236}">
                <a16:creationId xmlns:a16="http://schemas.microsoft.com/office/drawing/2014/main" id="{DBE40AAF-8C40-9949-AFF7-D22E61645611}"/>
              </a:ext>
            </a:extLst>
          </p:cNvPr>
          <p:cNvCxnSpPr>
            <a:cxnSpLocks/>
            <a:endCxn id="9" idx="3"/>
          </p:cNvCxnSpPr>
          <p:nvPr/>
        </p:nvCxnSpPr>
        <p:spPr>
          <a:xfrm flipH="1" flipV="1">
            <a:off x="5788914" y="4502152"/>
            <a:ext cx="565622" cy="107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DE7931-714D-6E4E-9BE4-B91C1E334C3C}"/>
              </a:ext>
            </a:extLst>
          </p:cNvPr>
          <p:cNvSpPr txBox="1"/>
          <p:nvPr/>
        </p:nvSpPr>
        <p:spPr>
          <a:xfrm>
            <a:off x="5331714" y="5486400"/>
            <a:ext cx="5450586" cy="923330"/>
          </a:xfrm>
          <a:prstGeom prst="rect">
            <a:avLst/>
          </a:prstGeom>
          <a:noFill/>
        </p:spPr>
        <p:txBody>
          <a:bodyPr wrap="square" rtlCol="0">
            <a:spAutoFit/>
          </a:bodyPr>
          <a:lstStyle/>
          <a:p>
            <a:r>
              <a:rPr lang="en-US" dirty="0"/>
              <a:t>From a single node as the start, after a few layers, almost the whole graph will be touched. It means, even batch training is also expensive</a:t>
            </a:r>
          </a:p>
        </p:txBody>
      </p:sp>
      <p:pic>
        <p:nvPicPr>
          <p:cNvPr id="5122" name="Picture 2" descr="https://www.latex4technics.com/imgtemp/fdhsyk-1.png?1545197659">
            <a:extLst>
              <a:ext uri="{FF2B5EF4-FFF2-40B4-BE49-F238E27FC236}">
                <a16:creationId xmlns:a16="http://schemas.microsoft.com/office/drawing/2014/main" id="{C3EF6300-39B2-E745-AAF6-228A66EF1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276" y="2846963"/>
            <a:ext cx="1269000" cy="28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196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0218-3656-E94E-A668-92084C3AA52B}"/>
              </a:ext>
            </a:extLst>
          </p:cNvPr>
          <p:cNvSpPr>
            <a:spLocks noGrp="1"/>
          </p:cNvSpPr>
          <p:nvPr>
            <p:ph type="title"/>
          </p:nvPr>
        </p:nvSpPr>
        <p:spPr/>
        <p:txBody>
          <a:bodyPr/>
          <a:lstStyle/>
          <a:p>
            <a:r>
              <a:rPr lang="en-US" altLang="zh-CN" dirty="0"/>
              <a:t>Node Sampling</a:t>
            </a:r>
            <a:br>
              <a:rPr lang="en-US" altLang="zh-CN" dirty="0"/>
            </a:br>
            <a:r>
              <a:rPr lang="en-US" altLang="zh-CN" dirty="0"/>
              <a:t>-</a:t>
            </a:r>
            <a:r>
              <a:rPr lang="en-US" altLang="zh-CN" dirty="0" err="1"/>
              <a:t>GraphSAGE</a:t>
            </a:r>
            <a:r>
              <a:rPr lang="en-US" altLang="zh-CN" dirty="0"/>
              <a:t> (Hamilton et al. 2017)</a:t>
            </a:r>
            <a:endParaRPr lang="en-US" dirty="0"/>
          </a:p>
        </p:txBody>
      </p:sp>
      <p:sp>
        <p:nvSpPr>
          <p:cNvPr id="3" name="Content Placeholder 2">
            <a:extLst>
              <a:ext uri="{FF2B5EF4-FFF2-40B4-BE49-F238E27FC236}">
                <a16:creationId xmlns:a16="http://schemas.microsoft.com/office/drawing/2014/main" id="{7E19FA51-5F85-F845-9EB2-954A98903F36}"/>
              </a:ext>
            </a:extLst>
          </p:cNvPr>
          <p:cNvSpPr>
            <a:spLocks noGrp="1"/>
          </p:cNvSpPr>
          <p:nvPr>
            <p:ph sz="quarter" idx="13"/>
          </p:nvPr>
        </p:nvSpPr>
        <p:spPr>
          <a:xfrm>
            <a:off x="914087" y="1903371"/>
            <a:ext cx="10363826" cy="3704491"/>
          </a:xfrm>
        </p:spPr>
        <p:txBody>
          <a:bodyPr>
            <a:normAutofit fontScale="92500" lnSpcReduction="20000"/>
          </a:bodyPr>
          <a:lstStyle/>
          <a:p>
            <a:pPr marL="0" indent="0">
              <a:buNone/>
            </a:pPr>
            <a:r>
              <a:rPr lang="en-US" dirty="0"/>
              <a:t>Node sampling: for each node just sample a fixed number of neighbors</a:t>
            </a:r>
          </a:p>
          <a:p>
            <a:pPr lvl="1"/>
            <a:r>
              <a:rPr lang="en-US" dirty="0"/>
              <a:t>Matrix form</a:t>
            </a:r>
          </a:p>
          <a:p>
            <a:pPr lvl="2"/>
            <a:r>
              <a:rPr lang="en-US" dirty="0"/>
              <a:t>Where idx</a:t>
            </a:r>
            <a:r>
              <a:rPr lang="en-US" baseline="-25000" dirty="0"/>
              <a:t>k-1</a:t>
            </a:r>
            <a:r>
              <a:rPr lang="en-US" dirty="0"/>
              <a:t> is a uniformly randomly sampled subset of nodes. (For nonuniform random, need proper scaling.)</a:t>
            </a:r>
          </a:p>
          <a:p>
            <a:pPr lvl="1"/>
            <a:r>
              <a:rPr lang="en-US" dirty="0"/>
              <a:t>Per-node form</a:t>
            </a:r>
          </a:p>
          <a:p>
            <a:pPr lvl="2"/>
            <a:r>
              <a:rPr lang="en-US" dirty="0"/>
              <a:t>For all v in </a:t>
            </a:r>
            <a:r>
              <a:rPr lang="en-US" dirty="0" err="1"/>
              <a:t>idx</a:t>
            </a:r>
            <a:r>
              <a:rPr lang="en-US" baseline="-25000" dirty="0" err="1"/>
              <a:t>k</a:t>
            </a:r>
            <a:r>
              <a:rPr lang="en-US" dirty="0"/>
              <a:t> only</a:t>
            </a:r>
          </a:p>
          <a:p>
            <a:pPr lvl="2"/>
            <a:endParaRPr lang="en-US" dirty="0"/>
          </a:p>
          <a:p>
            <a:pPr lvl="2"/>
            <a:endParaRPr lang="en-US" dirty="0"/>
          </a:p>
          <a:p>
            <a:pPr lvl="2"/>
            <a:endParaRPr lang="en-US" dirty="0"/>
          </a:p>
          <a:p>
            <a:r>
              <a:rPr lang="en-US" dirty="0"/>
              <a:t>Problems of node sampling</a:t>
            </a:r>
          </a:p>
          <a:p>
            <a:pPr lvl="1"/>
            <a:r>
              <a:rPr lang="en-US" dirty="0"/>
              <a:t>Still power law</a:t>
            </a:r>
          </a:p>
          <a:p>
            <a:pPr lvl="1"/>
            <a:r>
              <a:rPr lang="en-US" dirty="0"/>
              <a:t>No formal analysis to justify</a:t>
            </a:r>
          </a:p>
          <a:p>
            <a:pPr lvl="1"/>
            <a:endParaRPr lang="en-US" dirty="0"/>
          </a:p>
          <a:p>
            <a:pPr lvl="1"/>
            <a:endParaRPr lang="en-US" dirty="0"/>
          </a:p>
        </p:txBody>
      </p:sp>
      <p:pic>
        <p:nvPicPr>
          <p:cNvPr id="12" name="Picture 11">
            <a:extLst>
              <a:ext uri="{FF2B5EF4-FFF2-40B4-BE49-F238E27FC236}">
                <a16:creationId xmlns:a16="http://schemas.microsoft.com/office/drawing/2014/main" id="{97C293A2-681B-7B40-A461-96605F89B3FD}"/>
              </a:ext>
            </a:extLst>
          </p:cNvPr>
          <p:cNvPicPr>
            <a:picLocks noChangeAspect="1"/>
          </p:cNvPicPr>
          <p:nvPr/>
        </p:nvPicPr>
        <p:blipFill>
          <a:blip r:embed="rId2"/>
          <a:stretch>
            <a:fillRect/>
          </a:stretch>
        </p:blipFill>
        <p:spPr>
          <a:xfrm>
            <a:off x="3159651" y="2249488"/>
            <a:ext cx="5156200" cy="292100"/>
          </a:xfrm>
          <a:prstGeom prst="rect">
            <a:avLst/>
          </a:prstGeom>
        </p:spPr>
      </p:pic>
      <p:pic>
        <p:nvPicPr>
          <p:cNvPr id="18" name="Picture 17">
            <a:extLst>
              <a:ext uri="{FF2B5EF4-FFF2-40B4-BE49-F238E27FC236}">
                <a16:creationId xmlns:a16="http://schemas.microsoft.com/office/drawing/2014/main" id="{55FFF3CA-825B-214C-BCDB-5925EF16FB6A}"/>
              </a:ext>
            </a:extLst>
          </p:cNvPr>
          <p:cNvPicPr>
            <a:picLocks noChangeAspect="1"/>
          </p:cNvPicPr>
          <p:nvPr/>
        </p:nvPicPr>
        <p:blipFill>
          <a:blip r:embed="rId3"/>
          <a:stretch>
            <a:fillRect/>
          </a:stretch>
        </p:blipFill>
        <p:spPr>
          <a:xfrm>
            <a:off x="2129162" y="3522452"/>
            <a:ext cx="5168900" cy="825500"/>
          </a:xfrm>
          <a:prstGeom prst="rect">
            <a:avLst/>
          </a:prstGeom>
        </p:spPr>
      </p:pic>
      <p:sp>
        <p:nvSpPr>
          <p:cNvPr id="19" name="Rectangle 18">
            <a:extLst>
              <a:ext uri="{FF2B5EF4-FFF2-40B4-BE49-F238E27FC236}">
                <a16:creationId xmlns:a16="http://schemas.microsoft.com/office/drawing/2014/main" id="{16E02DBF-DAD2-DB4B-BD79-3E695338AE44}"/>
              </a:ext>
            </a:extLst>
          </p:cNvPr>
          <p:cNvSpPr/>
          <p:nvPr/>
        </p:nvSpPr>
        <p:spPr>
          <a:xfrm>
            <a:off x="4713611" y="4132052"/>
            <a:ext cx="903417"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494BB40-02DF-0F46-83CC-0638916CF3F4}"/>
              </a:ext>
            </a:extLst>
          </p:cNvPr>
          <p:cNvSpPr txBox="1"/>
          <p:nvPr/>
        </p:nvSpPr>
        <p:spPr>
          <a:xfrm>
            <a:off x="6096000" y="5284696"/>
            <a:ext cx="2337499" cy="646331"/>
          </a:xfrm>
          <a:prstGeom prst="rect">
            <a:avLst/>
          </a:prstGeom>
          <a:noFill/>
        </p:spPr>
        <p:txBody>
          <a:bodyPr wrap="none" rtlCol="0">
            <a:spAutoFit/>
          </a:bodyPr>
          <a:lstStyle/>
          <a:p>
            <a:r>
              <a:rPr lang="en-US" dirty="0">
                <a:solidFill>
                  <a:srgbClr val="FF0000"/>
                </a:solidFill>
              </a:rPr>
              <a:t>Sampled neighborhood</a:t>
            </a:r>
          </a:p>
          <a:p>
            <a:r>
              <a:rPr lang="en-US" dirty="0">
                <a:solidFill>
                  <a:srgbClr val="FF0000"/>
                </a:solidFill>
              </a:rPr>
              <a:t>(same for all v in </a:t>
            </a:r>
            <a:r>
              <a:rPr lang="en-US" dirty="0" err="1">
                <a:solidFill>
                  <a:srgbClr val="FF0000"/>
                </a:solidFill>
              </a:rPr>
              <a:t>idx</a:t>
            </a:r>
            <a:r>
              <a:rPr lang="en-US" baseline="-25000" dirty="0" err="1">
                <a:solidFill>
                  <a:srgbClr val="FF0000"/>
                </a:solidFill>
              </a:rPr>
              <a:t>k</a:t>
            </a:r>
            <a:r>
              <a:rPr lang="en-US" dirty="0">
                <a:solidFill>
                  <a:srgbClr val="FF0000"/>
                </a:solidFill>
              </a:rPr>
              <a:t>)</a:t>
            </a:r>
          </a:p>
        </p:txBody>
      </p:sp>
      <p:cxnSp>
        <p:nvCxnSpPr>
          <p:cNvPr id="21" name="Straight Arrow Connector 20">
            <a:extLst>
              <a:ext uri="{FF2B5EF4-FFF2-40B4-BE49-F238E27FC236}">
                <a16:creationId xmlns:a16="http://schemas.microsoft.com/office/drawing/2014/main" id="{F7BE4E40-13E6-1549-B6EC-FD34794378B4}"/>
              </a:ext>
            </a:extLst>
          </p:cNvPr>
          <p:cNvCxnSpPr>
            <a:cxnSpLocks/>
            <a:stCxn id="20" idx="0"/>
            <a:endCxn id="19" idx="3"/>
          </p:cNvCxnSpPr>
          <p:nvPr/>
        </p:nvCxnSpPr>
        <p:spPr>
          <a:xfrm flipH="1" flipV="1">
            <a:off x="5617028" y="4240002"/>
            <a:ext cx="1647722" cy="1044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GCN messages">
            <a:extLst>
              <a:ext uri="{FF2B5EF4-FFF2-40B4-BE49-F238E27FC236}">
                <a16:creationId xmlns:a16="http://schemas.microsoft.com/office/drawing/2014/main" id="{B8903E6C-CEC3-E349-B1D4-92C6F2D06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8220" y="4001853"/>
            <a:ext cx="3204926" cy="215798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5E14A09-C192-9649-9A42-E237F327B002}"/>
              </a:ext>
            </a:extLst>
          </p:cNvPr>
          <p:cNvSpPr/>
          <p:nvPr/>
        </p:nvSpPr>
        <p:spPr>
          <a:xfrm>
            <a:off x="9911007" y="4780456"/>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CC0ABE-6089-014C-AA25-01581A9BF38F}"/>
              </a:ext>
            </a:extLst>
          </p:cNvPr>
          <p:cNvSpPr/>
          <p:nvPr/>
        </p:nvSpPr>
        <p:spPr>
          <a:xfrm>
            <a:off x="9493391" y="4985306"/>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41E9B80-C28B-0B49-BB7D-E342CFD39749}"/>
              </a:ext>
            </a:extLst>
          </p:cNvPr>
          <p:cNvSpPr/>
          <p:nvPr/>
        </p:nvSpPr>
        <p:spPr>
          <a:xfrm>
            <a:off x="9705894" y="5391961"/>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95AFEC1-6C4D-1945-A744-C0DE77E4F040}"/>
              </a:ext>
            </a:extLst>
          </p:cNvPr>
          <p:cNvSpPr/>
          <p:nvPr/>
        </p:nvSpPr>
        <p:spPr>
          <a:xfrm>
            <a:off x="10535187" y="5943937"/>
            <a:ext cx="204803" cy="21590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2290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EA6DA-0D2E-9246-A40D-343248014E15}"/>
              </a:ext>
            </a:extLst>
          </p:cNvPr>
          <p:cNvSpPr>
            <a:spLocks noGrp="1"/>
          </p:cNvSpPr>
          <p:nvPr>
            <p:ph type="title"/>
          </p:nvPr>
        </p:nvSpPr>
        <p:spPr/>
        <p:txBody>
          <a:bodyPr/>
          <a:lstStyle/>
          <a:p>
            <a:r>
              <a:rPr lang="en-US" dirty="0"/>
              <a:t>Layer Sampling </a:t>
            </a:r>
            <a:br>
              <a:rPr lang="en-US" dirty="0"/>
            </a:br>
            <a:r>
              <a:rPr lang="en-US" dirty="0"/>
              <a:t>- </a:t>
            </a:r>
            <a:r>
              <a:rPr lang="en-US" dirty="0" err="1"/>
              <a:t>FastGCN</a:t>
            </a:r>
            <a:r>
              <a:rPr lang="en-US" dirty="0"/>
              <a:t> (ICLR 2018) </a:t>
            </a:r>
          </a:p>
        </p:txBody>
      </p:sp>
      <p:sp>
        <p:nvSpPr>
          <p:cNvPr id="8" name="Content Placeholder 7">
            <a:extLst>
              <a:ext uri="{FF2B5EF4-FFF2-40B4-BE49-F238E27FC236}">
                <a16:creationId xmlns:a16="http://schemas.microsoft.com/office/drawing/2014/main" id="{3336F21D-7983-1F43-B869-BF15A569C936}"/>
              </a:ext>
            </a:extLst>
          </p:cNvPr>
          <p:cNvSpPr>
            <a:spLocks noGrp="1"/>
          </p:cNvSpPr>
          <p:nvPr>
            <p:ph idx="1"/>
          </p:nvPr>
        </p:nvSpPr>
        <p:spPr/>
        <p:txBody>
          <a:bodyPr/>
          <a:lstStyle/>
          <a:p>
            <a:r>
              <a:rPr lang="en-US" dirty="0"/>
              <a:t>Generalization of a GCN layer (assume each layer independent)</a:t>
            </a:r>
          </a:p>
          <a:p>
            <a:endParaRPr lang="en-US" dirty="0"/>
          </a:p>
          <a:p>
            <a:r>
              <a:rPr lang="en-US" dirty="0"/>
              <a:t>Monte Carlo sampling</a:t>
            </a:r>
          </a:p>
          <a:p>
            <a:pPr lvl="1"/>
            <a:r>
              <a:rPr lang="en-US" dirty="0"/>
              <a:t>For </a:t>
            </a:r>
            <a:r>
              <a:rPr lang="en-US" b="1" dirty="0"/>
              <a:t>each layer/batch </a:t>
            </a:r>
            <a:r>
              <a:rPr lang="en-US" dirty="0"/>
              <a:t>sample nodes</a:t>
            </a:r>
          </a:p>
          <a:p>
            <a:pPr lvl="1"/>
            <a:endParaRPr lang="en-US" dirty="0"/>
          </a:p>
          <a:p>
            <a:pPr lvl="1"/>
            <a:endParaRPr lang="en-US" dirty="0"/>
          </a:p>
          <a:p>
            <a:pPr lvl="1"/>
            <a:endParaRPr lang="en-US" dirty="0"/>
          </a:p>
          <a:p>
            <a:pPr lvl="1"/>
            <a:r>
              <a:rPr lang="en-US" dirty="0"/>
              <a:t>matrix form (in a batch, all “v” has the same sampled neighbors)</a:t>
            </a:r>
          </a:p>
        </p:txBody>
      </p:sp>
      <p:pic>
        <p:nvPicPr>
          <p:cNvPr id="12" name="Picture 11">
            <a:extLst>
              <a:ext uri="{FF2B5EF4-FFF2-40B4-BE49-F238E27FC236}">
                <a16:creationId xmlns:a16="http://schemas.microsoft.com/office/drawing/2014/main" id="{565EF6EA-5A74-E546-B2B1-DCCC8168D061}"/>
              </a:ext>
            </a:extLst>
          </p:cNvPr>
          <p:cNvPicPr>
            <a:picLocks noChangeAspect="1"/>
          </p:cNvPicPr>
          <p:nvPr/>
        </p:nvPicPr>
        <p:blipFill>
          <a:blip r:embed="rId2"/>
          <a:stretch>
            <a:fillRect/>
          </a:stretch>
        </p:blipFill>
        <p:spPr>
          <a:xfrm>
            <a:off x="2179057" y="3719627"/>
            <a:ext cx="1894179" cy="408970"/>
          </a:xfrm>
          <a:prstGeom prst="rect">
            <a:avLst/>
          </a:prstGeom>
        </p:spPr>
      </p:pic>
      <p:pic>
        <p:nvPicPr>
          <p:cNvPr id="15" name="Picture 14">
            <a:extLst>
              <a:ext uri="{FF2B5EF4-FFF2-40B4-BE49-F238E27FC236}">
                <a16:creationId xmlns:a16="http://schemas.microsoft.com/office/drawing/2014/main" id="{07365760-A8D9-6547-8E72-26E78505C9F0}"/>
              </a:ext>
            </a:extLst>
          </p:cNvPr>
          <p:cNvPicPr>
            <a:picLocks noChangeAspect="1"/>
          </p:cNvPicPr>
          <p:nvPr/>
        </p:nvPicPr>
        <p:blipFill>
          <a:blip r:embed="rId3"/>
          <a:stretch>
            <a:fillRect/>
          </a:stretch>
        </p:blipFill>
        <p:spPr>
          <a:xfrm>
            <a:off x="2271715" y="2205362"/>
            <a:ext cx="7060544" cy="657288"/>
          </a:xfrm>
          <a:prstGeom prst="rect">
            <a:avLst/>
          </a:prstGeom>
        </p:spPr>
      </p:pic>
      <p:pic>
        <p:nvPicPr>
          <p:cNvPr id="16" name="Picture 15">
            <a:extLst>
              <a:ext uri="{FF2B5EF4-FFF2-40B4-BE49-F238E27FC236}">
                <a16:creationId xmlns:a16="http://schemas.microsoft.com/office/drawing/2014/main" id="{F506A3EF-0267-FD49-9DA4-54DD6B7318CD}"/>
              </a:ext>
            </a:extLst>
          </p:cNvPr>
          <p:cNvPicPr>
            <a:picLocks noChangeAspect="1"/>
          </p:cNvPicPr>
          <p:nvPr/>
        </p:nvPicPr>
        <p:blipFill>
          <a:blip r:embed="rId4"/>
          <a:stretch>
            <a:fillRect/>
          </a:stretch>
        </p:blipFill>
        <p:spPr>
          <a:xfrm>
            <a:off x="2179057" y="4093155"/>
            <a:ext cx="4754626" cy="819149"/>
          </a:xfrm>
          <a:prstGeom prst="rect">
            <a:avLst/>
          </a:prstGeom>
        </p:spPr>
      </p:pic>
      <p:pic>
        <p:nvPicPr>
          <p:cNvPr id="17" name="Picture 16">
            <a:extLst>
              <a:ext uri="{FF2B5EF4-FFF2-40B4-BE49-F238E27FC236}">
                <a16:creationId xmlns:a16="http://schemas.microsoft.com/office/drawing/2014/main" id="{BD62D92D-BD91-3545-8EB4-682849253AFD}"/>
              </a:ext>
            </a:extLst>
          </p:cNvPr>
          <p:cNvPicPr>
            <a:picLocks noChangeAspect="1"/>
          </p:cNvPicPr>
          <p:nvPr/>
        </p:nvPicPr>
        <p:blipFill>
          <a:blip r:embed="rId5"/>
          <a:stretch>
            <a:fillRect/>
          </a:stretch>
        </p:blipFill>
        <p:spPr>
          <a:xfrm>
            <a:off x="2179057" y="5285832"/>
            <a:ext cx="4599837" cy="819149"/>
          </a:xfrm>
          <a:prstGeom prst="rect">
            <a:avLst/>
          </a:prstGeom>
        </p:spPr>
      </p:pic>
      <p:pic>
        <p:nvPicPr>
          <p:cNvPr id="10" name="Picture 4" descr="deep learning">
            <a:extLst>
              <a:ext uri="{FF2B5EF4-FFF2-40B4-BE49-F238E27FC236}">
                <a16:creationId xmlns:a16="http://schemas.microsoft.com/office/drawing/2014/main" id="{74230D96-520C-2C4F-AA89-A441F1C67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540" y="2729821"/>
            <a:ext cx="3241314" cy="2182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1131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6B6D5-F33C-EB45-8221-AFFB78D64E68}"/>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E88A224-0E3E-1046-A29D-34570C51DD25}"/>
              </a:ext>
            </a:extLst>
          </p:cNvPr>
          <p:cNvSpPr>
            <a:spLocks noGrp="1"/>
          </p:cNvSpPr>
          <p:nvPr>
            <p:ph type="body" idx="1"/>
          </p:nvPr>
        </p:nvSpPr>
        <p:spPr/>
        <p:txBody>
          <a:bodyPr/>
          <a:lstStyle/>
          <a:p>
            <a:r>
              <a:rPr lang="en-US" dirty="0"/>
              <a:t>GCN</a:t>
            </a:r>
          </a:p>
        </p:txBody>
      </p:sp>
      <p:sp>
        <p:nvSpPr>
          <p:cNvPr id="7" name="Text Placeholder 6">
            <a:extLst>
              <a:ext uri="{FF2B5EF4-FFF2-40B4-BE49-F238E27FC236}">
                <a16:creationId xmlns:a16="http://schemas.microsoft.com/office/drawing/2014/main" id="{1BD61CB9-6EB4-0048-91FC-BB632EA4811E}"/>
              </a:ext>
            </a:extLst>
          </p:cNvPr>
          <p:cNvSpPr>
            <a:spLocks noGrp="1"/>
          </p:cNvSpPr>
          <p:nvPr>
            <p:ph type="body" sz="quarter" idx="3"/>
          </p:nvPr>
        </p:nvSpPr>
        <p:spPr/>
        <p:txBody>
          <a:bodyPr/>
          <a:lstStyle/>
          <a:p>
            <a:r>
              <a:rPr lang="en-US" dirty="0" err="1"/>
              <a:t>FastGCN</a:t>
            </a:r>
            <a:endParaRPr lang="en-US" dirty="0"/>
          </a:p>
        </p:txBody>
      </p:sp>
      <p:pic>
        <p:nvPicPr>
          <p:cNvPr id="11" name="Picture 2" descr="deep learning">
            <a:extLst>
              <a:ext uri="{FF2B5EF4-FFF2-40B4-BE49-F238E27FC236}">
                <a16:creationId xmlns:a16="http://schemas.microsoft.com/office/drawing/2014/main" id="{599473AF-AF49-8747-8490-9DB705D760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73480" y="2835600"/>
            <a:ext cx="3810000" cy="2565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eep learning">
            <a:extLst>
              <a:ext uri="{FF2B5EF4-FFF2-40B4-BE49-F238E27FC236}">
                <a16:creationId xmlns:a16="http://schemas.microsoft.com/office/drawing/2014/main" id="{95C28AE4-2749-A64D-BBBD-50C067AF3ED2}"/>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07480" y="2828118"/>
            <a:ext cx="3810000" cy="256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1446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EA6DA-0D2E-9246-A40D-343248014E15}"/>
              </a:ext>
            </a:extLst>
          </p:cNvPr>
          <p:cNvSpPr>
            <a:spLocks noGrp="1"/>
          </p:cNvSpPr>
          <p:nvPr>
            <p:ph type="title"/>
          </p:nvPr>
        </p:nvSpPr>
        <p:spPr/>
        <p:txBody>
          <a:bodyPr/>
          <a:lstStyle/>
          <a:p>
            <a:r>
              <a:rPr lang="en-US" dirty="0"/>
              <a:t>Importance Sampling</a:t>
            </a:r>
          </a:p>
        </p:txBody>
      </p:sp>
      <p:sp>
        <p:nvSpPr>
          <p:cNvPr id="8" name="Content Placeholder 7">
            <a:extLst>
              <a:ext uri="{FF2B5EF4-FFF2-40B4-BE49-F238E27FC236}">
                <a16:creationId xmlns:a16="http://schemas.microsoft.com/office/drawing/2014/main" id="{3336F21D-7983-1F43-B869-BF15A569C936}"/>
              </a:ext>
            </a:extLst>
          </p:cNvPr>
          <p:cNvSpPr>
            <a:spLocks noGrp="1"/>
          </p:cNvSpPr>
          <p:nvPr>
            <p:ph idx="1"/>
          </p:nvPr>
        </p:nvSpPr>
        <p:spPr/>
        <p:txBody>
          <a:bodyPr/>
          <a:lstStyle/>
          <a:p>
            <a:pPr marL="457200" lvl="1" indent="0">
              <a:buNone/>
            </a:pPr>
            <a:endParaRPr lang="en-US" dirty="0"/>
          </a:p>
          <a:p>
            <a:pPr lvl="1"/>
            <a:r>
              <a:rPr lang="en-US" dirty="0"/>
              <a:t>Uniform sampling</a:t>
            </a:r>
          </a:p>
          <a:p>
            <a:pPr lvl="1"/>
            <a:endParaRPr lang="en-US" dirty="0"/>
          </a:p>
          <a:p>
            <a:pPr lvl="1"/>
            <a:endParaRPr lang="en-US" dirty="0"/>
          </a:p>
          <a:p>
            <a:pPr lvl="1"/>
            <a:endParaRPr lang="en-US" dirty="0"/>
          </a:p>
          <a:p>
            <a:pPr lvl="1"/>
            <a:r>
              <a:rPr lang="en-US" dirty="0"/>
              <a:t>Variance reduction</a:t>
            </a:r>
          </a:p>
          <a:p>
            <a:pPr lvl="2"/>
            <a:r>
              <a:rPr lang="en-US" dirty="0"/>
              <a:t>Importance sampling, sampling from Q instead of a uniform P</a:t>
            </a:r>
          </a:p>
        </p:txBody>
      </p:sp>
      <p:pic>
        <p:nvPicPr>
          <p:cNvPr id="12" name="Picture 11">
            <a:extLst>
              <a:ext uri="{FF2B5EF4-FFF2-40B4-BE49-F238E27FC236}">
                <a16:creationId xmlns:a16="http://schemas.microsoft.com/office/drawing/2014/main" id="{565EF6EA-5A74-E546-B2B1-DCCC8168D061}"/>
              </a:ext>
            </a:extLst>
          </p:cNvPr>
          <p:cNvPicPr>
            <a:picLocks noChangeAspect="1"/>
          </p:cNvPicPr>
          <p:nvPr/>
        </p:nvPicPr>
        <p:blipFill>
          <a:blip r:embed="rId2"/>
          <a:stretch>
            <a:fillRect/>
          </a:stretch>
        </p:blipFill>
        <p:spPr>
          <a:xfrm>
            <a:off x="6192192" y="2966149"/>
            <a:ext cx="1351608" cy="291824"/>
          </a:xfrm>
          <a:prstGeom prst="rect">
            <a:avLst/>
          </a:prstGeom>
        </p:spPr>
      </p:pic>
      <p:pic>
        <p:nvPicPr>
          <p:cNvPr id="13" name="Picture 12">
            <a:extLst>
              <a:ext uri="{FF2B5EF4-FFF2-40B4-BE49-F238E27FC236}">
                <a16:creationId xmlns:a16="http://schemas.microsoft.com/office/drawing/2014/main" id="{DE3BC432-000A-6449-B76A-F7ECE540ECC0}"/>
              </a:ext>
            </a:extLst>
          </p:cNvPr>
          <p:cNvPicPr>
            <a:picLocks noChangeAspect="1"/>
          </p:cNvPicPr>
          <p:nvPr/>
        </p:nvPicPr>
        <p:blipFill>
          <a:blip r:embed="rId3"/>
          <a:stretch>
            <a:fillRect/>
          </a:stretch>
        </p:blipFill>
        <p:spPr>
          <a:xfrm>
            <a:off x="1496163" y="4723406"/>
            <a:ext cx="5542327" cy="819149"/>
          </a:xfrm>
          <a:prstGeom prst="rect">
            <a:avLst/>
          </a:prstGeom>
        </p:spPr>
      </p:pic>
      <p:pic>
        <p:nvPicPr>
          <p:cNvPr id="17" name="Picture 16">
            <a:extLst>
              <a:ext uri="{FF2B5EF4-FFF2-40B4-BE49-F238E27FC236}">
                <a16:creationId xmlns:a16="http://schemas.microsoft.com/office/drawing/2014/main" id="{BD62D92D-BD91-3545-8EB4-682849253AFD}"/>
              </a:ext>
            </a:extLst>
          </p:cNvPr>
          <p:cNvPicPr>
            <a:picLocks noChangeAspect="1"/>
          </p:cNvPicPr>
          <p:nvPr/>
        </p:nvPicPr>
        <p:blipFill>
          <a:blip r:embed="rId4"/>
          <a:stretch>
            <a:fillRect/>
          </a:stretch>
        </p:blipFill>
        <p:spPr>
          <a:xfrm>
            <a:off x="1496163" y="2662321"/>
            <a:ext cx="4599837" cy="819149"/>
          </a:xfrm>
          <a:prstGeom prst="rect">
            <a:avLst/>
          </a:prstGeom>
        </p:spPr>
      </p:pic>
      <p:pic>
        <p:nvPicPr>
          <p:cNvPr id="18" name="Picture 17">
            <a:extLst>
              <a:ext uri="{FF2B5EF4-FFF2-40B4-BE49-F238E27FC236}">
                <a16:creationId xmlns:a16="http://schemas.microsoft.com/office/drawing/2014/main" id="{A0A2774A-F1EE-AF41-B074-0C2253350BD1}"/>
              </a:ext>
            </a:extLst>
          </p:cNvPr>
          <p:cNvPicPr>
            <a:picLocks noChangeAspect="1"/>
          </p:cNvPicPr>
          <p:nvPr/>
        </p:nvPicPr>
        <p:blipFill>
          <a:blip r:embed="rId5"/>
          <a:stretch>
            <a:fillRect/>
          </a:stretch>
        </p:blipFill>
        <p:spPr>
          <a:xfrm>
            <a:off x="1496163" y="5678297"/>
            <a:ext cx="4055059" cy="633603"/>
          </a:xfrm>
          <a:prstGeom prst="rect">
            <a:avLst/>
          </a:prstGeom>
        </p:spPr>
      </p:pic>
      <p:pic>
        <p:nvPicPr>
          <p:cNvPr id="10" name="Picture 4" descr="deep learning">
            <a:extLst>
              <a:ext uri="{FF2B5EF4-FFF2-40B4-BE49-F238E27FC236}">
                <a16:creationId xmlns:a16="http://schemas.microsoft.com/office/drawing/2014/main" id="{74230D96-520C-2C4F-AA89-A441F1C67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593" y="3071895"/>
            <a:ext cx="3427170" cy="230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07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8541-C597-CA48-ACFD-2FB77954A333}"/>
              </a:ext>
            </a:extLst>
          </p:cNvPr>
          <p:cNvSpPr>
            <a:spLocks noGrp="1"/>
          </p:cNvSpPr>
          <p:nvPr>
            <p:ph type="title"/>
          </p:nvPr>
        </p:nvSpPr>
        <p:spPr/>
        <p:txBody>
          <a:bodyPr/>
          <a:lstStyle/>
          <a:p>
            <a:r>
              <a:rPr lang="en-US" dirty="0"/>
              <a:t>Results</a:t>
            </a:r>
          </a:p>
        </p:txBody>
      </p:sp>
      <p:sp>
        <p:nvSpPr>
          <p:cNvPr id="6" name="Text Placeholder 5">
            <a:extLst>
              <a:ext uri="{FF2B5EF4-FFF2-40B4-BE49-F238E27FC236}">
                <a16:creationId xmlns:a16="http://schemas.microsoft.com/office/drawing/2014/main" id="{3DE587A4-CDF6-D644-9526-0F5C161B27A0}"/>
              </a:ext>
            </a:extLst>
          </p:cNvPr>
          <p:cNvSpPr>
            <a:spLocks noGrp="1"/>
          </p:cNvSpPr>
          <p:nvPr>
            <p:ph type="body" idx="1"/>
          </p:nvPr>
        </p:nvSpPr>
        <p:spPr/>
        <p:txBody>
          <a:bodyPr/>
          <a:lstStyle/>
          <a:p>
            <a:r>
              <a:rPr lang="en-US" dirty="0"/>
              <a:t>Per-batch training time</a:t>
            </a:r>
          </a:p>
        </p:txBody>
      </p:sp>
      <p:pic>
        <p:nvPicPr>
          <p:cNvPr id="4" name="Content Placeholder 3">
            <a:extLst>
              <a:ext uri="{FF2B5EF4-FFF2-40B4-BE49-F238E27FC236}">
                <a16:creationId xmlns:a16="http://schemas.microsoft.com/office/drawing/2014/main" id="{623BA2F2-51E7-2049-A1A7-46DA94925807}"/>
              </a:ext>
            </a:extLst>
          </p:cNvPr>
          <p:cNvPicPr>
            <a:picLocks noGrp="1" noChangeAspect="1"/>
          </p:cNvPicPr>
          <p:nvPr>
            <p:ph sz="half" idx="2"/>
          </p:nvPr>
        </p:nvPicPr>
        <p:blipFill>
          <a:blip r:embed="rId2"/>
          <a:stretch>
            <a:fillRect/>
          </a:stretch>
        </p:blipFill>
        <p:spPr>
          <a:xfrm>
            <a:off x="677883" y="2740026"/>
            <a:ext cx="4445000" cy="3225800"/>
          </a:xfrm>
          <a:prstGeom prst="rect">
            <a:avLst/>
          </a:prstGeom>
        </p:spPr>
      </p:pic>
      <p:sp>
        <p:nvSpPr>
          <p:cNvPr id="7" name="Text Placeholder 6">
            <a:extLst>
              <a:ext uri="{FF2B5EF4-FFF2-40B4-BE49-F238E27FC236}">
                <a16:creationId xmlns:a16="http://schemas.microsoft.com/office/drawing/2014/main" id="{4A9043B5-52CC-DB4C-A591-B193A11C1B08}"/>
              </a:ext>
            </a:extLst>
          </p:cNvPr>
          <p:cNvSpPr>
            <a:spLocks noGrp="1"/>
          </p:cNvSpPr>
          <p:nvPr>
            <p:ph type="body" sz="quarter" idx="3"/>
          </p:nvPr>
        </p:nvSpPr>
        <p:spPr/>
        <p:txBody>
          <a:bodyPr/>
          <a:lstStyle/>
          <a:p>
            <a:r>
              <a:rPr lang="en-US" dirty="0"/>
              <a:t>Prediction accuracy</a:t>
            </a:r>
          </a:p>
        </p:txBody>
      </p:sp>
      <p:pic>
        <p:nvPicPr>
          <p:cNvPr id="5" name="Picture 4">
            <a:extLst>
              <a:ext uri="{FF2B5EF4-FFF2-40B4-BE49-F238E27FC236}">
                <a16:creationId xmlns:a16="http://schemas.microsoft.com/office/drawing/2014/main" id="{26CB5B22-D41F-F34A-BFA1-00817865986D}"/>
              </a:ext>
            </a:extLst>
          </p:cNvPr>
          <p:cNvPicPr>
            <a:picLocks noChangeAspect="1"/>
          </p:cNvPicPr>
          <p:nvPr/>
        </p:nvPicPr>
        <p:blipFill>
          <a:blip r:embed="rId3"/>
          <a:stretch>
            <a:fillRect/>
          </a:stretch>
        </p:blipFill>
        <p:spPr>
          <a:xfrm>
            <a:off x="5997575" y="3194051"/>
            <a:ext cx="5418117" cy="2317750"/>
          </a:xfrm>
          <a:prstGeom prst="rect">
            <a:avLst/>
          </a:prstGeom>
        </p:spPr>
      </p:pic>
    </p:spTree>
    <p:extLst>
      <p:ext uri="{BB962C8B-B14F-4D97-AF65-F5344CB8AC3E}">
        <p14:creationId xmlns:p14="http://schemas.microsoft.com/office/powerpoint/2010/main" val="10529389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EAE3-0731-DD43-BCF6-94A624AE2386}"/>
              </a:ext>
            </a:extLst>
          </p:cNvPr>
          <p:cNvSpPr>
            <a:spLocks noGrp="1"/>
          </p:cNvSpPr>
          <p:nvPr>
            <p:ph type="title"/>
          </p:nvPr>
        </p:nvSpPr>
        <p:spPr/>
        <p:txBody>
          <a:bodyPr/>
          <a:lstStyle/>
          <a:p>
            <a:r>
              <a:rPr lang="en-US" dirty="0"/>
              <a:t>Adaptive Sampling </a:t>
            </a:r>
            <a:br>
              <a:rPr lang="en-US" dirty="0"/>
            </a:br>
            <a:r>
              <a:rPr lang="en-US" dirty="0"/>
              <a:t>(Huang et al. 2018)</a:t>
            </a:r>
          </a:p>
        </p:txBody>
      </p:sp>
      <p:sp>
        <p:nvSpPr>
          <p:cNvPr id="13" name="Content Placeholder 12">
            <a:extLst>
              <a:ext uri="{FF2B5EF4-FFF2-40B4-BE49-F238E27FC236}">
                <a16:creationId xmlns:a16="http://schemas.microsoft.com/office/drawing/2014/main" id="{11F9E5CC-C936-1F46-AC2C-019B417DA73F}"/>
              </a:ext>
            </a:extLst>
          </p:cNvPr>
          <p:cNvSpPr>
            <a:spLocks noGrp="1"/>
          </p:cNvSpPr>
          <p:nvPr>
            <p:ph idx="1"/>
          </p:nvPr>
        </p:nvSpPr>
        <p:spPr/>
        <p:txBody>
          <a:bodyPr>
            <a:normAutofit/>
          </a:bodyPr>
          <a:lstStyle/>
          <a:p>
            <a:r>
              <a:rPr lang="en-US" dirty="0"/>
              <a:t>Problem of </a:t>
            </a:r>
            <a:r>
              <a:rPr lang="en-US" dirty="0" err="1"/>
              <a:t>FastGCN</a:t>
            </a:r>
            <a:r>
              <a:rPr lang="en-US" dirty="0"/>
              <a:t>:</a:t>
            </a:r>
          </a:p>
          <a:p>
            <a:pPr lvl="1"/>
            <a:r>
              <a:rPr lang="en-US" dirty="0"/>
              <a:t>Layer-independent assumption</a:t>
            </a:r>
          </a:p>
          <a:p>
            <a:pPr lvl="1"/>
            <a:r>
              <a:rPr lang="en-US" dirty="0"/>
              <a:t>Too sparse sampling -&gt;lower accuracy</a:t>
            </a:r>
          </a:p>
          <a:p>
            <a:r>
              <a:rPr lang="en-US" dirty="0"/>
              <a:t>Extension</a:t>
            </a:r>
          </a:p>
          <a:p>
            <a:pPr lvl="1"/>
            <a:r>
              <a:rPr lang="en-US" dirty="0"/>
              <a:t>Layer-dependent: sample the lower layer </a:t>
            </a:r>
            <a:r>
              <a:rPr lang="en-US" b="1" i="1" dirty="0"/>
              <a:t>conditioned</a:t>
            </a:r>
            <a:r>
              <a:rPr lang="en-US" dirty="0"/>
              <a:t> on the top one</a:t>
            </a:r>
          </a:p>
          <a:p>
            <a:pPr lvl="1"/>
            <a:r>
              <a:rPr lang="en-US" dirty="0"/>
              <a:t>Based on importance sampling schema, they </a:t>
            </a:r>
            <a:r>
              <a:rPr lang="en-US" b="1" i="1" dirty="0"/>
              <a:t>learn a self-dependent function </a:t>
            </a:r>
            <a:r>
              <a:rPr lang="en-US" dirty="0"/>
              <a:t>of each node to determine its importance for the sampling</a:t>
            </a:r>
          </a:p>
          <a:p>
            <a:pPr lvl="1"/>
            <a:r>
              <a:rPr lang="en-US" dirty="0"/>
              <a:t>To explicitly reduce sampling variance, they </a:t>
            </a:r>
            <a:r>
              <a:rPr lang="en-US" b="1" i="1" dirty="0"/>
              <a:t>add the variance to the loss </a:t>
            </a:r>
            <a:r>
              <a:rPr lang="en-US" dirty="0"/>
              <a:t>function and explicitly minimize the variance by model training</a:t>
            </a:r>
          </a:p>
          <a:p>
            <a:pPr marL="0" indent="0">
              <a:buNone/>
            </a:pPr>
            <a:endParaRPr lang="en-US" dirty="0"/>
          </a:p>
        </p:txBody>
      </p:sp>
      <p:sp>
        <p:nvSpPr>
          <p:cNvPr id="7" name="Slide Number Placeholder 6">
            <a:extLst>
              <a:ext uri="{FF2B5EF4-FFF2-40B4-BE49-F238E27FC236}">
                <a16:creationId xmlns:a16="http://schemas.microsoft.com/office/drawing/2014/main" id="{3A949D65-CF19-B74D-9D9B-3EE69D5A0E75}"/>
              </a:ext>
            </a:extLst>
          </p:cNvPr>
          <p:cNvSpPr>
            <a:spLocks noGrp="1"/>
          </p:cNvSpPr>
          <p:nvPr>
            <p:ph type="sldNum" sz="quarter" idx="12"/>
          </p:nvPr>
        </p:nvSpPr>
        <p:spPr/>
        <p:txBody>
          <a:bodyPr/>
          <a:lstStyle/>
          <a:p>
            <a:fld id="{4C15419E-54D6-8648-ABFB-BEF58E3E877E}" type="slidenum">
              <a:rPr lang="en-US" smtClean="0"/>
              <a:t>178</a:t>
            </a:fld>
            <a:endParaRPr lang="en-US"/>
          </a:p>
        </p:txBody>
      </p:sp>
    </p:spTree>
    <p:extLst>
      <p:ext uri="{BB962C8B-B14F-4D97-AF65-F5344CB8AC3E}">
        <p14:creationId xmlns:p14="http://schemas.microsoft.com/office/powerpoint/2010/main" val="21255544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235F32-913E-8044-A813-2B908A4274AC}"/>
              </a:ext>
            </a:extLst>
          </p:cNvPr>
          <p:cNvSpPr>
            <a:spLocks noGrp="1"/>
          </p:cNvSpPr>
          <p:nvPr>
            <p:ph type="title"/>
          </p:nvPr>
        </p:nvSpPr>
        <p:spPr/>
        <p:txBody>
          <a:bodyPr/>
          <a:lstStyle/>
          <a:p>
            <a:r>
              <a:rPr lang="en-US" dirty="0"/>
              <a:t>Graph Sampling</a:t>
            </a:r>
            <a:br>
              <a:rPr lang="en-US" dirty="0"/>
            </a:br>
            <a:r>
              <a:rPr lang="en-US" dirty="0"/>
              <a:t>- </a:t>
            </a:r>
            <a:r>
              <a:rPr lang="en-US" dirty="0" err="1"/>
              <a:t>GraphSAINT</a:t>
            </a:r>
            <a:r>
              <a:rPr lang="en-US" dirty="0"/>
              <a:t> (Zeng et al. 2020)</a:t>
            </a:r>
          </a:p>
        </p:txBody>
      </p:sp>
      <p:sp>
        <p:nvSpPr>
          <p:cNvPr id="9" name="Content Placeholder 8">
            <a:extLst>
              <a:ext uri="{FF2B5EF4-FFF2-40B4-BE49-F238E27FC236}">
                <a16:creationId xmlns:a16="http://schemas.microsoft.com/office/drawing/2014/main" id="{C9F591AF-DAA1-D349-923C-E47DCD136091}"/>
              </a:ext>
            </a:extLst>
          </p:cNvPr>
          <p:cNvSpPr>
            <a:spLocks noGrp="1"/>
          </p:cNvSpPr>
          <p:nvPr>
            <p:ph idx="1"/>
          </p:nvPr>
        </p:nvSpPr>
        <p:spPr/>
        <p:txBody>
          <a:bodyPr>
            <a:normAutofit fontScale="92500" lnSpcReduction="10000"/>
          </a:bodyPr>
          <a:lstStyle/>
          <a:p>
            <a:r>
              <a:rPr lang="en-US" dirty="0"/>
              <a:t>Instead of node sampling or layer sampling, do graph sampling</a:t>
            </a:r>
          </a:p>
          <a:p>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If                  , it is an unbiased estimator of the aggregator, i.e. </a:t>
            </a:r>
          </a:p>
          <a:p>
            <a:pPr lvl="1"/>
            <a:r>
              <a:rPr lang="en-US" dirty="0"/>
              <a:t>Pre-processing: repeatedly sample n subgraphs, and set </a:t>
            </a:r>
          </a:p>
          <a:p>
            <a:endParaRPr lang="en-US" dirty="0"/>
          </a:p>
          <a:p>
            <a:pPr lvl="1"/>
            <a:r>
              <a:rPr lang="en-US" dirty="0"/>
              <a:t>Run a full GCN on each subgraph</a:t>
            </a:r>
          </a:p>
          <a:p>
            <a:endParaRPr lang="en-US" dirty="0"/>
          </a:p>
        </p:txBody>
      </p:sp>
      <p:sp>
        <p:nvSpPr>
          <p:cNvPr id="7" name="Slide Number Placeholder 6">
            <a:extLst>
              <a:ext uri="{FF2B5EF4-FFF2-40B4-BE49-F238E27FC236}">
                <a16:creationId xmlns:a16="http://schemas.microsoft.com/office/drawing/2014/main" id="{29EF89D2-FE6F-354F-93B3-197D6F1D857E}"/>
              </a:ext>
            </a:extLst>
          </p:cNvPr>
          <p:cNvSpPr>
            <a:spLocks noGrp="1"/>
          </p:cNvSpPr>
          <p:nvPr>
            <p:ph type="sldNum" sz="quarter" idx="12"/>
          </p:nvPr>
        </p:nvSpPr>
        <p:spPr/>
        <p:txBody>
          <a:bodyPr/>
          <a:lstStyle/>
          <a:p>
            <a:fld id="{4C15419E-54D6-8648-ABFB-BEF58E3E877E}" type="slidenum">
              <a:rPr lang="en-US" smtClean="0"/>
              <a:t>179</a:t>
            </a:fld>
            <a:endParaRPr lang="en-US"/>
          </a:p>
        </p:txBody>
      </p:sp>
      <p:pic>
        <p:nvPicPr>
          <p:cNvPr id="10" name="Picture 9">
            <a:extLst>
              <a:ext uri="{FF2B5EF4-FFF2-40B4-BE49-F238E27FC236}">
                <a16:creationId xmlns:a16="http://schemas.microsoft.com/office/drawing/2014/main" id="{E642656E-A90D-1047-A890-5F229785F128}"/>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728978" y="2158075"/>
            <a:ext cx="6089871" cy="1701800"/>
          </a:xfrm>
          <a:prstGeom prst="rect">
            <a:avLst/>
          </a:prstGeom>
        </p:spPr>
      </p:pic>
      <p:pic>
        <p:nvPicPr>
          <p:cNvPr id="11" name="Picture 10">
            <a:extLst>
              <a:ext uri="{FF2B5EF4-FFF2-40B4-BE49-F238E27FC236}">
                <a16:creationId xmlns:a16="http://schemas.microsoft.com/office/drawing/2014/main" id="{8733C952-37C4-3D4A-A771-0B2204EBFCAF}"/>
              </a:ext>
            </a:extLst>
          </p:cNvPr>
          <p:cNvPicPr>
            <a:picLocks noChangeAspect="1"/>
          </p:cNvPicPr>
          <p:nvPr/>
        </p:nvPicPr>
        <p:blipFill>
          <a:blip r:embed="rId3"/>
          <a:stretch>
            <a:fillRect/>
          </a:stretch>
        </p:blipFill>
        <p:spPr>
          <a:xfrm>
            <a:off x="1728978" y="3796403"/>
            <a:ext cx="4400959" cy="600869"/>
          </a:xfrm>
          <a:prstGeom prst="rect">
            <a:avLst/>
          </a:prstGeom>
        </p:spPr>
      </p:pic>
      <p:pic>
        <p:nvPicPr>
          <p:cNvPr id="12" name="Picture 11">
            <a:extLst>
              <a:ext uri="{FF2B5EF4-FFF2-40B4-BE49-F238E27FC236}">
                <a16:creationId xmlns:a16="http://schemas.microsoft.com/office/drawing/2014/main" id="{467720CE-B54A-E742-B8D4-F4717F200B69}"/>
              </a:ext>
            </a:extLst>
          </p:cNvPr>
          <p:cNvPicPr>
            <a:picLocks noChangeAspect="1"/>
          </p:cNvPicPr>
          <p:nvPr/>
        </p:nvPicPr>
        <p:blipFill>
          <a:blip r:embed="rId4"/>
          <a:stretch>
            <a:fillRect/>
          </a:stretch>
        </p:blipFill>
        <p:spPr>
          <a:xfrm>
            <a:off x="2031836" y="5127001"/>
            <a:ext cx="2336800" cy="406400"/>
          </a:xfrm>
          <a:prstGeom prst="rect">
            <a:avLst/>
          </a:prstGeom>
        </p:spPr>
      </p:pic>
      <p:pic>
        <p:nvPicPr>
          <p:cNvPr id="13" name="Picture 12">
            <a:extLst>
              <a:ext uri="{FF2B5EF4-FFF2-40B4-BE49-F238E27FC236}">
                <a16:creationId xmlns:a16="http://schemas.microsoft.com/office/drawing/2014/main" id="{AA88C469-9422-1F43-90DC-DA8CC1D6F4AA}"/>
              </a:ext>
            </a:extLst>
          </p:cNvPr>
          <p:cNvPicPr>
            <a:picLocks noChangeAspect="1"/>
          </p:cNvPicPr>
          <p:nvPr/>
        </p:nvPicPr>
        <p:blipFill>
          <a:blip r:embed="rId5"/>
          <a:stretch>
            <a:fillRect/>
          </a:stretch>
        </p:blipFill>
        <p:spPr>
          <a:xfrm>
            <a:off x="1481364" y="4406834"/>
            <a:ext cx="1100944" cy="353133"/>
          </a:xfrm>
          <a:prstGeom prst="rect">
            <a:avLst/>
          </a:prstGeom>
        </p:spPr>
      </p:pic>
      <p:pic>
        <p:nvPicPr>
          <p:cNvPr id="14" name="Picture 13">
            <a:extLst>
              <a:ext uri="{FF2B5EF4-FFF2-40B4-BE49-F238E27FC236}">
                <a16:creationId xmlns:a16="http://schemas.microsoft.com/office/drawing/2014/main" id="{501F9FE1-F67F-1D4F-90BC-1ACCA21F837F}"/>
              </a:ext>
            </a:extLst>
          </p:cNvPr>
          <p:cNvPicPr>
            <a:picLocks noChangeAspect="1"/>
          </p:cNvPicPr>
          <p:nvPr/>
        </p:nvPicPr>
        <p:blipFill>
          <a:blip r:embed="rId6"/>
          <a:stretch>
            <a:fillRect/>
          </a:stretch>
        </p:blipFill>
        <p:spPr>
          <a:xfrm>
            <a:off x="9408050" y="4406834"/>
            <a:ext cx="2032836" cy="399902"/>
          </a:xfrm>
          <a:prstGeom prst="rect">
            <a:avLst/>
          </a:prstGeom>
        </p:spPr>
      </p:pic>
    </p:spTree>
    <p:extLst>
      <p:ext uri="{BB962C8B-B14F-4D97-AF65-F5344CB8AC3E}">
        <p14:creationId xmlns:p14="http://schemas.microsoft.com/office/powerpoint/2010/main" val="76761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18</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42572889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D0FC-FA56-AB45-97C7-86BEB701D2A4}"/>
              </a:ext>
            </a:extLst>
          </p:cNvPr>
          <p:cNvSpPr>
            <a:spLocks noGrp="1"/>
          </p:cNvSpPr>
          <p:nvPr>
            <p:ph type="title"/>
          </p:nvPr>
        </p:nvSpPr>
        <p:spPr/>
        <p:txBody>
          <a:bodyPr/>
          <a:lstStyle/>
          <a:p>
            <a:r>
              <a:rPr lang="en-US" dirty="0"/>
              <a:t>Application in Real-World</a:t>
            </a:r>
            <a:br>
              <a:rPr lang="en-US" dirty="0"/>
            </a:br>
            <a:r>
              <a:rPr lang="en-US" dirty="0"/>
              <a:t>- </a:t>
            </a:r>
            <a:r>
              <a:rPr lang="en-US" dirty="0" err="1"/>
              <a:t>PinSAGE</a:t>
            </a:r>
            <a:r>
              <a:rPr lang="en-US" dirty="0"/>
              <a:t> (Ying et al. 2018)</a:t>
            </a:r>
          </a:p>
        </p:txBody>
      </p:sp>
      <p:sp>
        <p:nvSpPr>
          <p:cNvPr id="3" name="Content Placeholder 2">
            <a:extLst>
              <a:ext uri="{FF2B5EF4-FFF2-40B4-BE49-F238E27FC236}">
                <a16:creationId xmlns:a16="http://schemas.microsoft.com/office/drawing/2014/main" id="{9B06D133-68F3-B746-9E5F-707BEF9971B5}"/>
              </a:ext>
            </a:extLst>
          </p:cNvPr>
          <p:cNvSpPr>
            <a:spLocks noGrp="1"/>
          </p:cNvSpPr>
          <p:nvPr>
            <p:ph idx="1"/>
          </p:nvPr>
        </p:nvSpPr>
        <p:spPr/>
        <p:txBody>
          <a:bodyPr/>
          <a:lstStyle/>
          <a:p>
            <a:r>
              <a:rPr lang="en-US" altLang="zh-CN" dirty="0"/>
              <a:t>An</a:t>
            </a:r>
            <a:r>
              <a:rPr lang="zh-CN" altLang="en-US" dirty="0"/>
              <a:t> </a:t>
            </a:r>
            <a:r>
              <a:rPr lang="en-US" altLang="zh-CN" dirty="0"/>
              <a:t>early</a:t>
            </a:r>
            <a:r>
              <a:rPr lang="zh-CN" altLang="en-US" dirty="0"/>
              <a:t> </a:t>
            </a:r>
            <a:r>
              <a:rPr lang="en-US" altLang="zh-CN" dirty="0"/>
              <a:t>industry-level</a:t>
            </a:r>
            <a:r>
              <a:rPr lang="zh-CN" altLang="en-US" dirty="0"/>
              <a:t> </a:t>
            </a:r>
            <a:r>
              <a:rPr lang="en-US" altLang="zh-CN" dirty="0"/>
              <a:t>GNN-based</a:t>
            </a:r>
            <a:r>
              <a:rPr lang="zh-CN" altLang="en-US" dirty="0"/>
              <a:t> </a:t>
            </a:r>
            <a:r>
              <a:rPr lang="en-US" altLang="zh-CN" dirty="0"/>
              <a:t>recommendation system</a:t>
            </a:r>
          </a:p>
          <a:p>
            <a:pPr lvl="1"/>
            <a:r>
              <a:rPr lang="en-US" altLang="zh-CN" dirty="0"/>
              <a:t>The core of </a:t>
            </a:r>
            <a:r>
              <a:rPr lang="en-US" altLang="zh-CN" dirty="0" err="1"/>
              <a:t>PinSAGE</a:t>
            </a:r>
            <a:r>
              <a:rPr lang="en-US" altLang="zh-CN" dirty="0"/>
              <a:t> is a neighborhood aggregation algorithm similar to </a:t>
            </a:r>
            <a:r>
              <a:rPr lang="en-US" altLang="zh-CN" dirty="0" err="1"/>
              <a:t>GraphSAGE</a:t>
            </a:r>
            <a:endParaRPr lang="en-US" altLang="zh-CN" dirty="0"/>
          </a:p>
          <a:p>
            <a:pPr lvl="1"/>
            <a:r>
              <a:rPr lang="en-US" altLang="zh-CN" dirty="0"/>
              <a:t>Novelty: how to define the neighborhood?</a:t>
            </a:r>
          </a:p>
          <a:p>
            <a:pPr lvl="2"/>
            <a:r>
              <a:rPr lang="en-US" dirty="0"/>
              <a:t>Importance-based: the neighborhood of a node </a:t>
            </a:r>
            <a:r>
              <a:rPr lang="en-US" i="1" dirty="0"/>
              <a:t>u</a:t>
            </a:r>
            <a:r>
              <a:rPr lang="en-US" dirty="0"/>
              <a:t> is defined as the </a:t>
            </a:r>
            <a:r>
              <a:rPr lang="en-US" i="1" dirty="0"/>
              <a:t>T</a:t>
            </a:r>
            <a:r>
              <a:rPr lang="en-US" dirty="0"/>
              <a:t> nodes that exert the most influence on node </a:t>
            </a:r>
            <a:r>
              <a:rPr lang="en-US" i="1" dirty="0"/>
              <a:t>u</a:t>
            </a:r>
            <a:r>
              <a:rPr lang="en-US" dirty="0"/>
              <a:t>.</a:t>
            </a:r>
          </a:p>
          <a:p>
            <a:pPr lvl="2"/>
            <a:r>
              <a:rPr lang="en-US" altLang="zh-CN" dirty="0"/>
              <a:t>Random walks from node </a:t>
            </a:r>
            <a:r>
              <a:rPr lang="en-US" altLang="zh-CN" i="1" dirty="0"/>
              <a:t>u</a:t>
            </a:r>
            <a:r>
              <a:rPr lang="en-US" altLang="zh-CN" dirty="0"/>
              <a:t>, top T visited nodes.</a:t>
            </a:r>
          </a:p>
          <a:p>
            <a:pPr lvl="1"/>
            <a:r>
              <a:rPr lang="en-US" altLang="zh-CN" dirty="0"/>
              <a:t>Efficient Training:</a:t>
            </a:r>
          </a:p>
          <a:p>
            <a:pPr lvl="2"/>
            <a:r>
              <a:rPr lang="en-US" altLang="zh-CN" dirty="0"/>
              <a:t>Does not train on the whole graph, but only on</a:t>
            </a:r>
          </a:p>
          <a:p>
            <a:pPr marL="914400" lvl="2" indent="0">
              <a:buNone/>
            </a:pPr>
            <a:r>
              <a:rPr lang="en-US" altLang="zh-CN" dirty="0"/>
              <a:t>    targeted node set and their neighborhood</a:t>
            </a:r>
          </a:p>
          <a:p>
            <a:pPr lvl="1"/>
            <a:r>
              <a:rPr lang="en-US" altLang="zh-CN" dirty="0"/>
              <a:t>MapReduce for model inference</a:t>
            </a:r>
          </a:p>
          <a:p>
            <a:endParaRPr lang="en-US" dirty="0"/>
          </a:p>
        </p:txBody>
      </p:sp>
      <p:sp>
        <p:nvSpPr>
          <p:cNvPr id="4" name="Slide Number Placeholder 3">
            <a:extLst>
              <a:ext uri="{FF2B5EF4-FFF2-40B4-BE49-F238E27FC236}">
                <a16:creationId xmlns:a16="http://schemas.microsoft.com/office/drawing/2014/main" id="{9A0B8F11-DD39-FC41-A0B3-1CBBB1F2C6E0}"/>
              </a:ext>
            </a:extLst>
          </p:cNvPr>
          <p:cNvSpPr>
            <a:spLocks noGrp="1"/>
          </p:cNvSpPr>
          <p:nvPr>
            <p:ph type="sldNum" sz="quarter" idx="12"/>
          </p:nvPr>
        </p:nvSpPr>
        <p:spPr/>
        <p:txBody>
          <a:bodyPr/>
          <a:lstStyle/>
          <a:p>
            <a:fld id="{4C15419E-54D6-8648-ABFB-BEF58E3E877E}" type="slidenum">
              <a:rPr lang="en-US" smtClean="0"/>
              <a:t>180</a:t>
            </a:fld>
            <a:endParaRPr lang="en-US"/>
          </a:p>
        </p:txBody>
      </p:sp>
      <p:pic>
        <p:nvPicPr>
          <p:cNvPr id="5" name="Picture 4">
            <a:extLst>
              <a:ext uri="{FF2B5EF4-FFF2-40B4-BE49-F238E27FC236}">
                <a16:creationId xmlns:a16="http://schemas.microsoft.com/office/drawing/2014/main" id="{329A1FAA-C3C3-8941-80BB-956AEDD719E9}"/>
              </a:ext>
            </a:extLst>
          </p:cNvPr>
          <p:cNvPicPr>
            <a:picLocks noChangeAspect="1"/>
          </p:cNvPicPr>
          <p:nvPr/>
        </p:nvPicPr>
        <p:blipFill>
          <a:blip r:embed="rId2"/>
          <a:stretch>
            <a:fillRect/>
          </a:stretch>
        </p:blipFill>
        <p:spPr>
          <a:xfrm>
            <a:off x="7069364" y="3729196"/>
            <a:ext cx="5122636" cy="2763679"/>
          </a:xfrm>
          <a:prstGeom prst="rect">
            <a:avLst/>
          </a:prstGeom>
        </p:spPr>
      </p:pic>
    </p:spTree>
    <p:extLst>
      <p:ext uri="{BB962C8B-B14F-4D97-AF65-F5344CB8AC3E}">
        <p14:creationId xmlns:p14="http://schemas.microsoft.com/office/powerpoint/2010/main" val="13457420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E6C3-B00E-B441-9ABD-B51995E54C45}"/>
              </a:ext>
            </a:extLst>
          </p:cNvPr>
          <p:cNvSpPr>
            <a:spLocks noGrp="1"/>
          </p:cNvSpPr>
          <p:nvPr>
            <p:ph type="title"/>
          </p:nvPr>
        </p:nvSpPr>
        <p:spPr/>
        <p:txBody>
          <a:bodyPr/>
          <a:lstStyle/>
          <a:p>
            <a:r>
              <a:rPr lang="en-US" dirty="0"/>
              <a:t>Application in Real-World</a:t>
            </a:r>
            <a:br>
              <a:rPr lang="en-US" dirty="0"/>
            </a:br>
            <a:r>
              <a:rPr lang="en-US" dirty="0"/>
              <a:t>-Anti-Money Laundering</a:t>
            </a:r>
          </a:p>
        </p:txBody>
      </p:sp>
      <p:sp>
        <p:nvSpPr>
          <p:cNvPr id="3" name="Content Placeholder 2">
            <a:extLst>
              <a:ext uri="{FF2B5EF4-FFF2-40B4-BE49-F238E27FC236}">
                <a16:creationId xmlns:a16="http://schemas.microsoft.com/office/drawing/2014/main" id="{331CE851-A951-C544-B940-BC69D73632E7}"/>
              </a:ext>
            </a:extLst>
          </p:cNvPr>
          <p:cNvSpPr>
            <a:spLocks noGrp="1"/>
          </p:cNvSpPr>
          <p:nvPr>
            <p:ph idx="1"/>
          </p:nvPr>
        </p:nvSpPr>
        <p:spPr/>
        <p:txBody>
          <a:bodyPr>
            <a:normAutofit lnSpcReduction="10000"/>
          </a:bodyPr>
          <a:lstStyle/>
          <a:p>
            <a:r>
              <a:rPr lang="en-US" dirty="0"/>
              <a:t>Application of </a:t>
            </a:r>
            <a:r>
              <a:rPr lang="en-US" dirty="0" err="1"/>
              <a:t>FastGCN</a:t>
            </a:r>
            <a:r>
              <a:rPr lang="en-US" dirty="0"/>
              <a:t> on a synthetic AML dataset:</a:t>
            </a:r>
          </a:p>
          <a:p>
            <a:pPr lvl="1"/>
            <a:r>
              <a:rPr lang="en-US" dirty="0"/>
              <a:t>Anti-Money Laundering in Bitcoin: Experimenting with Graph Convolutional Networks for Financial Forensics (</a:t>
            </a:r>
            <a:r>
              <a:rPr lang="en-US" dirty="0" err="1"/>
              <a:t>NeurIPS</a:t>
            </a:r>
            <a:r>
              <a:rPr lang="en-US" dirty="0"/>
              <a:t> 2018 WS)</a:t>
            </a:r>
          </a:p>
          <a:p>
            <a:pPr lvl="1"/>
            <a:r>
              <a:rPr lang="en-US" dirty="0"/>
              <a:t>Entities as nodes and transactions as edges</a:t>
            </a:r>
          </a:p>
          <a:p>
            <a:r>
              <a:rPr lang="en-US" dirty="0"/>
              <a:t>A Real AML dataset: Elliptic Dataset</a:t>
            </a:r>
          </a:p>
          <a:p>
            <a:pPr lvl="1"/>
            <a:r>
              <a:rPr lang="en-US" dirty="0"/>
              <a:t>Anti-Money Laundering in Bitcoin: Experimenting with Graph Convolutional Networks for Financial Forensics (Weber et al. 2019)</a:t>
            </a:r>
          </a:p>
          <a:p>
            <a:pPr lvl="1"/>
            <a:r>
              <a:rPr lang="en-US" dirty="0"/>
              <a:t>Transactions (in Bitcoins) as nodes, money flow as edges</a:t>
            </a:r>
          </a:p>
          <a:p>
            <a:pPr lvl="1"/>
            <a:r>
              <a:rPr lang="en-US" dirty="0">
                <a:hlinkClick r:id="rId2"/>
              </a:rPr>
              <a:t>https://www.kaggle.com/ellipticco/elliptic-data-set</a:t>
            </a:r>
            <a:endParaRPr lang="en-US" dirty="0"/>
          </a:p>
          <a:p>
            <a:r>
              <a:rPr lang="en-US" b="1" dirty="0"/>
              <a:t>Advertisement</a:t>
            </a:r>
            <a:r>
              <a:rPr lang="en-US" dirty="0">
                <a:sym typeface="Wingdings" pitchFamily="2" charset="2"/>
              </a:rPr>
              <a:t></a:t>
            </a:r>
            <a:r>
              <a:rPr lang="en-US" dirty="0"/>
              <a:t> we have a paper regarding dynamic graph learning on that dataset in AAAI20 -- </a:t>
            </a:r>
            <a:r>
              <a:rPr lang="en-US" dirty="0" err="1"/>
              <a:t>EvolveGCN</a:t>
            </a:r>
            <a:r>
              <a:rPr lang="en-US" dirty="0"/>
              <a:t> (Feb 10 evening poster)</a:t>
            </a:r>
          </a:p>
          <a:p>
            <a:pPr lvl="1"/>
            <a:endParaRPr lang="en-US" dirty="0"/>
          </a:p>
        </p:txBody>
      </p:sp>
      <p:sp>
        <p:nvSpPr>
          <p:cNvPr id="4" name="Slide Number Placeholder 3">
            <a:extLst>
              <a:ext uri="{FF2B5EF4-FFF2-40B4-BE49-F238E27FC236}">
                <a16:creationId xmlns:a16="http://schemas.microsoft.com/office/drawing/2014/main" id="{77808EED-4B80-184C-AE50-343951EE3864}"/>
              </a:ext>
            </a:extLst>
          </p:cNvPr>
          <p:cNvSpPr>
            <a:spLocks noGrp="1"/>
          </p:cNvSpPr>
          <p:nvPr>
            <p:ph type="sldNum" sz="quarter" idx="12"/>
          </p:nvPr>
        </p:nvSpPr>
        <p:spPr/>
        <p:txBody>
          <a:bodyPr/>
          <a:lstStyle/>
          <a:p>
            <a:fld id="{4C15419E-54D6-8648-ABFB-BEF58E3E877E}" type="slidenum">
              <a:rPr lang="en-US" smtClean="0"/>
              <a:t>181</a:t>
            </a:fld>
            <a:endParaRPr lang="en-US" dirty="0"/>
          </a:p>
        </p:txBody>
      </p:sp>
    </p:spTree>
    <p:extLst>
      <p:ext uri="{BB962C8B-B14F-4D97-AF65-F5344CB8AC3E}">
        <p14:creationId xmlns:p14="http://schemas.microsoft.com/office/powerpoint/2010/main" val="21447156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5AC7-2A05-A344-AF37-2246F613B863}"/>
              </a:ext>
            </a:extLst>
          </p:cNvPr>
          <p:cNvSpPr>
            <a:spLocks noGrp="1"/>
          </p:cNvSpPr>
          <p:nvPr>
            <p:ph type="ctrTitle"/>
          </p:nvPr>
        </p:nvSpPr>
        <p:spPr>
          <a:xfrm>
            <a:off x="838200" y="1122363"/>
            <a:ext cx="10352314" cy="2387600"/>
          </a:xfrm>
        </p:spPr>
        <p:txBody>
          <a:bodyPr>
            <a:normAutofit fontScale="90000"/>
          </a:bodyPr>
          <a:lstStyle/>
          <a:p>
            <a:r>
              <a:rPr lang="en-US" dirty="0"/>
              <a:t>Graph Neural Networks for Healthcare Applications</a:t>
            </a:r>
            <a:br>
              <a:rPr lang="en-US" dirty="0"/>
            </a:br>
            <a:r>
              <a:rPr lang="en-US" dirty="0"/>
              <a:t>--</a:t>
            </a:r>
            <a:r>
              <a:rPr lang="en-US" sz="4400" dirty="0"/>
              <a:t>Drug Discovery and Medical Recommendation</a:t>
            </a:r>
          </a:p>
        </p:txBody>
      </p:sp>
      <p:sp>
        <p:nvSpPr>
          <p:cNvPr id="3" name="Subtitle 2">
            <a:extLst>
              <a:ext uri="{FF2B5EF4-FFF2-40B4-BE49-F238E27FC236}">
                <a16:creationId xmlns:a16="http://schemas.microsoft.com/office/drawing/2014/main" id="{BB040875-880F-034E-A446-C7ACA45F5A76}"/>
              </a:ext>
            </a:extLst>
          </p:cNvPr>
          <p:cNvSpPr>
            <a:spLocks noGrp="1"/>
          </p:cNvSpPr>
          <p:nvPr>
            <p:ph type="subTitle" idx="1"/>
          </p:nvPr>
        </p:nvSpPr>
        <p:spPr/>
        <p:txBody>
          <a:bodyPr/>
          <a:lstStyle/>
          <a:p>
            <a:r>
              <a:rPr lang="en-US" b="1" dirty="0" err="1"/>
              <a:t>Tengfei</a:t>
            </a:r>
            <a:r>
              <a:rPr lang="en-US" b="1" dirty="0"/>
              <a:t> Ma</a:t>
            </a:r>
          </a:p>
          <a:p>
            <a:r>
              <a:rPr lang="en-US" dirty="0"/>
              <a:t>IBM Research AI</a:t>
            </a:r>
            <a:br>
              <a:rPr lang="en-US" dirty="0"/>
            </a:br>
            <a:r>
              <a:rPr lang="en-US" dirty="0"/>
              <a:t>IBM T. J. Watson Research Center </a:t>
            </a:r>
          </a:p>
        </p:txBody>
      </p:sp>
      <p:sp>
        <p:nvSpPr>
          <p:cNvPr id="4" name="Slide Number Placeholder 3">
            <a:extLst>
              <a:ext uri="{FF2B5EF4-FFF2-40B4-BE49-F238E27FC236}">
                <a16:creationId xmlns:a16="http://schemas.microsoft.com/office/drawing/2014/main" id="{A1B196E2-7552-9B4C-8958-1B6C90D521D1}"/>
              </a:ext>
            </a:extLst>
          </p:cNvPr>
          <p:cNvSpPr>
            <a:spLocks noGrp="1"/>
          </p:cNvSpPr>
          <p:nvPr>
            <p:ph type="sldNum" sz="quarter" idx="12"/>
          </p:nvPr>
        </p:nvSpPr>
        <p:spPr/>
        <p:txBody>
          <a:bodyPr/>
          <a:lstStyle/>
          <a:p>
            <a:fld id="{4C15419E-54D6-8648-ABFB-BEF58E3E877E}" type="slidenum">
              <a:rPr lang="en-US" smtClean="0"/>
              <a:t>182</a:t>
            </a:fld>
            <a:endParaRPr lang="en-US"/>
          </a:p>
        </p:txBody>
      </p:sp>
    </p:spTree>
    <p:extLst>
      <p:ext uri="{BB962C8B-B14F-4D97-AF65-F5344CB8AC3E}">
        <p14:creationId xmlns:p14="http://schemas.microsoft.com/office/powerpoint/2010/main" val="21803237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8D49-48EF-644B-9380-DF9ED02E242A}"/>
              </a:ext>
            </a:extLst>
          </p:cNvPr>
          <p:cNvSpPr>
            <a:spLocks noGrp="1"/>
          </p:cNvSpPr>
          <p:nvPr>
            <p:ph type="title"/>
          </p:nvPr>
        </p:nvSpPr>
        <p:spPr/>
        <p:txBody>
          <a:bodyPr/>
          <a:lstStyle/>
          <a:p>
            <a:r>
              <a:rPr lang="en-US" dirty="0"/>
              <a:t>Drug Discovery</a:t>
            </a:r>
          </a:p>
        </p:txBody>
      </p:sp>
      <p:sp>
        <p:nvSpPr>
          <p:cNvPr id="3" name="Content Placeholder 2">
            <a:extLst>
              <a:ext uri="{FF2B5EF4-FFF2-40B4-BE49-F238E27FC236}">
                <a16:creationId xmlns:a16="http://schemas.microsoft.com/office/drawing/2014/main" id="{79690F1C-BAF2-E244-B3D2-A8DD37EC3AA0}"/>
              </a:ext>
            </a:extLst>
          </p:cNvPr>
          <p:cNvSpPr>
            <a:spLocks noGrp="1"/>
          </p:cNvSpPr>
          <p:nvPr>
            <p:ph idx="1"/>
          </p:nvPr>
        </p:nvSpPr>
        <p:spPr/>
        <p:txBody>
          <a:bodyPr>
            <a:normAutofit fontScale="92500" lnSpcReduction="20000"/>
          </a:bodyPr>
          <a:lstStyle/>
          <a:p>
            <a:r>
              <a:rPr lang="en-US" dirty="0"/>
              <a:t>Drug Discovery is a long tedious costly process</a:t>
            </a:r>
          </a:p>
          <a:p>
            <a:pPr lvl="1"/>
            <a:r>
              <a:rPr lang="en-US" dirty="0"/>
              <a:t>Machine learning can help</a:t>
            </a:r>
          </a:p>
          <a:p>
            <a:pPr lvl="2"/>
            <a:r>
              <a:rPr lang="en-US" i="1" dirty="0"/>
              <a:t>de novo</a:t>
            </a:r>
            <a:r>
              <a:rPr lang="en-US" dirty="0"/>
              <a:t> drug design</a:t>
            </a:r>
          </a:p>
          <a:p>
            <a:pPr lvl="3"/>
            <a:r>
              <a:rPr lang="en-US" dirty="0"/>
              <a:t>Generating new molecules for desired target. </a:t>
            </a:r>
          </a:p>
          <a:p>
            <a:pPr lvl="2"/>
            <a:r>
              <a:rPr lang="en-US" dirty="0"/>
              <a:t>drug safety checking</a:t>
            </a:r>
          </a:p>
          <a:p>
            <a:pPr lvl="3"/>
            <a:r>
              <a:rPr lang="en-US" dirty="0"/>
              <a:t>Toxicity</a:t>
            </a:r>
          </a:p>
          <a:p>
            <a:pPr lvl="3"/>
            <a:r>
              <a:rPr lang="en-US" dirty="0"/>
              <a:t>Adverse reaction/drug-drug interaction</a:t>
            </a:r>
          </a:p>
          <a:p>
            <a:r>
              <a:rPr lang="en-US" dirty="0"/>
              <a:t>Interestingly, they are all related to graphs</a:t>
            </a:r>
          </a:p>
          <a:p>
            <a:pPr lvl="1"/>
            <a:r>
              <a:rPr lang="en-US" dirty="0"/>
              <a:t>Molecule -- graph</a:t>
            </a:r>
          </a:p>
          <a:p>
            <a:pPr lvl="1"/>
            <a:r>
              <a:rPr lang="en-US" dirty="0"/>
              <a:t>DDI – graph</a:t>
            </a:r>
          </a:p>
          <a:p>
            <a:r>
              <a:rPr lang="en-US" dirty="0"/>
              <a:t>It is natural to develop GNN-based methods</a:t>
            </a:r>
          </a:p>
          <a:p>
            <a:pPr lvl="1"/>
            <a:r>
              <a:rPr lang="en-US" dirty="0"/>
              <a:t>Molecule generation</a:t>
            </a:r>
          </a:p>
          <a:p>
            <a:pPr lvl="1"/>
            <a:r>
              <a:rPr lang="en-US" dirty="0"/>
              <a:t>DDI prediction</a:t>
            </a:r>
          </a:p>
        </p:txBody>
      </p:sp>
      <p:sp>
        <p:nvSpPr>
          <p:cNvPr id="4" name="Slide Number Placeholder 3">
            <a:extLst>
              <a:ext uri="{FF2B5EF4-FFF2-40B4-BE49-F238E27FC236}">
                <a16:creationId xmlns:a16="http://schemas.microsoft.com/office/drawing/2014/main" id="{F5C5919B-D2A5-3744-BF24-2686B0080D12}"/>
              </a:ext>
            </a:extLst>
          </p:cNvPr>
          <p:cNvSpPr>
            <a:spLocks noGrp="1"/>
          </p:cNvSpPr>
          <p:nvPr>
            <p:ph type="sldNum" sz="quarter" idx="12"/>
          </p:nvPr>
        </p:nvSpPr>
        <p:spPr/>
        <p:txBody>
          <a:bodyPr/>
          <a:lstStyle/>
          <a:p>
            <a:fld id="{4C15419E-54D6-8648-ABFB-BEF58E3E877E}" type="slidenum">
              <a:rPr lang="en-US" smtClean="0"/>
              <a:t>183</a:t>
            </a:fld>
            <a:endParaRPr lang="en-US"/>
          </a:p>
        </p:txBody>
      </p:sp>
      <p:pic>
        <p:nvPicPr>
          <p:cNvPr id="1026" name="Picture 2" descr="Drug discovery cycle schematic">
            <a:extLst>
              <a:ext uri="{FF2B5EF4-FFF2-40B4-BE49-F238E27FC236}">
                <a16:creationId xmlns:a16="http://schemas.microsoft.com/office/drawing/2014/main" id="{B9FE6358-0B3D-A744-BA22-1279702B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2199821"/>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973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D455-2DE7-EC49-AC48-0D547CED8F4B}"/>
              </a:ext>
            </a:extLst>
          </p:cNvPr>
          <p:cNvSpPr>
            <a:spLocks noGrp="1"/>
          </p:cNvSpPr>
          <p:nvPr>
            <p:ph type="title"/>
          </p:nvPr>
        </p:nvSpPr>
        <p:spPr/>
        <p:txBody>
          <a:bodyPr>
            <a:normAutofit/>
          </a:bodyPr>
          <a:lstStyle/>
          <a:p>
            <a:r>
              <a:rPr lang="en-US" sz="4800" dirty="0"/>
              <a:t>Constrained Generation of Semantically Valid Graphs via Regularizing Variational Autoencoders</a:t>
            </a:r>
          </a:p>
        </p:txBody>
      </p:sp>
      <p:sp>
        <p:nvSpPr>
          <p:cNvPr id="3" name="Text Placeholder 2">
            <a:extLst>
              <a:ext uri="{FF2B5EF4-FFF2-40B4-BE49-F238E27FC236}">
                <a16:creationId xmlns:a16="http://schemas.microsoft.com/office/drawing/2014/main" id="{2B96887C-3193-BC46-B7C9-3C962CF2DFE2}"/>
              </a:ext>
            </a:extLst>
          </p:cNvPr>
          <p:cNvSpPr>
            <a:spLocks noGrp="1"/>
          </p:cNvSpPr>
          <p:nvPr>
            <p:ph type="body" idx="1"/>
          </p:nvPr>
        </p:nvSpPr>
        <p:spPr/>
        <p:txBody>
          <a:bodyPr/>
          <a:lstStyle/>
          <a:p>
            <a:r>
              <a:rPr lang="en-US" dirty="0" err="1"/>
              <a:t>NeurIPS</a:t>
            </a:r>
            <a:r>
              <a:rPr lang="en-US" dirty="0"/>
              <a:t> 2018.</a:t>
            </a:r>
          </a:p>
        </p:txBody>
      </p:sp>
      <p:sp>
        <p:nvSpPr>
          <p:cNvPr id="4" name="Slide Number Placeholder 3">
            <a:extLst>
              <a:ext uri="{FF2B5EF4-FFF2-40B4-BE49-F238E27FC236}">
                <a16:creationId xmlns:a16="http://schemas.microsoft.com/office/drawing/2014/main" id="{193FAC18-2E0D-774E-A41A-EE7919262AF6}"/>
              </a:ext>
            </a:extLst>
          </p:cNvPr>
          <p:cNvSpPr>
            <a:spLocks noGrp="1"/>
          </p:cNvSpPr>
          <p:nvPr>
            <p:ph type="sldNum" sz="quarter" idx="12"/>
          </p:nvPr>
        </p:nvSpPr>
        <p:spPr/>
        <p:txBody>
          <a:bodyPr/>
          <a:lstStyle/>
          <a:p>
            <a:fld id="{4C15419E-54D6-8648-ABFB-BEF58E3E877E}" type="slidenum">
              <a:rPr lang="en-US" smtClean="0"/>
              <a:t>184</a:t>
            </a:fld>
            <a:endParaRPr lang="en-US"/>
          </a:p>
        </p:txBody>
      </p:sp>
    </p:spTree>
    <p:extLst>
      <p:ext uri="{BB962C8B-B14F-4D97-AF65-F5344CB8AC3E}">
        <p14:creationId xmlns:p14="http://schemas.microsoft.com/office/powerpoint/2010/main" val="30920316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77AE99-ACB5-A84A-B463-8D19CF0BB39B}"/>
              </a:ext>
            </a:extLst>
          </p:cNvPr>
          <p:cNvSpPr>
            <a:spLocks noGrp="1"/>
          </p:cNvSpPr>
          <p:nvPr>
            <p:ph type="title"/>
          </p:nvPr>
        </p:nvSpPr>
        <p:spPr/>
        <p:txBody>
          <a:bodyPr/>
          <a:lstStyle/>
          <a:p>
            <a:r>
              <a:rPr lang="en-US" dirty="0"/>
              <a:t>Molecule Graph Generation</a:t>
            </a:r>
          </a:p>
        </p:txBody>
      </p:sp>
      <p:sp>
        <p:nvSpPr>
          <p:cNvPr id="5" name="Content Placeholder 4">
            <a:extLst>
              <a:ext uri="{FF2B5EF4-FFF2-40B4-BE49-F238E27FC236}">
                <a16:creationId xmlns:a16="http://schemas.microsoft.com/office/drawing/2014/main" id="{009C6168-B059-2D4E-A4B0-169367F38DF3}"/>
              </a:ext>
            </a:extLst>
          </p:cNvPr>
          <p:cNvSpPr>
            <a:spLocks noGrp="1"/>
          </p:cNvSpPr>
          <p:nvPr>
            <p:ph idx="1"/>
          </p:nvPr>
        </p:nvSpPr>
        <p:spPr/>
        <p:txBody>
          <a:bodyPr>
            <a:normAutofit fontScale="85000" lnSpcReduction="20000"/>
          </a:bodyPr>
          <a:lstStyle/>
          <a:p>
            <a:r>
              <a:rPr lang="en-US" dirty="0"/>
              <a:t>Generative Models for Images/Sequences</a:t>
            </a:r>
          </a:p>
          <a:p>
            <a:endParaRPr lang="en-US" dirty="0"/>
          </a:p>
          <a:p>
            <a:endParaRPr lang="en-US" dirty="0"/>
          </a:p>
          <a:p>
            <a:endParaRPr lang="en-US" dirty="0"/>
          </a:p>
          <a:p>
            <a:endParaRPr lang="en-US" dirty="0"/>
          </a:p>
          <a:p>
            <a:r>
              <a:rPr lang="en-US" dirty="0"/>
              <a:t>But generation of graphs?</a:t>
            </a:r>
          </a:p>
          <a:p>
            <a:pPr lvl="1"/>
            <a:r>
              <a:rPr lang="en-US" dirty="0"/>
              <a:t>Graph neural networks need to know the predefined graph structure</a:t>
            </a:r>
          </a:p>
          <a:p>
            <a:pPr lvl="2"/>
            <a:r>
              <a:rPr lang="en-US" dirty="0"/>
              <a:t>GNNs can be used as encoders, but how to design an decoder/generator?</a:t>
            </a:r>
          </a:p>
          <a:p>
            <a:pPr lvl="1"/>
            <a:r>
              <a:rPr lang="en-US" dirty="0"/>
              <a:t>How to guarantee the generated sample is a valid graph?</a:t>
            </a:r>
          </a:p>
          <a:p>
            <a:r>
              <a:rPr lang="en-US" dirty="0"/>
              <a:t>Ideas:</a:t>
            </a:r>
          </a:p>
          <a:p>
            <a:pPr lvl="1"/>
            <a:r>
              <a:rPr lang="en-US" dirty="0"/>
              <a:t>Represent  graphs as concatenation of its node matrix and edge matrix and treat it as an image –&gt; so we can use the same decoder as image</a:t>
            </a:r>
          </a:p>
          <a:p>
            <a:pPr lvl="1"/>
            <a:r>
              <a:rPr lang="en-US" dirty="0"/>
              <a:t>Validness? add constraints for the generator</a:t>
            </a:r>
          </a:p>
          <a:p>
            <a:endParaRPr lang="en-US" dirty="0"/>
          </a:p>
        </p:txBody>
      </p:sp>
      <p:pic>
        <p:nvPicPr>
          <p:cNvPr id="4098" name="Picture 2" descr="https://cdn-images-1.medium.com/max/1600/1*BNvnX7zt6U97paaNXpURRA.jpeg">
            <a:extLst>
              <a:ext uri="{FF2B5EF4-FFF2-40B4-BE49-F238E27FC236}">
                <a16:creationId xmlns:a16="http://schemas.microsoft.com/office/drawing/2014/main" id="{3A4F4CB0-FA49-1E4D-B460-F09B887B3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2185195"/>
            <a:ext cx="3236322" cy="15532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EAC5E746-9C74-3048-9F43-B40044E30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938" y="2205648"/>
            <a:ext cx="4394561" cy="161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8850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 Graph Variational Auto-Encoder</a:t>
            </a:r>
          </a:p>
        </p:txBody>
      </p:sp>
      <p:sp>
        <p:nvSpPr>
          <p:cNvPr id="3" name="Content Placeholder 2"/>
          <p:cNvSpPr>
            <a:spLocks noGrp="1"/>
          </p:cNvSpPr>
          <p:nvPr>
            <p:ph idx="1"/>
          </p:nvPr>
        </p:nvSpPr>
        <p:spPr/>
        <p:txBody>
          <a:bodyPr>
            <a:normAutofit lnSpcReduction="10000"/>
          </a:bodyPr>
          <a:lstStyle/>
          <a:p>
            <a:r>
              <a:rPr lang="en-US" dirty="0"/>
              <a:t>Overview of the framework</a:t>
            </a:r>
          </a:p>
          <a:p>
            <a:endParaRPr lang="en-US" dirty="0"/>
          </a:p>
          <a:p>
            <a:endParaRPr lang="en-US" dirty="0"/>
          </a:p>
          <a:p>
            <a:endParaRPr lang="en-US" dirty="0"/>
          </a:p>
          <a:p>
            <a:endParaRPr lang="en-US" dirty="0"/>
          </a:p>
          <a:p>
            <a:pPr lvl="1"/>
            <a:r>
              <a:rPr lang="en-US" dirty="0"/>
              <a:t>A graph auto-encoder used to generate the graph</a:t>
            </a:r>
          </a:p>
          <a:p>
            <a:pPr lvl="1"/>
            <a:r>
              <a:rPr lang="en-US" dirty="0"/>
              <a:t>In addition to a standard VAE (within the rectangle), we add a regularization term.</a:t>
            </a:r>
          </a:p>
          <a:p>
            <a:pPr lvl="1"/>
            <a:r>
              <a:rPr lang="en-US" dirty="0"/>
              <a:t>f(x) is the original VAE loss</a:t>
            </a:r>
          </a:p>
          <a:p>
            <a:pPr lvl="1"/>
            <a:r>
              <a:rPr lang="en-US" dirty="0"/>
              <a:t> h and g are regularization terms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DA9980-ADE6-3C43-8D6B-C1AFA239BE1F}"/>
              </a:ext>
            </a:extLst>
          </p:cNvPr>
          <p:cNvPicPr>
            <a:picLocks noChangeAspect="1"/>
          </p:cNvPicPr>
          <p:nvPr/>
        </p:nvPicPr>
        <p:blipFill>
          <a:blip r:embed="rId2"/>
          <a:stretch>
            <a:fillRect/>
          </a:stretch>
        </p:blipFill>
        <p:spPr>
          <a:xfrm>
            <a:off x="3908515" y="2334175"/>
            <a:ext cx="6743700" cy="1816100"/>
          </a:xfrm>
          <a:prstGeom prst="rect">
            <a:avLst/>
          </a:prstGeom>
        </p:spPr>
      </p:pic>
      <p:sp>
        <p:nvSpPr>
          <p:cNvPr id="6" name="Rectangle 5">
            <a:extLst>
              <a:ext uri="{FF2B5EF4-FFF2-40B4-BE49-F238E27FC236}">
                <a16:creationId xmlns:a16="http://schemas.microsoft.com/office/drawing/2014/main" id="{2DD8FCA5-78E1-6E4C-84DE-4D34F38057C0}"/>
              </a:ext>
            </a:extLst>
          </p:cNvPr>
          <p:cNvSpPr/>
          <p:nvPr/>
        </p:nvSpPr>
        <p:spPr>
          <a:xfrm>
            <a:off x="3516630" y="2319031"/>
            <a:ext cx="6743700" cy="1104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189687-CC98-9C4C-9CCD-5606BD3B24F7}"/>
              </a:ext>
            </a:extLst>
          </p:cNvPr>
          <p:cNvPicPr>
            <a:picLocks noChangeAspect="1"/>
          </p:cNvPicPr>
          <p:nvPr/>
        </p:nvPicPr>
        <p:blipFill>
          <a:blip r:embed="rId3"/>
          <a:stretch>
            <a:fillRect/>
          </a:stretch>
        </p:blipFill>
        <p:spPr>
          <a:xfrm>
            <a:off x="6310630" y="4876800"/>
            <a:ext cx="4025900" cy="1435100"/>
          </a:xfrm>
          <a:prstGeom prst="rect">
            <a:avLst/>
          </a:prstGeom>
        </p:spPr>
      </p:pic>
    </p:spTree>
    <p:extLst>
      <p:ext uri="{BB962C8B-B14F-4D97-AF65-F5344CB8AC3E}">
        <p14:creationId xmlns:p14="http://schemas.microsoft.com/office/powerpoint/2010/main" val="18584473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22D2-5652-B847-9A99-5E2A8DCEA012}"/>
              </a:ext>
            </a:extLst>
          </p:cNvPr>
          <p:cNvSpPr>
            <a:spLocks noGrp="1"/>
          </p:cNvSpPr>
          <p:nvPr>
            <p:ph type="title"/>
          </p:nvPr>
        </p:nvSpPr>
        <p:spPr/>
        <p:txBody>
          <a:bodyPr/>
          <a:lstStyle/>
          <a:p>
            <a:r>
              <a:rPr lang="en-US" dirty="0"/>
              <a:t>Approximate Training</a:t>
            </a:r>
          </a:p>
        </p:txBody>
      </p:sp>
      <p:sp>
        <p:nvSpPr>
          <p:cNvPr id="3" name="Content Placeholder 2">
            <a:extLst>
              <a:ext uri="{FF2B5EF4-FFF2-40B4-BE49-F238E27FC236}">
                <a16:creationId xmlns:a16="http://schemas.microsoft.com/office/drawing/2014/main" id="{26B91744-0ECC-FD47-AF12-E09B41853A3B}"/>
              </a:ext>
            </a:extLst>
          </p:cNvPr>
          <p:cNvSpPr>
            <a:spLocks noGrp="1"/>
          </p:cNvSpPr>
          <p:nvPr>
            <p:ph idx="1"/>
          </p:nvPr>
        </p:nvSpPr>
        <p:spPr/>
        <p:txBody>
          <a:bodyPr/>
          <a:lstStyle/>
          <a:p>
            <a:r>
              <a:rPr lang="en-US" dirty="0"/>
              <a:t>A </a:t>
            </a:r>
            <a:r>
              <a:rPr lang="en-US" dirty="0" err="1"/>
              <a:t>Lagrangian</a:t>
            </a:r>
            <a:r>
              <a:rPr lang="en-US" dirty="0"/>
              <a:t> relaxation</a:t>
            </a:r>
          </a:p>
          <a:p>
            <a:endParaRPr lang="en-US" dirty="0"/>
          </a:p>
          <a:p>
            <a:endParaRPr lang="en-US" dirty="0"/>
          </a:p>
          <a:p>
            <a:r>
              <a:rPr lang="en-US" dirty="0"/>
              <a:t>Training in Standard VAE</a:t>
            </a:r>
          </a:p>
          <a:p>
            <a:pPr marL="457200" lvl="1" indent="0">
              <a:buNone/>
            </a:pPr>
            <a:endParaRPr lang="en-US" dirty="0"/>
          </a:p>
          <a:p>
            <a:pPr lvl="1"/>
            <a:endParaRPr lang="en-US" dirty="0"/>
          </a:p>
          <a:p>
            <a:pPr lvl="1"/>
            <a:r>
              <a:rPr lang="en-US" dirty="0"/>
              <a:t>Monte Carlo sampling</a:t>
            </a:r>
          </a:p>
          <a:p>
            <a:pPr lvl="1"/>
            <a:endParaRPr lang="en-US" i="1" dirty="0"/>
          </a:p>
          <a:p>
            <a:r>
              <a:rPr lang="en-US" i="1" dirty="0"/>
              <a:t>Similarly for the regularization term</a:t>
            </a:r>
          </a:p>
          <a:p>
            <a:endParaRPr lang="en-US" i="1" dirty="0"/>
          </a:p>
        </p:txBody>
      </p:sp>
      <p:pic>
        <p:nvPicPr>
          <p:cNvPr id="6" name="Picture 5">
            <a:extLst>
              <a:ext uri="{FF2B5EF4-FFF2-40B4-BE49-F238E27FC236}">
                <a16:creationId xmlns:a16="http://schemas.microsoft.com/office/drawing/2014/main" id="{05B6AE4B-37E3-9748-B8D5-1FBBDA5D6531}"/>
              </a:ext>
            </a:extLst>
          </p:cNvPr>
          <p:cNvPicPr>
            <a:picLocks noChangeAspect="1"/>
          </p:cNvPicPr>
          <p:nvPr/>
        </p:nvPicPr>
        <p:blipFill>
          <a:blip r:embed="rId2"/>
          <a:stretch>
            <a:fillRect/>
          </a:stretch>
        </p:blipFill>
        <p:spPr>
          <a:xfrm>
            <a:off x="4466659" y="4600975"/>
            <a:ext cx="1795775" cy="355599"/>
          </a:xfrm>
          <a:prstGeom prst="rect">
            <a:avLst/>
          </a:prstGeom>
        </p:spPr>
      </p:pic>
      <p:pic>
        <p:nvPicPr>
          <p:cNvPr id="7" name="Picture 6">
            <a:extLst>
              <a:ext uri="{FF2B5EF4-FFF2-40B4-BE49-F238E27FC236}">
                <a16:creationId xmlns:a16="http://schemas.microsoft.com/office/drawing/2014/main" id="{06152FF7-2E60-8E4D-9B76-44F4836162DF}"/>
              </a:ext>
            </a:extLst>
          </p:cNvPr>
          <p:cNvPicPr>
            <a:picLocks noChangeAspect="1"/>
          </p:cNvPicPr>
          <p:nvPr/>
        </p:nvPicPr>
        <p:blipFill>
          <a:blip r:embed="rId3"/>
          <a:stretch>
            <a:fillRect/>
          </a:stretch>
        </p:blipFill>
        <p:spPr>
          <a:xfrm>
            <a:off x="2228849" y="2284412"/>
            <a:ext cx="4856033" cy="820738"/>
          </a:xfrm>
          <a:prstGeom prst="rect">
            <a:avLst/>
          </a:prstGeom>
        </p:spPr>
      </p:pic>
      <p:pic>
        <p:nvPicPr>
          <p:cNvPr id="8" name="Picture 7">
            <a:extLst>
              <a:ext uri="{FF2B5EF4-FFF2-40B4-BE49-F238E27FC236}">
                <a16:creationId xmlns:a16="http://schemas.microsoft.com/office/drawing/2014/main" id="{1B0DA478-B03B-6B49-8585-1B0CDCB3F760}"/>
              </a:ext>
            </a:extLst>
          </p:cNvPr>
          <p:cNvPicPr>
            <a:picLocks noChangeAspect="1"/>
          </p:cNvPicPr>
          <p:nvPr/>
        </p:nvPicPr>
        <p:blipFill>
          <a:blip r:embed="rId4"/>
          <a:stretch>
            <a:fillRect/>
          </a:stretch>
        </p:blipFill>
        <p:spPr>
          <a:xfrm>
            <a:off x="1962149" y="6026552"/>
            <a:ext cx="5562601" cy="672148"/>
          </a:xfrm>
          <a:prstGeom prst="rect">
            <a:avLst/>
          </a:prstGeom>
        </p:spPr>
      </p:pic>
      <p:pic>
        <p:nvPicPr>
          <p:cNvPr id="9" name="Picture 8">
            <a:extLst>
              <a:ext uri="{FF2B5EF4-FFF2-40B4-BE49-F238E27FC236}">
                <a16:creationId xmlns:a16="http://schemas.microsoft.com/office/drawing/2014/main" id="{3C6BBD48-6074-7146-9B09-16C31B89D494}"/>
              </a:ext>
            </a:extLst>
          </p:cNvPr>
          <p:cNvPicPr>
            <a:picLocks noChangeAspect="1"/>
          </p:cNvPicPr>
          <p:nvPr/>
        </p:nvPicPr>
        <p:blipFill>
          <a:blip r:embed="rId5"/>
          <a:stretch>
            <a:fillRect/>
          </a:stretch>
        </p:blipFill>
        <p:spPr>
          <a:xfrm>
            <a:off x="2228849" y="3901282"/>
            <a:ext cx="7147126" cy="576663"/>
          </a:xfrm>
          <a:prstGeom prst="rect">
            <a:avLst/>
          </a:prstGeom>
        </p:spPr>
      </p:pic>
      <p:cxnSp>
        <p:nvCxnSpPr>
          <p:cNvPr id="12" name="Straight Arrow Connector 11">
            <a:extLst>
              <a:ext uri="{FF2B5EF4-FFF2-40B4-BE49-F238E27FC236}">
                <a16:creationId xmlns:a16="http://schemas.microsoft.com/office/drawing/2014/main" id="{4F2A005F-0452-864E-9EDA-4CE9CF6CC8B3}"/>
              </a:ext>
            </a:extLst>
          </p:cNvPr>
          <p:cNvCxnSpPr/>
          <p:nvPr/>
        </p:nvCxnSpPr>
        <p:spPr>
          <a:xfrm>
            <a:off x="7734300" y="4477945"/>
            <a:ext cx="0" cy="47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94A1D8A-DD95-5F40-8514-90767D3AB81C}"/>
              </a:ext>
            </a:extLst>
          </p:cNvPr>
          <p:cNvPicPr>
            <a:picLocks noChangeAspect="1"/>
          </p:cNvPicPr>
          <p:nvPr/>
        </p:nvPicPr>
        <p:blipFill>
          <a:blip r:embed="rId6"/>
          <a:stretch>
            <a:fillRect/>
          </a:stretch>
        </p:blipFill>
        <p:spPr>
          <a:xfrm>
            <a:off x="6974715" y="4964917"/>
            <a:ext cx="2569335" cy="739377"/>
          </a:xfrm>
          <a:prstGeom prst="rect">
            <a:avLst/>
          </a:prstGeom>
        </p:spPr>
      </p:pic>
    </p:spTree>
    <p:extLst>
      <p:ext uri="{BB962C8B-B14F-4D97-AF65-F5344CB8AC3E}">
        <p14:creationId xmlns:p14="http://schemas.microsoft.com/office/powerpoint/2010/main" val="20060312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44D-E150-584D-BFB9-8ED446228495}"/>
              </a:ext>
            </a:extLst>
          </p:cNvPr>
          <p:cNvSpPr>
            <a:spLocks noGrp="1"/>
          </p:cNvSpPr>
          <p:nvPr>
            <p:ph type="title"/>
          </p:nvPr>
        </p:nvSpPr>
        <p:spPr/>
        <p:txBody>
          <a:bodyPr/>
          <a:lstStyle/>
          <a:p>
            <a:r>
              <a:rPr lang="en-US" dirty="0"/>
              <a:t>Constraints</a:t>
            </a:r>
          </a:p>
        </p:txBody>
      </p:sp>
      <p:sp>
        <p:nvSpPr>
          <p:cNvPr id="3" name="Content Placeholder 2">
            <a:extLst>
              <a:ext uri="{FF2B5EF4-FFF2-40B4-BE49-F238E27FC236}">
                <a16:creationId xmlns:a16="http://schemas.microsoft.com/office/drawing/2014/main" id="{E9D6365B-BFEC-9B47-A185-7F5379832B76}"/>
              </a:ext>
            </a:extLst>
          </p:cNvPr>
          <p:cNvSpPr>
            <a:spLocks noGrp="1"/>
          </p:cNvSpPr>
          <p:nvPr>
            <p:ph idx="1"/>
          </p:nvPr>
        </p:nvSpPr>
        <p:spPr/>
        <p:txBody>
          <a:bodyPr/>
          <a:lstStyle/>
          <a:p>
            <a:r>
              <a:rPr lang="en-US" dirty="0"/>
              <a:t>Molecules</a:t>
            </a:r>
          </a:p>
          <a:p>
            <a:pPr lvl="1"/>
            <a:r>
              <a:rPr lang="en-US" dirty="0"/>
              <a:t>Valence</a:t>
            </a:r>
          </a:p>
          <a:p>
            <a:pPr lvl="2"/>
            <a:r>
              <a:rPr lang="en-US" dirty="0"/>
              <a:t>Expected node capacity (sum of edges) &lt;= valence</a:t>
            </a:r>
          </a:p>
          <a:p>
            <a:pPr lvl="1"/>
            <a:r>
              <a:rPr lang="en-US" dirty="0"/>
              <a:t>Connectivity</a:t>
            </a:r>
          </a:p>
          <a:p>
            <a:pPr lvl="2"/>
            <a:r>
              <a:rPr lang="en-US" dirty="0"/>
              <a:t>Every node pair much be connected by a path</a:t>
            </a:r>
          </a:p>
          <a:p>
            <a:pPr lvl="2"/>
            <a:r>
              <a:rPr lang="en-US" dirty="0"/>
              <a:t>B = A + A^2 + … + A^{n-1}</a:t>
            </a:r>
          </a:p>
          <a:p>
            <a:pPr lvl="2"/>
            <a:r>
              <a:rPr lang="en-US" dirty="0"/>
              <a:t>If node </a:t>
            </a:r>
            <a:r>
              <a:rPr lang="en-US" dirty="0" err="1"/>
              <a:t>i</a:t>
            </a:r>
            <a:r>
              <a:rPr lang="en-US" dirty="0"/>
              <a:t> and j are connected, B_{</a:t>
            </a:r>
            <a:r>
              <a:rPr lang="en-US" dirty="0" err="1"/>
              <a:t>ij</a:t>
            </a:r>
            <a:r>
              <a:rPr lang="en-US" dirty="0"/>
              <a:t>} != 0 </a:t>
            </a:r>
          </a:p>
          <a:p>
            <a:endParaRPr lang="en-US" dirty="0"/>
          </a:p>
        </p:txBody>
      </p:sp>
      <p:pic>
        <p:nvPicPr>
          <p:cNvPr id="4" name="Picture 3">
            <a:extLst>
              <a:ext uri="{FF2B5EF4-FFF2-40B4-BE49-F238E27FC236}">
                <a16:creationId xmlns:a16="http://schemas.microsoft.com/office/drawing/2014/main" id="{0CA6F8F8-29DD-AE42-9296-FED58309C9D6}"/>
              </a:ext>
            </a:extLst>
          </p:cNvPr>
          <p:cNvPicPr>
            <a:picLocks noChangeAspect="1"/>
          </p:cNvPicPr>
          <p:nvPr/>
        </p:nvPicPr>
        <p:blipFill>
          <a:blip r:embed="rId2"/>
          <a:stretch>
            <a:fillRect/>
          </a:stretch>
        </p:blipFill>
        <p:spPr>
          <a:xfrm>
            <a:off x="8833938" y="1690688"/>
            <a:ext cx="2296719" cy="2235200"/>
          </a:xfrm>
          <a:prstGeom prst="rect">
            <a:avLst/>
          </a:prstGeom>
        </p:spPr>
      </p:pic>
    </p:spTree>
    <p:extLst>
      <p:ext uri="{BB962C8B-B14F-4D97-AF65-F5344CB8AC3E}">
        <p14:creationId xmlns:p14="http://schemas.microsoft.com/office/powerpoint/2010/main" val="2440160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F4E5-B303-0D4B-B16F-D8183B26065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47A787A-2B59-1C48-871D-C68D47BA29A4}"/>
              </a:ext>
            </a:extLst>
          </p:cNvPr>
          <p:cNvSpPr>
            <a:spLocks noGrp="1"/>
          </p:cNvSpPr>
          <p:nvPr>
            <p:ph idx="1"/>
          </p:nvPr>
        </p:nvSpPr>
        <p:spPr/>
        <p:txBody>
          <a:bodyPr/>
          <a:lstStyle/>
          <a:p>
            <a:r>
              <a:rPr lang="en-US" dirty="0"/>
              <a:t>Compared to VAE with no regularization</a:t>
            </a:r>
          </a:p>
          <a:p>
            <a:endParaRPr lang="en-US" dirty="0"/>
          </a:p>
          <a:p>
            <a:endParaRPr lang="en-US" dirty="0"/>
          </a:p>
          <a:p>
            <a:endParaRPr lang="en-US" dirty="0"/>
          </a:p>
          <a:p>
            <a:r>
              <a:rPr lang="en-US" dirty="0"/>
              <a:t>Compared to previous works</a:t>
            </a:r>
          </a:p>
        </p:txBody>
      </p:sp>
      <p:pic>
        <p:nvPicPr>
          <p:cNvPr id="4" name="Picture 3">
            <a:extLst>
              <a:ext uri="{FF2B5EF4-FFF2-40B4-BE49-F238E27FC236}">
                <a16:creationId xmlns:a16="http://schemas.microsoft.com/office/drawing/2014/main" id="{ECD0EBE6-5418-7C49-93EE-3649EF07CE87}"/>
              </a:ext>
            </a:extLst>
          </p:cNvPr>
          <p:cNvPicPr>
            <a:picLocks noChangeAspect="1"/>
          </p:cNvPicPr>
          <p:nvPr/>
        </p:nvPicPr>
        <p:blipFill>
          <a:blip r:embed="rId2"/>
          <a:stretch>
            <a:fillRect/>
          </a:stretch>
        </p:blipFill>
        <p:spPr>
          <a:xfrm>
            <a:off x="1273904" y="4423243"/>
            <a:ext cx="3784600" cy="1257300"/>
          </a:xfrm>
          <a:prstGeom prst="rect">
            <a:avLst/>
          </a:prstGeom>
        </p:spPr>
      </p:pic>
      <p:pic>
        <p:nvPicPr>
          <p:cNvPr id="5" name="Picture 4">
            <a:extLst>
              <a:ext uri="{FF2B5EF4-FFF2-40B4-BE49-F238E27FC236}">
                <a16:creationId xmlns:a16="http://schemas.microsoft.com/office/drawing/2014/main" id="{434307EE-0FA6-294B-9CEF-CFF3B4AD852D}"/>
              </a:ext>
            </a:extLst>
          </p:cNvPr>
          <p:cNvPicPr>
            <a:picLocks noChangeAspect="1"/>
          </p:cNvPicPr>
          <p:nvPr/>
        </p:nvPicPr>
        <p:blipFill>
          <a:blip r:embed="rId3"/>
          <a:stretch>
            <a:fillRect/>
          </a:stretch>
        </p:blipFill>
        <p:spPr>
          <a:xfrm>
            <a:off x="5391828" y="4372443"/>
            <a:ext cx="3797300" cy="1308100"/>
          </a:xfrm>
          <a:prstGeom prst="rect">
            <a:avLst/>
          </a:prstGeom>
        </p:spPr>
      </p:pic>
      <p:pic>
        <p:nvPicPr>
          <p:cNvPr id="7" name="Picture 6">
            <a:extLst>
              <a:ext uri="{FF2B5EF4-FFF2-40B4-BE49-F238E27FC236}">
                <a16:creationId xmlns:a16="http://schemas.microsoft.com/office/drawing/2014/main" id="{5255DC09-F58A-9749-B8D1-C85D3D12B2F4}"/>
              </a:ext>
            </a:extLst>
          </p:cNvPr>
          <p:cNvPicPr>
            <a:picLocks noChangeAspect="1"/>
          </p:cNvPicPr>
          <p:nvPr/>
        </p:nvPicPr>
        <p:blipFill>
          <a:blip r:embed="rId4"/>
          <a:stretch>
            <a:fillRect/>
          </a:stretch>
        </p:blipFill>
        <p:spPr>
          <a:xfrm>
            <a:off x="1494228" y="2249253"/>
            <a:ext cx="5156200" cy="1130300"/>
          </a:xfrm>
          <a:prstGeom prst="rect">
            <a:avLst/>
          </a:prstGeom>
        </p:spPr>
      </p:pic>
    </p:spTree>
    <p:extLst>
      <p:ext uri="{BB962C8B-B14F-4D97-AF65-F5344CB8AC3E}">
        <p14:creationId xmlns:p14="http://schemas.microsoft.com/office/powerpoint/2010/main" val="92147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19</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1"/>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9156354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01C3-84EC-854B-9D03-EF1A6B3922DD}"/>
              </a:ext>
            </a:extLst>
          </p:cNvPr>
          <p:cNvSpPr>
            <a:spLocks noGrp="1"/>
          </p:cNvSpPr>
          <p:nvPr>
            <p:ph type="title"/>
          </p:nvPr>
        </p:nvSpPr>
        <p:spPr/>
        <p:txBody>
          <a:bodyPr/>
          <a:lstStyle/>
          <a:p>
            <a:r>
              <a:rPr lang="en-US" dirty="0"/>
              <a:t>Visualization of Generated Molecules</a:t>
            </a:r>
          </a:p>
        </p:txBody>
      </p:sp>
      <p:sp>
        <p:nvSpPr>
          <p:cNvPr id="5" name="Content Placeholder 4">
            <a:extLst>
              <a:ext uri="{FF2B5EF4-FFF2-40B4-BE49-F238E27FC236}">
                <a16:creationId xmlns:a16="http://schemas.microsoft.com/office/drawing/2014/main" id="{194AC785-EFA3-624F-8BE8-0C8B4D865300}"/>
              </a:ext>
            </a:extLst>
          </p:cNvPr>
          <p:cNvSpPr>
            <a:spLocks noGrp="1"/>
          </p:cNvSpPr>
          <p:nvPr>
            <p:ph idx="1"/>
          </p:nvPr>
        </p:nvSpPr>
        <p:spPr/>
        <p:txBody>
          <a:bodyPr/>
          <a:lstStyle/>
          <a:p>
            <a:r>
              <a:rPr lang="en-US" dirty="0"/>
              <a:t>Left: two-dimensional interpolation</a:t>
            </a:r>
          </a:p>
          <a:p>
            <a:r>
              <a:rPr lang="en-US" dirty="0"/>
              <a:t>Right: one-dimensional (column-wise) interpolation</a:t>
            </a:r>
          </a:p>
          <a:p>
            <a:endParaRPr lang="en-US" dirty="0"/>
          </a:p>
        </p:txBody>
      </p:sp>
      <p:pic>
        <p:nvPicPr>
          <p:cNvPr id="6" name="Content Placeholder 3">
            <a:extLst>
              <a:ext uri="{FF2B5EF4-FFF2-40B4-BE49-F238E27FC236}">
                <a16:creationId xmlns:a16="http://schemas.microsoft.com/office/drawing/2014/main" id="{251FE17B-98BB-784B-9C0D-A394D501B5E1}"/>
              </a:ext>
            </a:extLst>
          </p:cNvPr>
          <p:cNvPicPr>
            <a:picLocks noChangeAspect="1"/>
          </p:cNvPicPr>
          <p:nvPr/>
        </p:nvPicPr>
        <p:blipFill>
          <a:blip r:embed="rId2"/>
          <a:stretch>
            <a:fillRect/>
          </a:stretch>
        </p:blipFill>
        <p:spPr>
          <a:xfrm>
            <a:off x="1896047" y="2801247"/>
            <a:ext cx="7173002" cy="3690673"/>
          </a:xfrm>
          <a:prstGeom prst="rect">
            <a:avLst/>
          </a:prstGeom>
        </p:spPr>
      </p:pic>
    </p:spTree>
    <p:extLst>
      <p:ext uri="{BB962C8B-B14F-4D97-AF65-F5344CB8AC3E}">
        <p14:creationId xmlns:p14="http://schemas.microsoft.com/office/powerpoint/2010/main" val="4777389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FC7E-B29D-0D4F-8624-51F455EDE5FB}"/>
              </a:ext>
            </a:extLst>
          </p:cNvPr>
          <p:cNvSpPr>
            <a:spLocks noGrp="1"/>
          </p:cNvSpPr>
          <p:nvPr>
            <p:ph type="title"/>
          </p:nvPr>
        </p:nvSpPr>
        <p:spPr/>
        <p:txBody>
          <a:bodyPr>
            <a:normAutofit/>
          </a:bodyPr>
          <a:lstStyle/>
          <a:p>
            <a:r>
              <a:rPr lang="en-US" sz="4800" dirty="0"/>
              <a:t>Drug Similarity Integration Through Multi-view Graph Auto-Encoders</a:t>
            </a:r>
          </a:p>
        </p:txBody>
      </p:sp>
      <p:sp>
        <p:nvSpPr>
          <p:cNvPr id="3" name="Text Placeholder 2">
            <a:extLst>
              <a:ext uri="{FF2B5EF4-FFF2-40B4-BE49-F238E27FC236}">
                <a16:creationId xmlns:a16="http://schemas.microsoft.com/office/drawing/2014/main" id="{944B8ED9-A0A7-5143-917A-636933A32736}"/>
              </a:ext>
            </a:extLst>
          </p:cNvPr>
          <p:cNvSpPr>
            <a:spLocks noGrp="1"/>
          </p:cNvSpPr>
          <p:nvPr>
            <p:ph type="body" idx="1"/>
          </p:nvPr>
        </p:nvSpPr>
        <p:spPr/>
        <p:txBody>
          <a:bodyPr/>
          <a:lstStyle/>
          <a:p>
            <a:r>
              <a:rPr lang="en-US" dirty="0"/>
              <a:t>IJCAI 2018</a:t>
            </a:r>
          </a:p>
        </p:txBody>
      </p:sp>
      <p:sp>
        <p:nvSpPr>
          <p:cNvPr id="4" name="Slide Number Placeholder 3">
            <a:extLst>
              <a:ext uri="{FF2B5EF4-FFF2-40B4-BE49-F238E27FC236}">
                <a16:creationId xmlns:a16="http://schemas.microsoft.com/office/drawing/2014/main" id="{3CBA704C-A2B9-4442-8FD5-DBCEA292FF8E}"/>
              </a:ext>
            </a:extLst>
          </p:cNvPr>
          <p:cNvSpPr>
            <a:spLocks noGrp="1"/>
          </p:cNvSpPr>
          <p:nvPr>
            <p:ph type="sldNum" sz="quarter" idx="12"/>
          </p:nvPr>
        </p:nvSpPr>
        <p:spPr/>
        <p:txBody>
          <a:bodyPr/>
          <a:lstStyle/>
          <a:p>
            <a:fld id="{4C15419E-54D6-8648-ABFB-BEF58E3E877E}" type="slidenum">
              <a:rPr lang="en-US" smtClean="0"/>
              <a:t>191</a:t>
            </a:fld>
            <a:endParaRPr lang="en-US"/>
          </a:p>
        </p:txBody>
      </p:sp>
    </p:spTree>
    <p:extLst>
      <p:ext uri="{BB962C8B-B14F-4D97-AF65-F5344CB8AC3E}">
        <p14:creationId xmlns:p14="http://schemas.microsoft.com/office/powerpoint/2010/main" val="23558169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EE47-466E-B741-B50E-1DC4A04CFFF4}"/>
              </a:ext>
            </a:extLst>
          </p:cNvPr>
          <p:cNvSpPr>
            <a:spLocks noGrp="1"/>
          </p:cNvSpPr>
          <p:nvPr>
            <p:ph type="title"/>
          </p:nvPr>
        </p:nvSpPr>
        <p:spPr/>
        <p:txBody>
          <a:bodyPr/>
          <a:lstStyle/>
          <a:p>
            <a:pPr algn="ctr"/>
            <a:r>
              <a:rPr lang="en-US" b="1" i="1" dirty="0">
                <a:solidFill>
                  <a:srgbClr val="1127D8"/>
                </a:solidFill>
              </a:rPr>
              <a:t>Adverse Drug-Drug Interaction (DDI)</a:t>
            </a:r>
          </a:p>
        </p:txBody>
      </p:sp>
      <p:sp>
        <p:nvSpPr>
          <p:cNvPr id="3" name="Content Placeholder 2">
            <a:extLst>
              <a:ext uri="{FF2B5EF4-FFF2-40B4-BE49-F238E27FC236}">
                <a16:creationId xmlns:a16="http://schemas.microsoft.com/office/drawing/2014/main" id="{F7A8E5B1-E5A5-C941-AC7C-6A3C053533A9}"/>
              </a:ext>
            </a:extLst>
          </p:cNvPr>
          <p:cNvSpPr>
            <a:spLocks noGrp="1"/>
          </p:cNvSpPr>
          <p:nvPr>
            <p:ph idx="1"/>
          </p:nvPr>
        </p:nvSpPr>
        <p:spPr>
          <a:xfrm>
            <a:off x="5220369" y="2014262"/>
            <a:ext cx="6180699" cy="3495369"/>
          </a:xfrm>
        </p:spPr>
        <p:txBody>
          <a:bodyPr>
            <a:noAutofit/>
          </a:bodyPr>
          <a:lstStyle/>
          <a:p>
            <a:r>
              <a:rPr lang="en-US" sz="3200" dirty="0"/>
              <a:t>Common among patients with complex diseases or comorbidities.</a:t>
            </a:r>
          </a:p>
          <a:p>
            <a:r>
              <a:rPr lang="en-US" sz="3200" dirty="0"/>
              <a:t>Hard to observe in clinical testing.</a:t>
            </a:r>
          </a:p>
          <a:p>
            <a:r>
              <a:rPr lang="en-US" sz="3200" dirty="0"/>
              <a:t>Affects 15% U.S. population. Cost more than $177 billion per year in disease management.</a:t>
            </a:r>
          </a:p>
        </p:txBody>
      </p:sp>
      <p:sp>
        <p:nvSpPr>
          <p:cNvPr id="7" name="Right Arrow 6"/>
          <p:cNvSpPr/>
          <p:nvPr/>
        </p:nvSpPr>
        <p:spPr>
          <a:xfrm>
            <a:off x="2409464" y="2275823"/>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09461" y="3468829"/>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3310570" y="3389793"/>
            <a:ext cx="594360" cy="596755"/>
          </a:xfrm>
          <a:prstGeom prst="smileyFac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3258091" y="4496537"/>
            <a:ext cx="594360" cy="594709"/>
            <a:chOff x="3939729" y="4334277"/>
            <a:chExt cx="914400" cy="914400"/>
          </a:xfrm>
        </p:grpSpPr>
        <p:sp>
          <p:nvSpPr>
            <p:cNvPr id="10" name="Oval 9"/>
            <p:cNvSpPr/>
            <p:nvPr/>
          </p:nvSpPr>
          <p:spPr>
            <a:xfrm>
              <a:off x="3939729" y="4334277"/>
              <a:ext cx="914400" cy="914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07823" y="4600914"/>
              <a:ext cx="91440" cy="914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462396" y="4600914"/>
              <a:ext cx="91440" cy="914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4208716" y="4935040"/>
              <a:ext cx="36576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Right Arrow 18"/>
          <p:cNvSpPr/>
          <p:nvPr/>
        </p:nvSpPr>
        <p:spPr>
          <a:xfrm>
            <a:off x="2409460" y="4661835"/>
            <a:ext cx="505077" cy="367569"/>
          </a:xfrm>
          <a:prstGeom prst="rightArrow">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79210" y="344083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579210" y="3684179"/>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579210" y="220637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579210" y="2457555"/>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Smiley Face 23"/>
          <p:cNvSpPr/>
          <p:nvPr/>
        </p:nvSpPr>
        <p:spPr>
          <a:xfrm>
            <a:off x="3310569" y="2155333"/>
            <a:ext cx="594360" cy="596755"/>
          </a:xfrm>
          <a:prstGeom prst="smileyFace">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73377" y="4542708"/>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73377" y="4786056"/>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80643" y="4542708"/>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980643" y="4793892"/>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8982" y="5309576"/>
            <a:ext cx="4551246" cy="400110"/>
          </a:xfrm>
          <a:prstGeom prst="rect">
            <a:avLst/>
          </a:prstGeom>
          <a:noFill/>
        </p:spPr>
        <p:txBody>
          <a:bodyPr wrap="none" rtlCol="0">
            <a:spAutoFit/>
          </a:bodyPr>
          <a:lstStyle/>
          <a:p>
            <a:r>
              <a:rPr lang="en-US" sz="2000" dirty="0"/>
              <a:t>Drugs may interact to cause adverse DDIs.</a:t>
            </a:r>
          </a:p>
        </p:txBody>
      </p:sp>
    </p:spTree>
    <p:extLst>
      <p:ext uri="{BB962C8B-B14F-4D97-AF65-F5344CB8AC3E}">
        <p14:creationId xmlns:p14="http://schemas.microsoft.com/office/powerpoint/2010/main" val="23823805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EE47-466E-B741-B50E-1DC4A04CFFF4}"/>
              </a:ext>
            </a:extLst>
          </p:cNvPr>
          <p:cNvSpPr>
            <a:spLocks noGrp="1"/>
          </p:cNvSpPr>
          <p:nvPr>
            <p:ph type="title"/>
          </p:nvPr>
        </p:nvSpPr>
        <p:spPr/>
        <p:txBody>
          <a:bodyPr/>
          <a:lstStyle/>
          <a:p>
            <a:r>
              <a:rPr lang="en-US" dirty="0"/>
              <a:t>DDI Prediction</a:t>
            </a:r>
          </a:p>
        </p:txBody>
      </p:sp>
      <p:sp>
        <p:nvSpPr>
          <p:cNvPr id="3" name="Content Placeholder 2">
            <a:extLst>
              <a:ext uri="{FF2B5EF4-FFF2-40B4-BE49-F238E27FC236}">
                <a16:creationId xmlns:a16="http://schemas.microsoft.com/office/drawing/2014/main" id="{F7A8E5B1-E5A5-C941-AC7C-6A3C053533A9}"/>
              </a:ext>
            </a:extLst>
          </p:cNvPr>
          <p:cNvSpPr>
            <a:spLocks noGrp="1"/>
          </p:cNvSpPr>
          <p:nvPr>
            <p:ph idx="1"/>
          </p:nvPr>
        </p:nvSpPr>
        <p:spPr/>
        <p:txBody>
          <a:bodyPr>
            <a:normAutofit lnSpcReduction="10000"/>
          </a:bodyPr>
          <a:lstStyle/>
          <a:p>
            <a:r>
              <a:rPr lang="en-US" sz="3200" dirty="0"/>
              <a:t>Drug Features (database)</a:t>
            </a:r>
          </a:p>
          <a:p>
            <a:pPr lvl="2"/>
            <a:r>
              <a:rPr lang="en-US" sz="2400" dirty="0"/>
              <a:t>Label Side Effect (SIDER)</a:t>
            </a:r>
          </a:p>
          <a:p>
            <a:pPr lvl="2"/>
            <a:r>
              <a:rPr lang="en-US" sz="2400" dirty="0"/>
              <a:t>Off-Label Side Effect (OFFSIDES)</a:t>
            </a:r>
          </a:p>
          <a:p>
            <a:pPr lvl="2"/>
            <a:r>
              <a:rPr lang="en-US" sz="2400" dirty="0"/>
              <a:t>Molecular substructure</a:t>
            </a:r>
          </a:p>
          <a:p>
            <a:pPr lvl="2"/>
            <a:r>
              <a:rPr lang="en-US" sz="2400" dirty="0"/>
              <a:t>Drug Indication (</a:t>
            </a:r>
            <a:r>
              <a:rPr lang="en-US" sz="2400" dirty="0" err="1"/>
              <a:t>MedDRA</a:t>
            </a:r>
            <a:r>
              <a:rPr lang="en-US" sz="2400" dirty="0"/>
              <a:t>)</a:t>
            </a:r>
          </a:p>
          <a:p>
            <a:pPr lvl="2"/>
            <a:r>
              <a:rPr lang="mr-IN" sz="2400" dirty="0"/>
              <a:t>……</a:t>
            </a:r>
            <a:endParaRPr lang="en-US" sz="2400" dirty="0"/>
          </a:p>
          <a:p>
            <a:r>
              <a:rPr lang="en-US" sz="3200" dirty="0"/>
              <a:t>Assumption: </a:t>
            </a:r>
            <a:r>
              <a:rPr lang="en-US" sz="2400" dirty="0">
                <a:solidFill>
                  <a:srgbClr val="18A355"/>
                </a:solidFill>
              </a:rPr>
              <a:t>similar drugs may have similar interaction to another drug</a:t>
            </a:r>
            <a:r>
              <a:rPr lang="en-US" sz="3200" dirty="0">
                <a:solidFill>
                  <a:srgbClr val="18A355"/>
                </a:solidFill>
              </a:rPr>
              <a:t>. </a:t>
            </a:r>
          </a:p>
          <a:p>
            <a:r>
              <a:rPr lang="en-US" sz="3200" dirty="0"/>
              <a:t>Related to Graphs?</a:t>
            </a:r>
          </a:p>
          <a:p>
            <a:pPr lvl="1"/>
            <a:r>
              <a:rPr lang="en-US" sz="2000" dirty="0"/>
              <a:t>Constructing a DDI graph, we can predict unknown DDIs as a link prediction problem.</a:t>
            </a:r>
          </a:p>
          <a:p>
            <a:pPr lvl="1"/>
            <a:r>
              <a:rPr lang="en-US" sz="2000" dirty="0"/>
              <a:t>Constructing a similarity graph, where DDIs are regarded as node labels, and DDI prediction is a node classification problem.</a:t>
            </a:r>
          </a:p>
        </p:txBody>
      </p:sp>
    </p:spTree>
    <p:extLst>
      <p:ext uri="{BB962C8B-B14F-4D97-AF65-F5344CB8AC3E}">
        <p14:creationId xmlns:p14="http://schemas.microsoft.com/office/powerpoint/2010/main" val="16036650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0F5D-C168-A848-852D-19FD7B99F940}"/>
              </a:ext>
            </a:extLst>
          </p:cNvPr>
          <p:cNvSpPr>
            <a:spLocks noGrp="1"/>
          </p:cNvSpPr>
          <p:nvPr>
            <p:ph type="title"/>
          </p:nvPr>
        </p:nvSpPr>
        <p:spPr/>
        <p:txBody>
          <a:bodyPr>
            <a:normAutofit/>
          </a:bodyPr>
          <a:lstStyle/>
          <a:p>
            <a:r>
              <a:rPr lang="en-US" dirty="0"/>
              <a:t>MV-GAE: Drug Similarity Integration Through Multi-view Graph Auto-Encoders (IJCAI 2018)</a:t>
            </a:r>
          </a:p>
        </p:txBody>
      </p:sp>
      <p:sp>
        <p:nvSpPr>
          <p:cNvPr id="5" name="Oval 4"/>
          <p:cNvSpPr/>
          <p:nvPr/>
        </p:nvSpPr>
        <p:spPr>
          <a:xfrm>
            <a:off x="1585451" y="2686361"/>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2"/>
            <a:endCxn id="5" idx="6"/>
          </p:cNvCxnSpPr>
          <p:nvPr/>
        </p:nvCxnSpPr>
        <p:spPr>
          <a:xfrm>
            <a:off x="1585451" y="2929709"/>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98839" y="23749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998839" y="2618302"/>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622754" y="3279983"/>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622754" y="3531167"/>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136057" y="3871303"/>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2136057" y="4114651"/>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969774" y="32721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969774" y="3523331"/>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0" idx="2"/>
          </p:cNvCxnSpPr>
          <p:nvPr/>
        </p:nvCxnSpPr>
        <p:spPr>
          <a:xfrm flipV="1">
            <a:off x="2072148" y="2618302"/>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4"/>
            <a:endCxn id="16" idx="2"/>
          </p:cNvCxnSpPr>
          <p:nvPr/>
        </p:nvCxnSpPr>
        <p:spPr>
          <a:xfrm>
            <a:off x="3242188" y="2861650"/>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6"/>
            <a:endCxn id="16" idx="2"/>
          </p:cNvCxnSpPr>
          <p:nvPr/>
        </p:nvCxnSpPr>
        <p:spPr>
          <a:xfrm flipV="1">
            <a:off x="3109451" y="3515495"/>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4"/>
            <a:endCxn id="14" idx="0"/>
          </p:cNvCxnSpPr>
          <p:nvPr/>
        </p:nvCxnSpPr>
        <p:spPr>
          <a:xfrm>
            <a:off x="1828800" y="3173057"/>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6"/>
            <a:endCxn id="16" idx="2"/>
          </p:cNvCxnSpPr>
          <p:nvPr/>
        </p:nvCxnSpPr>
        <p:spPr>
          <a:xfrm flipV="1">
            <a:off x="2622754" y="3515495"/>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6" idx="2"/>
          </p:cNvCxnSpPr>
          <p:nvPr/>
        </p:nvCxnSpPr>
        <p:spPr>
          <a:xfrm>
            <a:off x="2005779" y="2936779"/>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139814" y="1961223"/>
            <a:ext cx="6518786" cy="4278094"/>
          </a:xfrm>
          <a:prstGeom prst="rect">
            <a:avLst/>
          </a:prstGeom>
        </p:spPr>
        <p:txBody>
          <a:bodyPr wrap="square">
            <a:spAutoFit/>
          </a:bodyPr>
          <a:lstStyle/>
          <a:p>
            <a:pPr marL="285750" indent="-285750">
              <a:buFont typeface="Arial" charset="0"/>
              <a:buChar char="•"/>
            </a:pPr>
            <a:r>
              <a:rPr lang="en-US" sz="2800" dirty="0"/>
              <a:t>Challenges of multi-view learning</a:t>
            </a:r>
          </a:p>
          <a:p>
            <a:pPr marL="742950" lvl="1" indent="-285750">
              <a:buFont typeface="Arial" charset="0"/>
              <a:buChar char="•"/>
            </a:pPr>
            <a:r>
              <a:rPr lang="en-US" dirty="0"/>
              <a:t>the underlying relations of biomedical events are often nonlinear</a:t>
            </a:r>
            <a:r>
              <a:rPr lang="zh-CN" altLang="en-US" dirty="0"/>
              <a:t> </a:t>
            </a:r>
            <a:r>
              <a:rPr lang="en-US" dirty="0"/>
              <a:t>and complex</a:t>
            </a:r>
            <a:r>
              <a:rPr lang="zh-CN" altLang="en-US" dirty="0"/>
              <a:t> </a:t>
            </a:r>
            <a:r>
              <a:rPr lang="en-US" dirty="0"/>
              <a:t>over all types of features</a:t>
            </a:r>
            <a:r>
              <a:rPr lang="zh-CN" altLang="en-US" dirty="0"/>
              <a:t> </a:t>
            </a:r>
            <a:endParaRPr lang="en-US" altLang="zh-CN" dirty="0"/>
          </a:p>
          <a:p>
            <a:pPr marL="742950" lvl="1" indent="-285750">
              <a:buFont typeface="Arial" charset="0"/>
              <a:buChar char="•"/>
            </a:pPr>
            <a:r>
              <a:rPr lang="en-US" dirty="0"/>
              <a:t>features have different importance toward different target outcomes</a:t>
            </a:r>
            <a:endParaRPr lang="en-US" sz="2800" dirty="0"/>
          </a:p>
          <a:p>
            <a:pPr marL="285750" indent="-285750">
              <a:buFont typeface="Arial" charset="0"/>
              <a:buChar char="•"/>
            </a:pPr>
            <a:r>
              <a:rPr lang="en-US" sz="2800" dirty="0"/>
              <a:t>Our solution:</a:t>
            </a:r>
          </a:p>
          <a:p>
            <a:pPr marL="742950" lvl="1" indent="-285750">
              <a:buFont typeface="Arial" charset="0"/>
              <a:buChar char="•"/>
            </a:pPr>
            <a:r>
              <a:rPr lang="en-US" sz="2400" dirty="0"/>
              <a:t>Construct drug similarity graph for each view, where DDIs are node labels</a:t>
            </a:r>
          </a:p>
          <a:p>
            <a:pPr marL="742950" lvl="1" indent="-285750">
              <a:buFont typeface="Arial" charset="0"/>
              <a:buChar char="•"/>
            </a:pPr>
            <a:r>
              <a:rPr lang="en-US" sz="2400" dirty="0"/>
              <a:t>Graph convolutional network (GCN) based model for node embedding and prediction</a:t>
            </a:r>
          </a:p>
          <a:p>
            <a:pPr marL="742950" lvl="1" indent="-285750">
              <a:buFont typeface="Arial" charset="0"/>
              <a:buChar char="•"/>
            </a:pPr>
            <a:r>
              <a:rPr lang="en-US" sz="2400" dirty="0"/>
              <a:t>Attention mechanism to integrate different views</a:t>
            </a:r>
          </a:p>
        </p:txBody>
      </p:sp>
      <p:sp>
        <p:nvSpPr>
          <p:cNvPr id="37" name="TextBox 36"/>
          <p:cNvSpPr txBox="1"/>
          <p:nvPr/>
        </p:nvSpPr>
        <p:spPr>
          <a:xfrm>
            <a:off x="658760" y="2686361"/>
            <a:ext cx="803425" cy="369332"/>
          </a:xfrm>
          <a:prstGeom prst="rect">
            <a:avLst/>
          </a:prstGeom>
          <a:noFill/>
        </p:spPr>
        <p:txBody>
          <a:bodyPr wrap="none" rtlCol="0">
            <a:spAutoFit/>
          </a:bodyPr>
          <a:lstStyle/>
          <a:p>
            <a:r>
              <a:rPr lang="en-US"/>
              <a:t>drug A</a:t>
            </a:r>
            <a:endParaRPr lang="en-US" dirty="0"/>
          </a:p>
        </p:txBody>
      </p:sp>
      <p:sp>
        <p:nvSpPr>
          <p:cNvPr id="38" name="TextBox 37"/>
          <p:cNvSpPr txBox="1"/>
          <p:nvPr/>
        </p:nvSpPr>
        <p:spPr>
          <a:xfrm>
            <a:off x="2840474" y="1913596"/>
            <a:ext cx="803425" cy="369332"/>
          </a:xfrm>
          <a:prstGeom prst="rect">
            <a:avLst/>
          </a:prstGeom>
          <a:noFill/>
        </p:spPr>
        <p:txBody>
          <a:bodyPr wrap="none" rtlCol="0">
            <a:spAutoFit/>
          </a:bodyPr>
          <a:lstStyle/>
          <a:p>
            <a:r>
              <a:rPr lang="en-US" dirty="0"/>
              <a:t>drug B</a:t>
            </a:r>
          </a:p>
        </p:txBody>
      </p:sp>
      <p:sp>
        <p:nvSpPr>
          <p:cNvPr id="39" name="TextBox 38"/>
          <p:cNvSpPr txBox="1"/>
          <p:nvPr/>
        </p:nvSpPr>
        <p:spPr>
          <a:xfrm rot="20593137">
            <a:off x="2050423" y="2449342"/>
            <a:ext cx="970137" cy="369332"/>
          </a:xfrm>
          <a:prstGeom prst="rect">
            <a:avLst/>
          </a:prstGeom>
          <a:noFill/>
        </p:spPr>
        <p:txBody>
          <a:bodyPr wrap="none" rtlCol="0">
            <a:spAutoFit/>
          </a:bodyPr>
          <a:lstStyle/>
          <a:p>
            <a:r>
              <a:rPr lang="en-US" dirty="0"/>
              <a:t>sim(A,B)</a:t>
            </a:r>
          </a:p>
        </p:txBody>
      </p:sp>
    </p:spTree>
    <p:extLst>
      <p:ext uri="{BB962C8B-B14F-4D97-AF65-F5344CB8AC3E}">
        <p14:creationId xmlns:p14="http://schemas.microsoft.com/office/powerpoint/2010/main" val="33575685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DE3C-899A-C44A-943E-789FB6A25167}"/>
              </a:ext>
            </a:extLst>
          </p:cNvPr>
          <p:cNvSpPr>
            <a:spLocks noGrp="1"/>
          </p:cNvSpPr>
          <p:nvPr>
            <p:ph type="title"/>
          </p:nvPr>
        </p:nvSpPr>
        <p:spPr>
          <a:xfrm>
            <a:off x="752005" y="88652"/>
            <a:ext cx="10515600" cy="1325563"/>
          </a:xfrm>
        </p:spPr>
        <p:txBody>
          <a:bodyPr/>
          <a:lstStyle/>
          <a:p>
            <a:r>
              <a:rPr lang="en-US" dirty="0"/>
              <a:t>A Simple Multi-View GCN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E4EDF6F-8606-E848-8A82-1E03DDA6844E}"/>
                  </a:ext>
                </a:extLst>
              </p:cNvPr>
              <p:cNvSpPr>
                <a:spLocks noGrp="1"/>
              </p:cNvSpPr>
              <p:nvPr>
                <p:ph sz="half" idx="2"/>
              </p:nvPr>
            </p:nvSpPr>
            <p:spPr>
              <a:xfrm>
                <a:off x="5514842" y="2237753"/>
                <a:ext cx="6193848" cy="2895794"/>
              </a:xfrm>
            </p:spPr>
            <p:txBody>
              <a:bodyPr>
                <a:normAutofit fontScale="92500" lnSpcReduction="10000"/>
              </a:bodyPr>
              <a:lstStyle/>
              <a:p>
                <a:pPr marL="0" indent="0" algn="ctr">
                  <a:buNone/>
                </a:pPr>
                <a:r>
                  <a:rPr lang="en-US" sz="2400" b="1" dirty="0">
                    <a:solidFill>
                      <a:srgbClr val="1127D8"/>
                    </a:solidFill>
                  </a:rPr>
                  <a:t>Embedding</a:t>
                </a:r>
                <a:endParaRPr lang="en-US" sz="2400" dirty="0"/>
              </a:p>
              <a:p>
                <a:pPr marL="0" indent="0">
                  <a:buNone/>
                </a:pPr>
                <a:r>
                  <a:rPr lang="en-US" sz="2400" dirty="0"/>
                  <a:t>For view </a:t>
                </a:r>
                <a14:m>
                  <m:oMath xmlns:m="http://schemas.openxmlformats.org/officeDocument/2006/math">
                    <m:r>
                      <a:rPr lang="en-US" sz="2400" i="1">
                        <a:latin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oMath>
                </a14:m>
                <a:r>
                  <a:rPr lang="en-US" sz="2400" dirty="0"/>
                  <a:t>{1,…,T}, we encode the nodes as </a:t>
                </a:r>
              </a:p>
              <a:p>
                <a:pPr marL="0" indent="0">
                  <a:buNone/>
                </a:pPr>
                <a:endParaRPr lang="en-US" dirty="0"/>
              </a:p>
              <a:p>
                <a:pPr marL="0" indent="0">
                  <a:buNone/>
                </a:pPr>
                <a:endParaRPr lang="en-US" sz="2400" dirty="0"/>
              </a:p>
              <a:p>
                <a:pPr marL="0" indent="0">
                  <a:buNone/>
                </a:pPr>
                <a:endParaRPr lang="en-US" sz="2400" dirty="0"/>
              </a:p>
              <a:p>
                <a:pPr marL="0" indent="0">
                  <a:buNone/>
                </a:pPr>
                <a:r>
                  <a:rPr lang="en-US" sz="2400" dirty="0"/>
                  <a:t>where</a:t>
                </a:r>
                <a:r>
                  <a:rPr lang="en-US" dirty="0"/>
                  <a:t> </a:t>
                </a:r>
                <a14:m>
                  <m:oMath xmlns:m="http://schemas.openxmlformats.org/officeDocument/2006/math">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b="1" i="1" dirty="0">
                                <a:latin typeface="Cambria Math" charset="0"/>
                              </a:rPr>
                              <m:t>𝑨</m:t>
                            </m:r>
                          </m:e>
                        </m:acc>
                      </m:e>
                      <m:sup>
                        <m:r>
                          <a:rPr lang="en-US" sz="2400" i="1" dirty="0">
                            <a:latin typeface="Cambria Math" charset="0"/>
                          </a:rPr>
                          <m:t>𝑢</m:t>
                        </m:r>
                      </m:sup>
                    </m:sSup>
                    <m:r>
                      <a:rPr lang="en-US" sz="2400" b="0" i="1" dirty="0" smtClean="0">
                        <a:latin typeface="Cambria Math"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sup>
                    </m:sSup>
                    <m:sSup>
                      <m:sSupPr>
                        <m:ctrlPr>
                          <a:rPr lang="en-US" sz="2400" b="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𝑨</m:t>
                            </m:r>
                          </m:e>
                        </m:acc>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sup>
                    </m:sSup>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b="1" i="1">
                                <a:latin typeface="Cambria Math" charset="0"/>
                              </a:rPr>
                              <m:t>𝑫</m:t>
                            </m:r>
                          </m:e>
                        </m:acc>
                      </m:e>
                      <m:sup>
                        <m:r>
                          <a:rPr lang="en-US" sz="2400" b="1" i="1" smtClean="0">
                            <a:latin typeface="Cambria Math" charset="0"/>
                          </a:rPr>
                          <m:t>(</m:t>
                        </m:r>
                        <m:r>
                          <a:rPr lang="en-US" sz="2400" b="1" i="1" smtClean="0">
                            <a:latin typeface="Cambria Math" charset="0"/>
                          </a:rPr>
                          <m:t>𝒖</m:t>
                        </m:r>
                        <m:r>
                          <a:rPr lang="en-US" sz="2400" b="1" i="1" smtClean="0">
                            <a:latin typeface="Cambria Math" charset="0"/>
                          </a:rPr>
                          <m:t>)</m:t>
                        </m:r>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sup>
                    </m:sSup>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b="1" i="1">
                            <a:latin typeface="Cambria Math" charset="0"/>
                          </a:rPr>
                          <m:t>𝑾</m:t>
                        </m:r>
                      </m:e>
                      <m:sub>
                        <m:r>
                          <a:rPr lang="en-US" sz="2400" i="1">
                            <a:latin typeface="Cambria Math" charset="0"/>
                          </a:rPr>
                          <m:t>0</m:t>
                        </m:r>
                      </m:sub>
                      <m:sup>
                        <m:d>
                          <m:dPr>
                            <m:ctrlPr>
                              <a:rPr lang="en-US" sz="2400" i="1">
                                <a:latin typeface="Cambria Math" panose="02040503050406030204" pitchFamily="18" charset="0"/>
                              </a:rPr>
                            </m:ctrlPr>
                          </m:dPr>
                          <m:e>
                            <m:r>
                              <a:rPr lang="en-US" sz="2400" i="1">
                                <a:latin typeface="Cambria Math" charset="0"/>
                              </a:rPr>
                              <m:t>𝑢</m:t>
                            </m:r>
                          </m:e>
                        </m:d>
                      </m:sup>
                    </m:sSubSup>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b="1" i="1">
                            <a:latin typeface="Cambria Math" charset="0"/>
                          </a:rPr>
                          <m:t>𝑾</m:t>
                        </m:r>
                      </m:e>
                      <m:sub>
                        <m:r>
                          <a:rPr lang="en-US" sz="2400" b="0" i="1" smtClean="0">
                            <a:latin typeface="Cambria Math" charset="0"/>
                          </a:rPr>
                          <m:t>1</m:t>
                        </m:r>
                      </m:sub>
                      <m:sup>
                        <m:d>
                          <m:dPr>
                            <m:ctrlPr>
                              <a:rPr lang="en-US" sz="2400" i="1">
                                <a:latin typeface="Cambria Math" panose="02040503050406030204" pitchFamily="18" charset="0"/>
                              </a:rPr>
                            </m:ctrlPr>
                          </m:dPr>
                          <m:e>
                            <m:r>
                              <a:rPr lang="en-US" sz="2400" i="1">
                                <a:latin typeface="Cambria Math" charset="0"/>
                              </a:rPr>
                              <m:t>𝑢</m:t>
                            </m:r>
                          </m:e>
                        </m:d>
                      </m:sup>
                    </m:sSubSup>
                  </m:oMath>
                </a14:m>
                <a:r>
                  <a:rPr lang="en-US" sz="2400" dirty="0"/>
                  <a:t> are weight matrices.</a:t>
                </a:r>
              </a:p>
              <a:p>
                <a:endParaRPr lang="en-US" dirty="0"/>
              </a:p>
            </p:txBody>
          </p:sp>
        </mc:Choice>
        <mc:Fallback xmlns="">
          <p:sp>
            <p:nvSpPr>
              <p:cNvPr id="4" name="Content Placeholder 3">
                <a:extLst>
                  <a:ext uri="{FF2B5EF4-FFF2-40B4-BE49-F238E27FC236}">
                    <a16:creationId xmlns:a16="http://schemas.microsoft.com/office/drawing/2014/main" id="{DE4EDF6F-8606-E848-8A82-1E03DDA6844E}"/>
                  </a:ext>
                </a:extLst>
              </p:cNvPr>
              <p:cNvSpPr>
                <a:spLocks noGrp="1" noRot="1" noChangeAspect="1" noMove="1" noResize="1" noEditPoints="1" noAdjustHandles="1" noChangeArrowheads="1" noChangeShapeType="1" noTextEdit="1"/>
              </p:cNvSpPr>
              <p:nvPr>
                <p:ph sz="half" idx="2"/>
              </p:nvPr>
            </p:nvSpPr>
            <p:spPr>
              <a:xfrm>
                <a:off x="5514842" y="2237753"/>
                <a:ext cx="6193848" cy="2895794"/>
              </a:xfrm>
              <a:blipFill>
                <a:blip r:embed="rId3"/>
                <a:stretch>
                  <a:fillRect l="-1022" t="-30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5932834" y="3057601"/>
                <a:ext cx="5539978" cy="101181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𝒁</m:t>
                          </m:r>
                        </m:e>
                        <m:sup>
                          <m:r>
                            <a:rPr lang="en-US" sz="2400" b="0" i="1" smtClean="0">
                              <a:latin typeface="Cambria Math" charset="0"/>
                            </a:rPr>
                            <m:t>(</m:t>
                          </m:r>
                          <m:r>
                            <a:rPr lang="en-US" sz="2400" b="0" i="1" smtClean="0">
                              <a:latin typeface="Cambria Math" charset="0"/>
                            </a:rPr>
                            <m:t>𝑢</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1" i="1" smtClean="0">
                                  <a:latin typeface="Cambria Math" charset="0"/>
                                </a:rPr>
                                <m:t>𝑿</m:t>
                              </m:r>
                            </m:e>
                            <m:sup>
                              <m:d>
                                <m:dPr>
                                  <m:ctrlPr>
                                    <a:rPr lang="en-US" sz="2400" b="0" i="1" smtClean="0">
                                      <a:latin typeface="Cambria Math" panose="02040503050406030204" pitchFamily="18" charset="0"/>
                                    </a:rPr>
                                  </m:ctrlPr>
                                </m:dPr>
                                <m:e>
                                  <m:r>
                                    <a:rPr lang="en-US" sz="2400" b="0" i="1" smtClean="0">
                                      <a:latin typeface="Cambria Math" charset="0"/>
                                    </a:rPr>
                                    <m:t>𝑢</m:t>
                                  </m:r>
                                </m:e>
                              </m:d>
                            </m:sup>
                          </m:s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1" i="1" smtClean="0">
                                  <a:latin typeface="Cambria Math" charset="0"/>
                                </a:rPr>
                                <m:t>𝑨</m:t>
                              </m:r>
                            </m:e>
                            <m:sup>
                              <m:d>
                                <m:dPr>
                                  <m:ctrlPr>
                                    <a:rPr lang="en-US" sz="2400" b="0" i="1" smtClean="0">
                                      <a:latin typeface="Cambria Math" panose="02040503050406030204" pitchFamily="18" charset="0"/>
                                    </a:rPr>
                                  </m:ctrlPr>
                                </m:dPr>
                                <m:e>
                                  <m:r>
                                    <a:rPr lang="en-US" sz="2400" b="0" i="1" smtClean="0">
                                      <a:latin typeface="Cambria Math" charset="0"/>
                                    </a:rPr>
                                    <m:t>𝑢</m:t>
                                  </m:r>
                                </m:e>
                              </m:d>
                            </m:sup>
                          </m:sSup>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1" i="1" smtClean="0">
                                  <a:latin typeface="Cambria Math" charset="0"/>
                                </a:rPr>
                                <m:t>𝑾</m:t>
                              </m:r>
                            </m:e>
                            <m:sub>
                              <m:r>
                                <a:rPr lang="en-US" sz="2400" b="0" i="1" smtClean="0">
                                  <a:latin typeface="Cambria Math" charset="0"/>
                                </a:rPr>
                                <m:t>1</m:t>
                              </m:r>
                            </m:sub>
                            <m:sup>
                              <m:d>
                                <m:dPr>
                                  <m:ctrlPr>
                                    <a:rPr lang="en-US" sz="2400" b="0" i="1" smtClean="0">
                                      <a:latin typeface="Cambria Math" panose="02040503050406030204" pitchFamily="18" charset="0"/>
                                    </a:rPr>
                                  </m:ctrlPr>
                                </m:dPr>
                                <m:e>
                                  <m:r>
                                    <a:rPr lang="en-US" sz="2400" b="0" i="1" smtClean="0">
                                      <a:latin typeface="Cambria Math" charset="0"/>
                                    </a:rPr>
                                    <m:t>𝑢</m:t>
                                  </m:r>
                                </m:e>
                              </m:d>
                            </m:sup>
                          </m:sSubSup>
                        </m:e>
                      </m:d>
                    </m:oMath>
                  </m:oMathPara>
                </a14:m>
                <a:endParaRPr lang="en-US" sz="2400" b="0" dirty="0"/>
              </a:p>
              <a:p>
                <a:r>
                  <a:rPr lang="en-US" sz="2400" dirty="0"/>
                  <a:t> </a:t>
                </a:r>
                <a14:m>
                  <m:oMath xmlns:m="http://schemas.openxmlformats.org/officeDocument/2006/math">
                    <m:r>
                      <a:rPr lang="en-US" sz="2400" b="0" i="1" smtClean="0">
                        <a:latin typeface="Cambria Math" charset="0"/>
                      </a:rPr>
                      <m:t>=</m:t>
                    </m:r>
                    <m:r>
                      <a:rPr lang="en-US" sz="2400" b="0" i="1" smtClean="0">
                        <a:latin typeface="Cambria Math" charset="0"/>
                      </a:rPr>
                      <m:t>𝑠𝑜𝑓𝑡𝑚𝑎𝑥</m:t>
                    </m:r>
                    <m:r>
                      <a:rPr lang="en-US" sz="2400" b="0" i="1" smtClean="0">
                        <a:latin typeface="Cambria Math" charset="0"/>
                      </a:rPr>
                      <m:t>(</m:t>
                    </m:r>
                    <m:sSup>
                      <m:sSupPr>
                        <m:ctrlPr>
                          <a:rPr lang="en-US" sz="2400" b="0" i="1" dirty="0" smtClean="0">
                            <a:latin typeface="Cambria Math" panose="02040503050406030204" pitchFamily="18" charset="0"/>
                          </a:rPr>
                        </m:ctrlPr>
                      </m:sSupPr>
                      <m:e>
                        <m:acc>
                          <m:accPr>
                            <m:chr m:val="̂"/>
                            <m:ctrlPr>
                              <a:rPr lang="en-US" sz="2400" i="1" dirty="0" smtClean="0">
                                <a:latin typeface="Cambria Math" panose="02040503050406030204" pitchFamily="18" charset="0"/>
                              </a:rPr>
                            </m:ctrlPr>
                          </m:accPr>
                          <m:e>
                            <m:r>
                              <a:rPr lang="en-US" sz="2400" b="1" i="1" dirty="0" smtClean="0">
                                <a:latin typeface="Cambria Math" charset="0"/>
                              </a:rPr>
                              <m:t>𝑨</m:t>
                            </m:r>
                          </m:e>
                        </m:acc>
                      </m:e>
                      <m:sup>
                        <m:r>
                          <a:rPr lang="en-US" sz="2400" b="0" i="1" dirty="0" smtClean="0">
                            <a:latin typeface="Cambria Math" charset="0"/>
                          </a:rPr>
                          <m:t>𝑢</m:t>
                        </m:r>
                      </m:sup>
                    </m:sSup>
                    <m:r>
                      <a:rPr lang="en-US" sz="2400" b="0" i="1" dirty="0" smtClean="0">
                        <a:latin typeface="Cambria Math" charset="0"/>
                      </a:rPr>
                      <m:t>𝑅𝑒𝐿𝑈</m:t>
                    </m:r>
                    <m:r>
                      <a:rPr lang="en-US" sz="2400" b="0" i="1" dirty="0" smtClean="0">
                        <a:latin typeface="Cambria Math" charset="0"/>
                      </a:rPr>
                      <m:t>(</m:t>
                    </m:r>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b="1" i="1" dirty="0">
                                <a:latin typeface="Cambria Math" charset="0"/>
                              </a:rPr>
                              <m:t>𝑨</m:t>
                            </m:r>
                          </m:e>
                        </m:acc>
                      </m:e>
                      <m:sup>
                        <m:r>
                          <a:rPr lang="en-US" sz="2400" i="1" dirty="0">
                            <a:latin typeface="Cambria Math" charset="0"/>
                          </a:rPr>
                          <m:t>𝑢</m:t>
                        </m:r>
                      </m:sup>
                    </m:sSup>
                    <m:sSup>
                      <m:sSupPr>
                        <m:ctrlPr>
                          <a:rPr lang="en-US" sz="2400" i="1">
                            <a:latin typeface="Cambria Math" panose="02040503050406030204" pitchFamily="18" charset="0"/>
                          </a:rPr>
                        </m:ctrlPr>
                      </m:sSupPr>
                      <m:e>
                        <m:r>
                          <a:rPr lang="en-US" sz="2400" b="1" i="1">
                            <a:latin typeface="Cambria Math" charset="0"/>
                          </a:rPr>
                          <m:t>𝑿</m:t>
                        </m:r>
                      </m:e>
                      <m:sup>
                        <m:d>
                          <m:dPr>
                            <m:ctrlPr>
                              <a:rPr lang="en-US" sz="2400" i="1">
                                <a:latin typeface="Cambria Math" panose="02040503050406030204" pitchFamily="18" charset="0"/>
                              </a:rPr>
                            </m:ctrlPr>
                          </m:dPr>
                          <m:e>
                            <m:r>
                              <a:rPr lang="en-US" sz="2400" i="1">
                                <a:latin typeface="Cambria Math" charset="0"/>
                              </a:rPr>
                              <m:t>𝑢</m:t>
                            </m:r>
                          </m:e>
                        </m:d>
                      </m:sup>
                    </m:sSup>
                    <m:sSubSup>
                      <m:sSubSupPr>
                        <m:ctrlPr>
                          <a:rPr lang="en-US" sz="2400" i="1">
                            <a:latin typeface="Cambria Math" panose="02040503050406030204" pitchFamily="18" charset="0"/>
                          </a:rPr>
                        </m:ctrlPr>
                      </m:sSubSupPr>
                      <m:e>
                        <m:r>
                          <a:rPr lang="en-US" sz="2400" b="1" i="1">
                            <a:latin typeface="Cambria Math" charset="0"/>
                          </a:rPr>
                          <m:t>𝑾</m:t>
                        </m:r>
                      </m:e>
                      <m:sub>
                        <m:r>
                          <a:rPr lang="en-US" sz="2400" b="0" i="1" smtClean="0">
                            <a:latin typeface="Cambria Math" charset="0"/>
                          </a:rPr>
                          <m:t>0</m:t>
                        </m:r>
                      </m:sub>
                      <m:sup>
                        <m:d>
                          <m:dPr>
                            <m:ctrlPr>
                              <a:rPr lang="en-US" sz="2400" i="1">
                                <a:latin typeface="Cambria Math" panose="02040503050406030204" pitchFamily="18" charset="0"/>
                              </a:rPr>
                            </m:ctrlPr>
                          </m:dPr>
                          <m:e>
                            <m:r>
                              <a:rPr lang="en-US" sz="2400" i="1">
                                <a:latin typeface="Cambria Math" charset="0"/>
                              </a:rPr>
                              <m:t>𝑢</m:t>
                            </m:r>
                          </m:e>
                        </m:d>
                      </m:sup>
                    </m:sSubSup>
                    <m:r>
                      <a:rPr lang="en-US" sz="2400" b="0" i="1" smtClean="0">
                        <a:latin typeface="Cambria Math" charset="0"/>
                      </a:rPr>
                      <m:t>)</m:t>
                    </m:r>
                    <m:sSubSup>
                      <m:sSubSupPr>
                        <m:ctrlPr>
                          <a:rPr lang="en-US" sz="2400" i="1">
                            <a:latin typeface="Cambria Math" panose="02040503050406030204" pitchFamily="18" charset="0"/>
                          </a:rPr>
                        </m:ctrlPr>
                      </m:sSubSupPr>
                      <m:e>
                        <m:r>
                          <a:rPr lang="en-US" sz="2400" b="1" i="1">
                            <a:latin typeface="Cambria Math" charset="0"/>
                          </a:rPr>
                          <m:t>𝑾</m:t>
                        </m:r>
                      </m:e>
                      <m:sub>
                        <m:r>
                          <a:rPr lang="en-US" sz="2400" i="1">
                            <a:latin typeface="Cambria Math" charset="0"/>
                          </a:rPr>
                          <m:t>1</m:t>
                        </m:r>
                      </m:sub>
                      <m:sup>
                        <m:d>
                          <m:dPr>
                            <m:ctrlPr>
                              <a:rPr lang="en-US" sz="2400" i="1">
                                <a:latin typeface="Cambria Math" panose="02040503050406030204" pitchFamily="18" charset="0"/>
                              </a:rPr>
                            </m:ctrlPr>
                          </m:dPr>
                          <m:e>
                            <m:r>
                              <a:rPr lang="en-US" sz="2400" i="1">
                                <a:latin typeface="Cambria Math" charset="0"/>
                              </a:rPr>
                              <m:t>𝑢</m:t>
                            </m:r>
                          </m:e>
                        </m:d>
                      </m:sup>
                    </m:sSubSup>
                    <m:r>
                      <a:rPr lang="en-US" sz="2400" b="0" i="1" dirty="0" smtClean="0">
                        <a:latin typeface="Cambria Math" charset="0"/>
                      </a:rPr>
                      <m:t>)</m:t>
                    </m:r>
                  </m:oMath>
                </a14:m>
                <a:r>
                  <a:rPr lang="en-US" sz="2400" dirty="0"/>
                  <a:t>	</a:t>
                </a:r>
              </a:p>
            </p:txBody>
          </p:sp>
        </mc:Choice>
        <mc:Fallback xmlns="">
          <p:sp>
            <p:nvSpPr>
              <p:cNvPr id="414" name="TextBox 413"/>
              <p:cNvSpPr txBox="1">
                <a:spLocks noRot="1" noChangeAspect="1" noMove="1" noResize="1" noEditPoints="1" noAdjustHandles="1" noChangeArrowheads="1" noChangeShapeType="1" noTextEdit="1"/>
              </p:cNvSpPr>
              <p:nvPr/>
            </p:nvSpPr>
            <p:spPr>
              <a:xfrm>
                <a:off x="5932834" y="3057601"/>
                <a:ext cx="5539978" cy="1011815"/>
              </a:xfrm>
              <a:prstGeom prst="rect">
                <a:avLst/>
              </a:prstGeom>
              <a:blipFill>
                <a:blip r:embed="rId4"/>
                <a:stretch>
                  <a:fillRect l="-1831" b="-10000"/>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31C9A946-F4D4-9B41-A7D1-5971EC79C95B}"/>
              </a:ext>
            </a:extLst>
          </p:cNvPr>
          <p:cNvCxnSpPr/>
          <p:nvPr/>
        </p:nvCxnSpPr>
        <p:spPr>
          <a:xfrm flipH="1" flipV="1">
            <a:off x="4052848" y="2834180"/>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CD5FF3D-85A8-C54C-A37C-FCCC46E69237}"/>
              </a:ext>
            </a:extLst>
          </p:cNvPr>
          <p:cNvCxnSpPr>
            <a:stCxn id="57" idx="0"/>
          </p:cNvCxnSpPr>
          <p:nvPr/>
        </p:nvCxnSpPr>
        <p:spPr>
          <a:xfrm flipH="1" flipV="1">
            <a:off x="1851857" y="283089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30AC21A-8319-0C47-8EF2-4DBB4BBB7DAA}"/>
              </a:ext>
            </a:extLst>
          </p:cNvPr>
          <p:cNvSpPr/>
          <p:nvPr/>
        </p:nvSpPr>
        <p:spPr>
          <a:xfrm>
            <a:off x="2958843" y="380748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FF41026-4EEB-A848-9FDA-4F630E8D4402}"/>
              </a:ext>
            </a:extLst>
          </p:cNvPr>
          <p:cNvSpPr/>
          <p:nvPr/>
        </p:nvSpPr>
        <p:spPr>
          <a:xfrm>
            <a:off x="752005" y="380748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8A375CF-6320-2342-B257-B5CB22BF779A}"/>
              </a:ext>
            </a:extLst>
          </p:cNvPr>
          <p:cNvGrpSpPr/>
          <p:nvPr/>
        </p:nvGrpSpPr>
        <p:grpSpPr>
          <a:xfrm>
            <a:off x="943980" y="3985254"/>
            <a:ext cx="1895168" cy="1400305"/>
            <a:chOff x="1408471" y="4071347"/>
            <a:chExt cx="2871020" cy="1983045"/>
          </a:xfrm>
        </p:grpSpPr>
        <p:sp>
          <p:nvSpPr>
            <p:cNvPr id="59" name="Oval 58">
              <a:extLst>
                <a:ext uri="{FF2B5EF4-FFF2-40B4-BE49-F238E27FC236}">
                  <a16:creationId xmlns:a16="http://schemas.microsoft.com/office/drawing/2014/main" id="{925CEA68-2E54-574D-B5FF-3B5CF0C05947}"/>
                </a:ext>
              </a:extLst>
            </p:cNvPr>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F3DE22BB-4882-B444-BD05-D27C249E5582}"/>
                </a:ext>
              </a:extLst>
            </p:cNvPr>
            <p:cNvCxnSpPr>
              <a:stCxn id="62" idx="2"/>
              <a:endCxn id="62"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CB7A646-6EF8-4C4D-B8B2-34FE5FBD4F6D}"/>
                </a:ext>
              </a:extLst>
            </p:cNvPr>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B9133F03-ABCF-6746-AC76-BC90854330E5}"/>
                </a:ext>
              </a:extLst>
            </p:cNvPr>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712B750-5C82-B44C-8FE8-4096D8A6A103}"/>
                </a:ext>
              </a:extLst>
            </p:cNvPr>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AA429D82-028B-2D46-B7CD-85D4BEDE53A1}"/>
                </a:ext>
              </a:extLst>
            </p:cNvPr>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F262B95-0D37-AF47-8F20-016B7C8D6D06}"/>
                </a:ext>
              </a:extLst>
            </p:cNvPr>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20835ED1-1DDD-A547-9C84-E6761425FC0B}"/>
                </a:ext>
              </a:extLst>
            </p:cNvPr>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C742E806-57D2-9440-A022-6BBB8689E94D}"/>
                </a:ext>
              </a:extLst>
            </p:cNvPr>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F8D8F3F5-A7F7-8941-9964-B9F61BC68E6A}"/>
                </a:ext>
              </a:extLst>
            </p:cNvPr>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5D33A16-6500-B14E-9644-14FA467056E0}"/>
                </a:ext>
              </a:extLst>
            </p:cNvPr>
            <p:cNvCxnSpPr>
              <a:endCxn id="67"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6EE4A4-53F6-4741-8856-46B1CDA841EF}"/>
                </a:ext>
              </a:extLst>
            </p:cNvPr>
            <p:cNvCxnSpPr>
              <a:stCxn id="67" idx="4"/>
              <a:endCxn id="73"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5AA76D4-4DA7-614E-9BBE-5D730DA97256}"/>
                </a:ext>
              </a:extLst>
            </p:cNvPr>
            <p:cNvCxnSpPr>
              <a:stCxn id="69" idx="6"/>
              <a:endCxn id="73"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439435-5608-5E42-A347-C1CF52DA0A33}"/>
                </a:ext>
              </a:extLst>
            </p:cNvPr>
            <p:cNvCxnSpPr>
              <a:stCxn id="62" idx="4"/>
              <a:endCxn id="71"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1D0EE4F-7A53-E241-AD04-46971DEBF372}"/>
                </a:ext>
              </a:extLst>
            </p:cNvPr>
            <p:cNvCxnSpPr>
              <a:stCxn id="71" idx="6"/>
              <a:endCxn id="73"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CFBF13-8A29-9C4D-A050-B700B92DA871}"/>
                </a:ext>
              </a:extLst>
            </p:cNvPr>
            <p:cNvCxnSpPr>
              <a:endCxn id="73"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1F4EF2F-BE63-1B43-8E55-F2F678836B6A}"/>
                  </a:ext>
                </a:extLst>
              </p:cNvPr>
              <p:cNvSpPr txBox="1"/>
              <p:nvPr/>
            </p:nvSpPr>
            <p:spPr>
              <a:xfrm>
                <a:off x="1084532" y="562237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75" name="TextBox 74">
                <a:extLst>
                  <a:ext uri="{FF2B5EF4-FFF2-40B4-BE49-F238E27FC236}">
                    <a16:creationId xmlns="" xmlns:a16="http://schemas.microsoft.com/office/drawing/2014/main" xmlns:a14="http://schemas.microsoft.com/office/drawing/2010/main" id="{81F4EF2F-BE63-1B43-8E55-F2F678836B6A}"/>
                  </a:ext>
                </a:extLst>
              </p:cNvPr>
              <p:cNvSpPr txBox="1">
                <a:spLocks noRot="1" noChangeAspect="1" noMove="1" noResize="1" noEditPoints="1" noAdjustHandles="1" noChangeArrowheads="1" noChangeShapeType="1" noTextEdit="1"/>
              </p:cNvSpPr>
              <p:nvPr/>
            </p:nvSpPr>
            <p:spPr>
              <a:xfrm>
                <a:off x="1084532" y="5622375"/>
                <a:ext cx="1409617" cy="288797"/>
              </a:xfrm>
              <a:prstGeom prst="rect">
                <a:avLst/>
              </a:prstGeom>
              <a:blipFill rotWithShape="0">
                <a:blip r:embed="rId5"/>
                <a:stretch>
                  <a:fillRect l="-3896" t="-8333" r="-6061" b="-31250"/>
                </a:stretch>
              </a:blipFill>
            </p:spPr>
            <p:txBody>
              <a:bodyPr/>
              <a:lstStyle/>
              <a:p>
                <a:r>
                  <a:rPr lang="en-US">
                    <a:noFill/>
                  </a:rPr>
                  <a:t> </a:t>
                </a:r>
              </a:p>
            </p:txBody>
          </p:sp>
        </mc:Fallback>
      </mc:AlternateContent>
      <p:sp>
        <p:nvSpPr>
          <p:cNvPr id="76" name="Oval 75">
            <a:extLst>
              <a:ext uri="{FF2B5EF4-FFF2-40B4-BE49-F238E27FC236}">
                <a16:creationId xmlns:a16="http://schemas.microsoft.com/office/drawing/2014/main" id="{EF66EC46-B6B0-7848-9B47-7D250D0F3513}"/>
              </a:ext>
            </a:extLst>
          </p:cNvPr>
          <p:cNvSpPr/>
          <p:nvPr/>
        </p:nvSpPr>
        <p:spPr>
          <a:xfrm>
            <a:off x="3026787" y="420515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4C63A33-D67A-304E-874E-F514A73257B7}"/>
              </a:ext>
            </a:extLst>
          </p:cNvPr>
          <p:cNvCxnSpPr>
            <a:stCxn id="82" idx="2"/>
            <a:endCxn id="82" idx="6"/>
          </p:cNvCxnSpPr>
          <p:nvPr/>
        </p:nvCxnSpPr>
        <p:spPr>
          <a:xfrm>
            <a:off x="3026787" y="437698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D614C7B9-6076-FA4B-B438-6203D75D0D86}"/>
              </a:ext>
            </a:extLst>
          </p:cNvPr>
          <p:cNvSpPr/>
          <p:nvPr/>
        </p:nvSpPr>
        <p:spPr>
          <a:xfrm>
            <a:off x="3959768" y="398525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946F23C-8F77-FC47-870E-FB2183DF13D2}"/>
              </a:ext>
            </a:extLst>
          </p:cNvPr>
          <p:cNvCxnSpPr/>
          <p:nvPr/>
        </p:nvCxnSpPr>
        <p:spPr>
          <a:xfrm>
            <a:off x="3959768" y="415709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3A4DC78-7D11-9C4A-B57F-E15BEE4E1397}"/>
              </a:ext>
            </a:extLst>
          </p:cNvPr>
          <p:cNvSpPr/>
          <p:nvPr/>
        </p:nvSpPr>
        <p:spPr>
          <a:xfrm>
            <a:off x="3711513" y="462433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FCD40F63-6091-4544-BF61-5D184457BCDD}"/>
              </a:ext>
            </a:extLst>
          </p:cNvPr>
          <p:cNvCxnSpPr/>
          <p:nvPr/>
        </p:nvCxnSpPr>
        <p:spPr>
          <a:xfrm>
            <a:off x="3711513" y="480170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9B5BA7E-0300-474A-941F-92529819ED2F}"/>
              </a:ext>
            </a:extLst>
          </p:cNvPr>
          <p:cNvSpPr/>
          <p:nvPr/>
        </p:nvSpPr>
        <p:spPr>
          <a:xfrm>
            <a:off x="3390243" y="504188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D2072897-260B-8944-A0A8-07AAA45E159E}"/>
              </a:ext>
            </a:extLst>
          </p:cNvPr>
          <p:cNvCxnSpPr/>
          <p:nvPr/>
        </p:nvCxnSpPr>
        <p:spPr>
          <a:xfrm>
            <a:off x="3390243" y="521372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296EEE81-D256-0742-8B9B-4663D941F298}"/>
              </a:ext>
            </a:extLst>
          </p:cNvPr>
          <p:cNvSpPr/>
          <p:nvPr/>
        </p:nvSpPr>
        <p:spPr>
          <a:xfrm>
            <a:off x="4600685" y="461879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493AC8F5-F9CC-5E40-A570-33B02D6432AC}"/>
              </a:ext>
            </a:extLst>
          </p:cNvPr>
          <p:cNvCxnSpPr/>
          <p:nvPr/>
        </p:nvCxnSpPr>
        <p:spPr>
          <a:xfrm>
            <a:off x="4600685" y="479616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DEDD515-3CE5-864C-B113-A21BCA677233}"/>
              </a:ext>
            </a:extLst>
          </p:cNvPr>
          <p:cNvCxnSpPr/>
          <p:nvPr/>
        </p:nvCxnSpPr>
        <p:spPr>
          <a:xfrm flipV="1">
            <a:off x="3348057" y="415709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4685F8-C430-F44E-8D99-E0DFE850383D}"/>
              </a:ext>
            </a:extLst>
          </p:cNvPr>
          <p:cNvCxnSpPr>
            <a:stCxn id="88" idx="6"/>
          </p:cNvCxnSpPr>
          <p:nvPr/>
        </p:nvCxnSpPr>
        <p:spPr>
          <a:xfrm flipV="1">
            <a:off x="4032783" y="4790634"/>
            <a:ext cx="567902" cy="55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CAFA0-983E-5A45-A53A-CCB1CF82BF73}"/>
              </a:ext>
            </a:extLst>
          </p:cNvPr>
          <p:cNvCxnSpPr>
            <a:stCxn id="82" idx="4"/>
          </p:cNvCxnSpPr>
          <p:nvPr/>
        </p:nvCxnSpPr>
        <p:spPr>
          <a:xfrm>
            <a:off x="3187422" y="454882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F4A3D8-284E-7E42-9974-EC041D902E6B}"/>
              </a:ext>
            </a:extLst>
          </p:cNvPr>
          <p:cNvCxnSpPr/>
          <p:nvPr/>
        </p:nvCxnSpPr>
        <p:spPr>
          <a:xfrm flipV="1">
            <a:off x="3711513" y="479063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11B2947-B4BA-354D-A290-ACC0DFF0E8FA}"/>
                  </a:ext>
                </a:extLst>
              </p:cNvPr>
              <p:cNvSpPr txBox="1"/>
              <p:nvPr/>
            </p:nvSpPr>
            <p:spPr>
              <a:xfrm>
                <a:off x="3167339" y="562237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90" name="TextBox 89">
                <a:extLst>
                  <a:ext uri="{FF2B5EF4-FFF2-40B4-BE49-F238E27FC236}">
                    <a16:creationId xmlns="" xmlns:a16="http://schemas.microsoft.com/office/drawing/2014/main" xmlns:a14="http://schemas.microsoft.com/office/drawing/2010/main" id="{611B2947-B4BA-354D-A290-ACC0DFF0E8FA}"/>
                  </a:ext>
                </a:extLst>
              </p:cNvPr>
              <p:cNvSpPr txBox="1">
                <a:spLocks noRot="1" noChangeAspect="1" noMove="1" noResize="1" noEditPoints="1" noAdjustHandles="1" noChangeArrowheads="1" noChangeShapeType="1" noTextEdit="1"/>
              </p:cNvSpPr>
              <p:nvPr/>
            </p:nvSpPr>
            <p:spPr>
              <a:xfrm>
                <a:off x="3167339" y="5622375"/>
                <a:ext cx="1414939" cy="288797"/>
              </a:xfrm>
              <a:prstGeom prst="rect">
                <a:avLst/>
              </a:prstGeom>
              <a:blipFill rotWithShape="0">
                <a:blip r:embed="rId6"/>
                <a:stretch>
                  <a:fillRect l="-3879" t="-8333" r="-6034" b="-31250"/>
                </a:stretch>
              </a:blipFill>
            </p:spPr>
            <p:txBody>
              <a:bodyPr/>
              <a:lstStyle/>
              <a:p>
                <a:r>
                  <a:rPr lang="en-US">
                    <a:noFill/>
                  </a:rPr>
                  <a:t> </a:t>
                </a:r>
              </a:p>
            </p:txBody>
          </p:sp>
        </mc:Fallback>
      </mc:AlternateContent>
      <p:sp>
        <p:nvSpPr>
          <p:cNvPr id="91" name="Rounded Rectangle 90">
            <a:extLst>
              <a:ext uri="{FF2B5EF4-FFF2-40B4-BE49-F238E27FC236}">
                <a16:creationId xmlns:a16="http://schemas.microsoft.com/office/drawing/2014/main" id="{D4DD615D-3AC2-2C44-B693-5E16F2A0A201}"/>
              </a:ext>
            </a:extLst>
          </p:cNvPr>
          <p:cNvSpPr/>
          <p:nvPr/>
        </p:nvSpPr>
        <p:spPr>
          <a:xfrm>
            <a:off x="917239" y="3040830"/>
            <a:ext cx="1879986" cy="579488"/>
          </a:xfrm>
          <a:prstGeom prst="roundRect">
            <a:avLst/>
          </a:prstGeom>
          <a:solidFill>
            <a:srgbClr val="F0C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0B780FF-E236-FB41-96BA-42D7241AF221}"/>
              </a:ext>
            </a:extLst>
          </p:cNvPr>
          <p:cNvSpPr txBox="1"/>
          <p:nvPr/>
        </p:nvSpPr>
        <p:spPr>
          <a:xfrm>
            <a:off x="1440290" y="3040289"/>
            <a:ext cx="833883" cy="523220"/>
          </a:xfrm>
          <a:prstGeom prst="rect">
            <a:avLst/>
          </a:prstGeom>
          <a:noFill/>
        </p:spPr>
        <p:txBody>
          <a:bodyPr wrap="none" rtlCol="0">
            <a:spAutoFit/>
          </a:bodyPr>
          <a:lstStyle/>
          <a:p>
            <a:r>
              <a:rPr lang="en-US" sz="2800"/>
              <a:t>GCN</a:t>
            </a:r>
          </a:p>
        </p:txBody>
      </p:sp>
      <p:sp>
        <p:nvSpPr>
          <p:cNvPr id="93" name="Rounded Rectangle 92">
            <a:extLst>
              <a:ext uri="{FF2B5EF4-FFF2-40B4-BE49-F238E27FC236}">
                <a16:creationId xmlns:a16="http://schemas.microsoft.com/office/drawing/2014/main" id="{06F8E706-6C5A-604A-94B6-3D0E95F0B122}"/>
              </a:ext>
            </a:extLst>
          </p:cNvPr>
          <p:cNvSpPr/>
          <p:nvPr/>
        </p:nvSpPr>
        <p:spPr>
          <a:xfrm>
            <a:off x="3112856" y="3030073"/>
            <a:ext cx="1879986" cy="5794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0658BFBE-2095-6B4A-8E04-7062CBED1F1B}"/>
              </a:ext>
            </a:extLst>
          </p:cNvPr>
          <p:cNvSpPr txBox="1"/>
          <p:nvPr/>
        </p:nvSpPr>
        <p:spPr>
          <a:xfrm>
            <a:off x="3635907" y="3029532"/>
            <a:ext cx="833883" cy="523220"/>
          </a:xfrm>
          <a:prstGeom prst="rect">
            <a:avLst/>
          </a:prstGeom>
          <a:noFill/>
        </p:spPr>
        <p:txBody>
          <a:bodyPr wrap="none" rtlCol="0">
            <a:spAutoFit/>
          </a:bodyPr>
          <a:lstStyle/>
          <a:p>
            <a:r>
              <a:rPr lang="en-US" sz="2800"/>
              <a:t>GCN</a:t>
            </a:r>
          </a:p>
        </p:txBody>
      </p:sp>
      <p:sp>
        <p:nvSpPr>
          <p:cNvPr id="95" name="Rounded Rectangle 94">
            <a:extLst>
              <a:ext uri="{FF2B5EF4-FFF2-40B4-BE49-F238E27FC236}">
                <a16:creationId xmlns:a16="http://schemas.microsoft.com/office/drawing/2014/main" id="{A2B2AA02-EADC-EB4F-953D-7336E6552C1E}"/>
              </a:ext>
            </a:extLst>
          </p:cNvPr>
          <p:cNvSpPr/>
          <p:nvPr/>
        </p:nvSpPr>
        <p:spPr>
          <a:xfrm>
            <a:off x="919137" y="2249051"/>
            <a:ext cx="1879986" cy="579488"/>
          </a:xfrm>
          <a:prstGeom prst="roundRect">
            <a:avLst/>
          </a:prstGeom>
          <a:solidFill>
            <a:srgbClr val="F0C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9A89050-B2F1-364E-AAB2-F7B80278BE9F}"/>
                  </a:ext>
                </a:extLst>
              </p:cNvPr>
              <p:cNvSpPr txBox="1"/>
              <p:nvPr/>
            </p:nvSpPr>
            <p:spPr>
              <a:xfrm>
                <a:off x="1442188" y="2248510"/>
                <a:ext cx="879728"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dirty="0" smtClean="0">
                              <a:latin typeface="Cambria Math" panose="02040503050406030204" pitchFamily="18" charset="0"/>
                            </a:rPr>
                          </m:ctrlPr>
                        </m:sSupPr>
                        <m:e>
                          <m:r>
                            <a:rPr lang="en-US" sz="2800" b="1" i="1" dirty="0" smtClean="0">
                              <a:latin typeface="Cambria Math" charset="0"/>
                            </a:rPr>
                            <m:t>𝒁</m:t>
                          </m:r>
                        </m:e>
                        <m:sup>
                          <m:r>
                            <a:rPr lang="en-US" sz="2800" b="0" i="1" dirty="0" smtClean="0">
                              <a:latin typeface="Cambria Math" charset="0"/>
                            </a:rPr>
                            <m:t>(1)</m:t>
                          </m:r>
                        </m:sup>
                      </m:sSup>
                    </m:oMath>
                  </m:oMathPara>
                </a14:m>
                <a:endParaRPr lang="en-US" sz="2800" dirty="0"/>
              </a:p>
            </p:txBody>
          </p:sp>
        </mc:Choice>
        <mc:Fallback xmlns="">
          <p:sp>
            <p:nvSpPr>
              <p:cNvPr id="96" name="TextBox 95">
                <a:extLst>
                  <a:ext uri="{FF2B5EF4-FFF2-40B4-BE49-F238E27FC236}">
                    <a16:creationId xmlns="" xmlns:a16="http://schemas.microsoft.com/office/drawing/2014/main" xmlns:a14="http://schemas.microsoft.com/office/drawing/2010/main" id="{99A89050-B2F1-364E-AAB2-F7B80278BE9F}"/>
                  </a:ext>
                </a:extLst>
              </p:cNvPr>
              <p:cNvSpPr txBox="1">
                <a:spLocks noRot="1" noChangeAspect="1" noMove="1" noResize="1" noEditPoints="1" noAdjustHandles="1" noChangeArrowheads="1" noChangeShapeType="1" noTextEdit="1"/>
              </p:cNvSpPr>
              <p:nvPr/>
            </p:nvSpPr>
            <p:spPr>
              <a:xfrm>
                <a:off x="1442188" y="2248510"/>
                <a:ext cx="879728" cy="541110"/>
              </a:xfrm>
              <a:prstGeom prst="rect">
                <a:avLst/>
              </a:prstGeom>
              <a:blipFill rotWithShape="0">
                <a:blip r:embed="rId7"/>
                <a:stretch>
                  <a:fillRect/>
                </a:stretch>
              </a:blipFill>
            </p:spPr>
            <p:txBody>
              <a:bodyPr/>
              <a:lstStyle/>
              <a:p>
                <a:r>
                  <a:rPr lang="en-US">
                    <a:noFill/>
                  </a:rPr>
                  <a:t> </a:t>
                </a:r>
              </a:p>
            </p:txBody>
          </p:sp>
        </mc:Fallback>
      </mc:AlternateContent>
      <p:sp>
        <p:nvSpPr>
          <p:cNvPr id="97" name="Rounded Rectangle 96">
            <a:extLst>
              <a:ext uri="{FF2B5EF4-FFF2-40B4-BE49-F238E27FC236}">
                <a16:creationId xmlns:a16="http://schemas.microsoft.com/office/drawing/2014/main" id="{F83B0FED-60F3-7944-B47D-BB97A01CB3A6}"/>
              </a:ext>
            </a:extLst>
          </p:cNvPr>
          <p:cNvSpPr/>
          <p:nvPr/>
        </p:nvSpPr>
        <p:spPr>
          <a:xfrm>
            <a:off x="3114754" y="2238294"/>
            <a:ext cx="1879986" cy="5794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93F3935-8F00-3445-8EFB-F38100E172C0}"/>
                  </a:ext>
                </a:extLst>
              </p:cNvPr>
              <p:cNvSpPr txBox="1"/>
              <p:nvPr/>
            </p:nvSpPr>
            <p:spPr>
              <a:xfrm>
                <a:off x="3637805" y="2237753"/>
                <a:ext cx="879728"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latin typeface="Cambria Math" panose="02040503050406030204" pitchFamily="18" charset="0"/>
                            </a:rPr>
                          </m:ctrlPr>
                        </m:sSupPr>
                        <m:e>
                          <m:r>
                            <a:rPr lang="en-US" sz="2800" b="1" i="1" dirty="0">
                              <a:latin typeface="Cambria Math" charset="0"/>
                            </a:rPr>
                            <m:t>𝒁</m:t>
                          </m:r>
                        </m:e>
                        <m:sup>
                          <m:r>
                            <a:rPr lang="en-US" sz="2800" i="1" dirty="0">
                              <a:latin typeface="Cambria Math" charset="0"/>
                            </a:rPr>
                            <m:t>(</m:t>
                          </m:r>
                          <m:r>
                            <a:rPr lang="en-US" sz="2800" b="0" i="1" dirty="0" smtClean="0">
                              <a:latin typeface="Cambria Math" charset="0"/>
                            </a:rPr>
                            <m:t>2</m:t>
                          </m:r>
                          <m:r>
                            <a:rPr lang="en-US" sz="2800" i="1" dirty="0">
                              <a:latin typeface="Cambria Math" charset="0"/>
                            </a:rPr>
                            <m:t>)</m:t>
                          </m:r>
                        </m:sup>
                      </m:sSup>
                    </m:oMath>
                  </m:oMathPara>
                </a14:m>
                <a:endParaRPr lang="en-US" sz="2800" dirty="0"/>
              </a:p>
            </p:txBody>
          </p:sp>
        </mc:Choice>
        <mc:Fallback xmlns="">
          <p:sp>
            <p:nvSpPr>
              <p:cNvPr id="98" name="TextBox 97">
                <a:extLst>
                  <a:ext uri="{FF2B5EF4-FFF2-40B4-BE49-F238E27FC236}">
                    <a16:creationId xmlns="" xmlns:a16="http://schemas.microsoft.com/office/drawing/2014/main" xmlns:a14="http://schemas.microsoft.com/office/drawing/2010/main" id="{C93F3935-8F00-3445-8EFB-F38100E172C0}"/>
                  </a:ext>
                </a:extLst>
              </p:cNvPr>
              <p:cNvSpPr txBox="1">
                <a:spLocks noRot="1" noChangeAspect="1" noMove="1" noResize="1" noEditPoints="1" noAdjustHandles="1" noChangeArrowheads="1" noChangeShapeType="1" noTextEdit="1"/>
              </p:cNvSpPr>
              <p:nvPr/>
            </p:nvSpPr>
            <p:spPr>
              <a:xfrm>
                <a:off x="3637805" y="2237753"/>
                <a:ext cx="879728" cy="541110"/>
              </a:xfrm>
              <a:prstGeom prst="rect">
                <a:avLst/>
              </a:prstGeom>
              <a:blipFill rotWithShape="0">
                <a:blip r:embed="rId8"/>
                <a:stretch>
                  <a:fillRect/>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D4D64714-D350-B84F-ACDF-F2670E67238D}"/>
              </a:ext>
            </a:extLst>
          </p:cNvPr>
          <p:cNvCxnSpPr>
            <a:stCxn id="96" idx="0"/>
          </p:cNvCxnSpPr>
          <p:nvPr/>
        </p:nvCxnSpPr>
        <p:spPr>
          <a:xfrm flipV="1">
            <a:off x="1882052" y="1894840"/>
            <a:ext cx="1138219" cy="3536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E3C8F44-033B-0541-9D0E-AA60F6CE1239}"/>
                  </a:ext>
                </a:extLst>
              </p:cNvPr>
              <p:cNvSpPr txBox="1"/>
              <p:nvPr/>
            </p:nvSpPr>
            <p:spPr>
              <a:xfrm>
                <a:off x="2820759" y="1414215"/>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100" name="TextBox 99">
                <a:extLst>
                  <a:ext uri="{FF2B5EF4-FFF2-40B4-BE49-F238E27FC236}">
                    <a16:creationId xmlns="" xmlns:a16="http://schemas.microsoft.com/office/drawing/2014/main" xmlns:a14="http://schemas.microsoft.com/office/drawing/2010/main" id="{BE3C8F44-033B-0541-9D0E-AA60F6CE1239}"/>
                  </a:ext>
                </a:extLst>
              </p:cNvPr>
              <p:cNvSpPr txBox="1">
                <a:spLocks noRot="1" noChangeAspect="1" noMove="1" noResize="1" noEditPoints="1" noAdjustHandles="1" noChangeArrowheads="1" noChangeShapeType="1" noTextEdit="1"/>
              </p:cNvSpPr>
              <p:nvPr/>
            </p:nvSpPr>
            <p:spPr>
              <a:xfrm>
                <a:off x="2820759" y="1414215"/>
                <a:ext cx="491608" cy="523220"/>
              </a:xfrm>
              <a:prstGeom prst="rect">
                <a:avLst/>
              </a:prstGeom>
              <a:blipFill rotWithShape="0">
                <a:blip r:embed="rId9"/>
                <a:stretch>
                  <a:fillRect/>
                </a:stretch>
              </a:blipFill>
            </p:spPr>
            <p:txBody>
              <a:bodyPr/>
              <a:lstStyle/>
              <a:p>
                <a:r>
                  <a:rPr lang="en-US">
                    <a:noFill/>
                  </a:rPr>
                  <a:t> </a:t>
                </a:r>
              </a:p>
            </p:txBody>
          </p:sp>
        </mc:Fallback>
      </mc:AlternateContent>
      <p:cxnSp>
        <p:nvCxnSpPr>
          <p:cNvPr id="101" name="Straight Arrow Connector 100">
            <a:extLst>
              <a:ext uri="{FF2B5EF4-FFF2-40B4-BE49-F238E27FC236}">
                <a16:creationId xmlns:a16="http://schemas.microsoft.com/office/drawing/2014/main" id="{8F858C48-F926-324E-ACE8-4F86D96C49E2}"/>
              </a:ext>
            </a:extLst>
          </p:cNvPr>
          <p:cNvCxnSpPr>
            <a:stCxn id="98" idx="0"/>
          </p:cNvCxnSpPr>
          <p:nvPr/>
        </p:nvCxnSpPr>
        <p:spPr>
          <a:xfrm flipH="1" flipV="1">
            <a:off x="3020271" y="1894840"/>
            <a:ext cx="1057398" cy="342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B16980A-8CA7-1F4F-8C2D-22E22FF80ACA}"/>
                  </a:ext>
                </a:extLst>
              </p:cNvPr>
              <p:cNvSpPr txBox="1"/>
              <p:nvPr/>
            </p:nvSpPr>
            <p:spPr>
              <a:xfrm>
                <a:off x="3653912" y="1454110"/>
                <a:ext cx="4845429"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𝑠𝑜𝑓𝑡𝑚𝑎𝑥</m:t>
                      </m:r>
                      <m:r>
                        <a:rPr lang="en-US" sz="2400" b="0" i="1" smtClean="0">
                          <a:latin typeface="Cambria Math" panose="02040503050406030204" pitchFamily="18" charset="0"/>
                        </a:rPr>
                        <m:t>(</m:t>
                      </m:r>
                      <m:r>
                        <a:rPr lang="en-US" sz="2400" b="0" i="1" smtClean="0">
                          <a:latin typeface="Cambria Math" panose="02040503050406030204" pitchFamily="18" charset="0"/>
                        </a:rPr>
                        <m:t>𝑊</m:t>
                      </m:r>
                      <m:d>
                        <m:dPr>
                          <m:begChr m:val="["/>
                          <m:endChr m:val="]"/>
                          <m:ctrlPr>
                            <a:rPr lang="en-US" sz="2400" b="0" i="1" smtClean="0">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charset="0"/>
                                </a:rPr>
                                <m:t>𝒁</m:t>
                              </m:r>
                            </m:e>
                            <m:sup>
                              <m:d>
                                <m:dPr>
                                  <m:ctrlPr>
                                    <a:rPr lang="en-US" sz="2400" b="0" i="1">
                                      <a:latin typeface="Cambria Math" panose="02040503050406030204" pitchFamily="18" charset="0"/>
                                    </a:rPr>
                                  </m:ctrlPr>
                                </m:dPr>
                                <m:e>
                                  <m:r>
                                    <a:rPr lang="en-US" sz="2400" b="0" i="1" smtClean="0">
                                      <a:latin typeface="Cambria Math" panose="02040503050406030204" pitchFamily="18" charset="0"/>
                                    </a:rPr>
                                    <m:t>1</m:t>
                                  </m:r>
                                </m:e>
                              </m:d>
                            </m:sup>
                          </m:sSup>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r>
                                <a:rPr lang="en-US" sz="2400" b="1" i="1">
                                  <a:latin typeface="Cambria Math" charset="0"/>
                                </a:rPr>
                                <m:t>𝒁</m:t>
                              </m:r>
                            </m:e>
                            <m:sup>
                              <m:d>
                                <m:dPr>
                                  <m:ctrlPr>
                                    <a:rPr lang="en-US" sz="2400" b="0" i="1">
                                      <a:latin typeface="Cambria Math" panose="02040503050406030204" pitchFamily="18" charset="0"/>
                                    </a:rPr>
                                  </m:ctrlPr>
                                </m:dPr>
                                <m:e>
                                  <m:r>
                                    <a:rPr lang="en-US" sz="2400" b="0" i="1" smtClean="0">
                                      <a:latin typeface="Cambria Math" panose="02040503050406030204" pitchFamily="18" charset="0"/>
                                    </a:rPr>
                                    <m:t>𝑇</m:t>
                                  </m:r>
                                </m:e>
                              </m:d>
                            </m:sup>
                          </m:sSup>
                        </m:e>
                      </m:d>
                      <m:r>
                        <a:rPr lang="en-US" sz="2400" b="0" i="1" smtClean="0">
                          <a:latin typeface="Cambria Math" charset="0"/>
                        </a:rPr>
                        <m:t>+</m:t>
                      </m:r>
                      <m:r>
                        <a:rPr lang="en-US" sz="2400" b="1" i="1" smtClean="0">
                          <a:latin typeface="Cambria Math" charset="0"/>
                        </a:rPr>
                        <m:t>𝒃</m:t>
                      </m:r>
                      <m:r>
                        <a:rPr lang="en-US" sz="2400" b="0" i="1" smtClean="0">
                          <a:latin typeface="Cambria Math" charset="0"/>
                        </a:rPr>
                        <m:t>)</m:t>
                      </m:r>
                    </m:oMath>
                  </m:oMathPara>
                </a14:m>
                <a:endParaRPr lang="en-US" sz="2400" dirty="0"/>
              </a:p>
            </p:txBody>
          </p:sp>
        </mc:Choice>
        <mc:Fallback xmlns="">
          <p:sp>
            <p:nvSpPr>
              <p:cNvPr id="24" name="TextBox 23">
                <a:extLst>
                  <a:ext uri="{FF2B5EF4-FFF2-40B4-BE49-F238E27FC236}">
                    <a16:creationId xmlns="" xmlns:a16="http://schemas.microsoft.com/office/drawing/2014/main" xmlns:a14="http://schemas.microsoft.com/office/drawing/2010/main" id="{3B16980A-8CA7-1F4F-8C2D-22E22FF80ACA}"/>
                  </a:ext>
                </a:extLst>
              </p:cNvPr>
              <p:cNvSpPr txBox="1">
                <a:spLocks noRot="1" noChangeAspect="1" noMove="1" noResize="1" noEditPoints="1" noAdjustHandles="1" noChangeArrowheads="1" noChangeShapeType="1" noTextEdit="1"/>
              </p:cNvSpPr>
              <p:nvPr/>
            </p:nvSpPr>
            <p:spPr>
              <a:xfrm>
                <a:off x="3653912" y="1454110"/>
                <a:ext cx="4845429" cy="423962"/>
              </a:xfrm>
              <a:prstGeom prst="rect">
                <a:avLst/>
              </a:prstGeom>
              <a:blipFill rotWithShape="0">
                <a:blip r:embed="rId10"/>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F4AEC27-11D1-C047-AF66-AB8C2B071878}"/>
              </a:ext>
            </a:extLst>
          </p:cNvPr>
          <p:cNvSpPr txBox="1"/>
          <p:nvPr/>
        </p:nvSpPr>
        <p:spPr>
          <a:xfrm>
            <a:off x="5514842" y="5385559"/>
            <a:ext cx="5172208" cy="369332"/>
          </a:xfrm>
          <a:prstGeom prst="rect">
            <a:avLst/>
          </a:prstGeom>
          <a:noFill/>
        </p:spPr>
        <p:txBody>
          <a:bodyPr wrap="square" rtlCol="0">
            <a:spAutoFit/>
          </a:bodyPr>
          <a:lstStyle/>
          <a:p>
            <a:r>
              <a:rPr lang="en-US" dirty="0"/>
              <a:t>Question: what if we do not have labels?</a:t>
            </a:r>
          </a:p>
        </p:txBody>
      </p:sp>
    </p:spTree>
    <p:extLst>
      <p:ext uri="{BB962C8B-B14F-4D97-AF65-F5344CB8AC3E}">
        <p14:creationId xmlns:p14="http://schemas.microsoft.com/office/powerpoint/2010/main" val="72162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99"/>
                                        </p:tgtEl>
                                      </p:cBhvr>
                                    </p:animEffect>
                                    <p:set>
                                      <p:cBhvr>
                                        <p:cTn id="10" dur="1" fill="hold">
                                          <p:stCondLst>
                                            <p:cond delay="499"/>
                                          </p:stCondLst>
                                        </p:cTn>
                                        <p:tgtEl>
                                          <p:spTgt spid="99"/>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01"/>
                                        </p:tgtEl>
                                      </p:cBhvr>
                                    </p:animEffect>
                                    <p:set>
                                      <p:cBhvr>
                                        <p:cTn id="13"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lstStyle/>
          <a:p>
            <a:r>
              <a:rPr lang="en-US" b="1" dirty="0"/>
              <a:t>Attentive Multiview Similarity Fusion with Graph Auto-Encoders (GAE) </a:t>
            </a:r>
          </a:p>
        </p:txBody>
      </p:sp>
      <p:cxnSp>
        <p:nvCxnSpPr>
          <p:cNvPr id="9" name="Straight Arrow Connector 8"/>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89038" y="4353794"/>
            <a:ext cx="1895168" cy="1400305"/>
            <a:chOff x="1408471" y="4071347"/>
            <a:chExt cx="2871020" cy="1983045"/>
          </a:xfrm>
        </p:grpSpPr>
        <p:sp>
          <p:nvSpPr>
            <p:cNvPr id="13" name="Oval 12"/>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5" idx="2"/>
              <a:endCxn id="15"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20"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4"/>
              <a:endCxn id="26"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2" idx="6"/>
              <a:endCxn id="26"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4"/>
              <a:endCxn id="24"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4" idx="6"/>
              <a:endCxn id="26"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6"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3"/>
                <a:stretch>
                  <a:fillRect l="-3448" t="-8511" r="-5603" b="-34043"/>
                </a:stretch>
              </a:blipFill>
            </p:spPr>
            <p:txBody>
              <a:bodyPr/>
              <a:lstStyle/>
              <a:p>
                <a:r>
                  <a:rPr lang="en-US">
                    <a:noFill/>
                  </a:rPr>
                  <a:t> </a:t>
                </a:r>
              </a:p>
            </p:txBody>
          </p:sp>
        </mc:Fallback>
      </mc:AlternateContent>
      <p:sp>
        <p:nvSpPr>
          <p:cNvPr id="30" name="Oval 29"/>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42" idx="2"/>
            <a:endCxn id="42"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2"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4"/>
                <a:stretch>
                  <a:fillRect l="-3448" t="-8511" r="-6034" b="-34043"/>
                </a:stretch>
              </a:blipFill>
            </p:spPr>
            <p:txBody>
              <a:bodyPr/>
              <a:lstStyle/>
              <a:p>
                <a:r>
                  <a:rPr lang="en-US">
                    <a:noFill/>
                  </a:rPr>
                  <a:t> </a:t>
                </a:r>
              </a:p>
            </p:txBody>
          </p:sp>
        </mc:Fallback>
      </mc:AlternateContent>
      <p:sp>
        <p:nvSpPr>
          <p:cNvPr id="45" name="Rounded Rectangle 44"/>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𝑉</m:t>
                      </m:r>
                      <m:r>
                        <a:rPr lang="en-US" sz="2800" b="0" i="1" smtClean="0">
                          <a:latin typeface="Cambria Math" charset="0"/>
                        </a:rPr>
                        <m:t>,</m:t>
                      </m:r>
                      <m:r>
                        <a:rPr lang="en-US" sz="2800" b="1" i="1" smtClean="0">
                          <a:latin typeface="Cambria Math" charset="0"/>
                        </a:rPr>
                        <m:t>𝑨</m:t>
                      </m:r>
                      <m:r>
                        <a:rPr lang="en-US" sz="2800" b="0" i="1" smtClean="0">
                          <a:latin typeface="Cambria Math" charset="0"/>
                        </a:rPr>
                        <m:t>}</m:t>
                      </m:r>
                    </m:oMath>
                  </m:oMathPara>
                </a14:m>
                <a:endParaRPr 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a:blip r:embed="rId5"/>
                <a:stretch>
                  <a:fillRect r="-1361" b="-16667"/>
                </a:stretch>
              </a:blipFill>
            </p:spPr>
            <p:txBody>
              <a:bodyPr/>
              <a:lstStyle/>
              <a:p>
                <a:r>
                  <a:rPr lang="en-US">
                    <a:noFill/>
                  </a:rPr>
                  <a:t> </a:t>
                </a:r>
              </a:p>
            </p:txBody>
          </p:sp>
        </mc:Fallback>
      </mc:AlternateContent>
      <p:sp>
        <p:nvSpPr>
          <p:cNvPr id="49" name="Rounded Rectangle 48"/>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6"/>
                <a:stretch>
                  <a:fillRect/>
                </a:stretch>
              </a:blipFill>
            </p:spPr>
            <p:txBody>
              <a:bodyPr/>
              <a:lstStyle/>
              <a:p>
                <a:r>
                  <a:rPr lang="en-US">
                    <a:noFill/>
                  </a:rPr>
                  <a:t> </a:t>
                </a:r>
              </a:p>
            </p:txBody>
          </p:sp>
        </mc:Fallback>
      </mc:AlternateContent>
      <p:cxnSp>
        <p:nvCxnSpPr>
          <p:cNvPr id="53" name="Straight Arrow Connector 52"/>
          <p:cNvCxnSpPr>
            <a:stCxn id="50" idx="0"/>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𝑉</m:t>
                      </m:r>
                    </m:oMath>
                  </m:oMathPara>
                </a14:m>
                <a:endParaRPr lang="en-US" sz="2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7"/>
                <a:stretch>
                  <a:fillRect/>
                </a:stretch>
              </a:blipFill>
            </p:spPr>
            <p:txBody>
              <a:bodyPr/>
              <a:lstStyle/>
              <a:p>
                <a:r>
                  <a:rPr lang="en-US">
                    <a:noFill/>
                  </a:rPr>
                  <a:t> </a:t>
                </a:r>
              </a:p>
            </p:txBody>
          </p:sp>
        </mc:Fallback>
      </mc:AlternateContent>
      <p:sp>
        <p:nvSpPr>
          <p:cNvPr id="56" name="TextBox 55"/>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p:sp>
        <p:nvSpPr>
          <p:cNvPr id="62" name="TextBox 61"/>
          <p:cNvSpPr txBox="1"/>
          <p:nvPr/>
        </p:nvSpPr>
        <p:spPr>
          <a:xfrm>
            <a:off x="1225813" y="2199006"/>
            <a:ext cx="1428340" cy="369332"/>
          </a:xfrm>
          <a:prstGeom prst="rect">
            <a:avLst/>
          </a:prstGeom>
          <a:noFill/>
        </p:spPr>
        <p:txBody>
          <a:bodyPr wrap="none" rtlCol="0">
            <a:spAutoFit/>
          </a:bodyPr>
          <a:lstStyle/>
          <a:p>
            <a:r>
              <a:rPr lang="en-US" dirty="0">
                <a:solidFill>
                  <a:srgbClr val="FF5502"/>
                </a:solidFill>
              </a:rPr>
              <a:t>GCN decoder</a:t>
            </a:r>
          </a:p>
        </p:txBody>
      </p:sp>
      <p:sp>
        <p:nvSpPr>
          <p:cNvPr id="5" name="Right Arrow 4"/>
          <p:cNvSpPr/>
          <p:nvPr/>
        </p:nvSpPr>
        <p:spPr>
          <a:xfrm rot="1266343">
            <a:off x="4424454" y="3874872"/>
            <a:ext cx="1860511" cy="326742"/>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6478116" y="3946225"/>
                <a:ext cx="352352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𝐴</m:t>
                      </m:r>
                      <m:r>
                        <a:rPr lang="en-US" sz="2800" b="0" i="1" smtClean="0">
                          <a:latin typeface="Cambria Math"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charset="0"/>
                            </a:rPr>
                            <m:t>𝑢</m:t>
                          </m:r>
                        </m:sub>
                        <m:sup/>
                        <m:e>
                          <m:r>
                            <a:rPr lang="en-US" sz="2800" b="0" i="1" smtClean="0">
                              <a:latin typeface="Cambria Math" charset="0"/>
                            </a:rPr>
                            <m:t>𝑑𝑖𝑎𝑔</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𝑢</m:t>
                                  </m:r>
                                </m:sup>
                              </m:sSup>
                            </m:e>
                          </m:d>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𝐴</m:t>
                              </m:r>
                            </m:e>
                            <m:sup>
                              <m:r>
                                <a:rPr lang="en-US" sz="2800" b="0" i="1" smtClean="0">
                                  <a:latin typeface="Cambria Math" charset="0"/>
                                </a:rPr>
                                <m:t>𝑢</m:t>
                              </m:r>
                            </m:sup>
                          </m:sSup>
                        </m:e>
                      </m:nary>
                    </m:oMath>
                  </m:oMathPara>
                </a14:m>
                <a:endParaRPr lang="en-US" sz="28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478116" y="3946225"/>
                <a:ext cx="3523529" cy="1045543"/>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248041" y="2053705"/>
                <a:ext cx="6154497" cy="1384995"/>
              </a:xfrm>
              <a:prstGeom prst="rect">
                <a:avLst/>
              </a:prstGeom>
            </p:spPr>
            <p:txBody>
              <a:bodyPr wrap="square">
                <a:spAutoFit/>
              </a:bodyPr>
              <a:lstStyle/>
              <a:p>
                <a:r>
                  <a:rPr lang="en-US" sz="2800" dirty="0"/>
                  <a:t>When we do not have labels, we reconstruct </a:t>
                </a:r>
                <a14:m>
                  <m:oMath xmlns:m="http://schemas.openxmlformats.org/officeDocument/2006/math">
                    <m:r>
                      <a:rPr lang="en-US" sz="2800" b="1" i="1">
                        <a:latin typeface="Cambria Math" charset="0"/>
                      </a:rPr>
                      <m:t>𝑽</m:t>
                    </m:r>
                  </m:oMath>
                </a14:m>
                <a:r>
                  <a:rPr lang="en-US" sz="2800" dirty="0"/>
                  <a:t> from </a:t>
                </a:r>
                <a14:m>
                  <m:oMath xmlns:m="http://schemas.openxmlformats.org/officeDocument/2006/math">
                    <m:r>
                      <a:rPr lang="en-US" sz="2800" b="1" i="1">
                        <a:latin typeface="Cambria Math" charset="0"/>
                      </a:rPr>
                      <m:t>𝒁</m:t>
                    </m:r>
                  </m:oMath>
                </a14:m>
                <a:r>
                  <a:rPr lang="en-US" sz="2800" dirty="0"/>
                  <a:t> to minimize </a:t>
                </a:r>
                <a:r>
                  <a:rPr lang="en-US" sz="2800" dirty="0" err="1"/>
                  <a:t>autoencoder</a:t>
                </a:r>
                <a:r>
                  <a:rPr lang="en-US" sz="2800" dirty="0"/>
                  <a:t> loss,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charset="0"/>
                          </a:rPr>
                          <m:t>L</m:t>
                        </m:r>
                      </m:e>
                      <m:sub>
                        <m:r>
                          <a:rPr lang="en-US" sz="2800" i="1">
                            <a:latin typeface="Cambria Math" charset="0"/>
                          </a:rPr>
                          <m:t>𝑒𝑑</m:t>
                        </m:r>
                      </m:sub>
                    </m:sSub>
                    <m:r>
                      <a:rPr lang="en-US" sz="2800" i="1">
                        <a:latin typeface="Cambria Math" charset="0"/>
                      </a:rPr>
                      <m:t>=∑</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b="1" i="1">
                                <a:latin typeface="Cambria Math" charset="0"/>
                              </a:rPr>
                              <m:t>𝑿</m:t>
                            </m:r>
                            <m:r>
                              <a:rPr lang="en-US" sz="2800" i="1">
                                <a:latin typeface="Cambria Math" charset="0"/>
                              </a:rPr>
                              <m:t>−</m:t>
                            </m:r>
                            <m:sSup>
                              <m:sSupPr>
                                <m:ctrlPr>
                                  <a:rPr lang="en-US" sz="2800" b="1" i="1">
                                    <a:latin typeface="Cambria Math" panose="02040503050406030204" pitchFamily="18" charset="0"/>
                                  </a:rPr>
                                </m:ctrlPr>
                              </m:sSupPr>
                              <m:e>
                                <m:r>
                                  <a:rPr lang="en-US" sz="2800" b="1" i="1">
                                    <a:latin typeface="Cambria Math" charset="0"/>
                                  </a:rPr>
                                  <m:t>𝑿</m:t>
                                </m:r>
                              </m:e>
                              <m:sup>
                                <m:r>
                                  <a:rPr lang="en-US" sz="2800" b="1" i="1">
                                    <a:latin typeface="Cambria Math" charset="0"/>
                                  </a:rPr>
                                  <m:t>′</m:t>
                                </m:r>
                              </m:sup>
                            </m:sSup>
                          </m:e>
                        </m:d>
                      </m:e>
                      <m:sup>
                        <m:r>
                          <a:rPr lang="en-US" sz="2800" i="1">
                            <a:latin typeface="Cambria Math" charset="0"/>
                          </a:rPr>
                          <m:t>2</m:t>
                        </m:r>
                      </m:sup>
                    </m:sSup>
                  </m:oMath>
                </a14:m>
                <a:r>
                  <a:rPr lang="en-US" sz="2800" dirty="0"/>
                  <a:t>.</a:t>
                </a:r>
              </a:p>
            </p:txBody>
          </p:sp>
        </mc:Choice>
        <mc:Fallback xmlns="">
          <p:sp>
            <p:nvSpPr>
              <p:cNvPr id="8" name="Rectangle 7"/>
              <p:cNvSpPr>
                <a:spLocks noRot="1" noChangeAspect="1" noMove="1" noResize="1" noEditPoints="1" noAdjustHandles="1" noChangeArrowheads="1" noChangeShapeType="1" noTextEdit="1"/>
              </p:cNvSpPr>
              <p:nvPr/>
            </p:nvSpPr>
            <p:spPr>
              <a:xfrm>
                <a:off x="5248041" y="2053705"/>
                <a:ext cx="6154497" cy="1384995"/>
              </a:xfrm>
              <a:prstGeom prst="rect">
                <a:avLst/>
              </a:prstGeom>
              <a:blipFill rotWithShape="0">
                <a:blip r:embed="rId10"/>
                <a:stretch>
                  <a:fillRect l="-2081" t="-4405" b="-11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058490" y="5597903"/>
                <a:ext cx="28455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m:t>
                          </m:r>
                          <m:r>
                            <a:rPr lang="en-US" sz="2800" b="0" i="1" smtClean="0">
                              <a:latin typeface="Cambria Math" charset="0"/>
                            </a:rPr>
                            <m:t>𝑢</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r>
                            <a:rPr lang="en-US" sz="2800" b="0" i="1" smtClean="0">
                              <a:latin typeface="Cambria Math" charset="0"/>
                            </a:rPr>
                            <m:t>𝑢</m:t>
                          </m:r>
                        </m:sup>
                      </m:sSup>
                      <m:sSup>
                        <m:sSupPr>
                          <m:ctrlPr>
                            <a:rPr lang="en-US" sz="2800" b="0" i="1" smtClean="0">
                              <a:latin typeface="Cambria Math" panose="02040503050406030204" pitchFamily="18" charset="0"/>
                            </a:rPr>
                          </m:ctrlPr>
                        </m:sSupPr>
                        <m:e>
                          <m:r>
                            <a:rPr lang="en-US" sz="2800" b="0" i="1" smtClean="0">
                              <a:latin typeface="Cambria Math" charset="0"/>
                            </a:rPr>
                            <m:t>𝐴</m:t>
                          </m:r>
                        </m:e>
                        <m:sup>
                          <m:r>
                            <a:rPr lang="en-US" sz="2800" b="0" i="1" smtClean="0">
                              <a:latin typeface="Cambria Math" charset="0"/>
                            </a:rPr>
                            <m:t>𝑢</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r>
                            <a:rPr lang="en-US" sz="2800" b="0" i="1" smtClean="0">
                              <a:latin typeface="Cambria Math" charset="0"/>
                            </a:rPr>
                            <m:t>𝑢</m:t>
                          </m:r>
                        </m:sup>
                      </m:sSup>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5058490" y="5597903"/>
                <a:ext cx="2845523" cy="430887"/>
              </a:xfrm>
              <a:prstGeom prst="rect">
                <a:avLst/>
              </a:prstGeom>
              <a:blipFill rotWithShape="0">
                <a:blip r:embed="rId11"/>
                <a:stretch>
                  <a:fillRect/>
                </a:stretch>
              </a:blipFill>
            </p:spPr>
            <p:txBody>
              <a:bodyPr/>
              <a:lstStyle/>
              <a:p>
                <a:r>
                  <a:rPr lang="en-US">
                    <a:noFill/>
                  </a:rPr>
                  <a:t> </a:t>
                </a:r>
              </a:p>
            </p:txBody>
          </p:sp>
        </mc:Fallback>
      </mc:AlternateContent>
      <p:sp>
        <p:nvSpPr>
          <p:cNvPr id="60" name="Right Arrow 59"/>
          <p:cNvSpPr/>
          <p:nvPr/>
        </p:nvSpPr>
        <p:spPr>
          <a:xfrm>
            <a:off x="8192768" y="5696696"/>
            <a:ext cx="693760" cy="269012"/>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970549" y="5342856"/>
            <a:ext cx="1138197" cy="369332"/>
          </a:xfrm>
          <a:prstGeom prst="rect">
            <a:avLst/>
          </a:prstGeom>
          <a:noFill/>
        </p:spPr>
        <p:txBody>
          <a:bodyPr wrap="none" rtlCol="0">
            <a:spAutoFit/>
          </a:bodyPr>
          <a:lstStyle/>
          <a:p>
            <a:r>
              <a:rPr lang="en-US"/>
              <a:t>Normalize</a:t>
            </a:r>
          </a:p>
        </p:txBody>
      </p:sp>
      <mc:AlternateContent xmlns:mc="http://schemas.openxmlformats.org/markup-compatibility/2006" xmlns:a14="http://schemas.microsoft.com/office/drawing/2010/main">
        <mc:Choice Requires="a14">
          <p:sp>
            <p:nvSpPr>
              <p:cNvPr id="51" name="Rectangle 50"/>
              <p:cNvSpPr/>
              <p:nvPr/>
            </p:nvSpPr>
            <p:spPr>
              <a:xfrm>
                <a:off x="9330965" y="5527522"/>
                <a:ext cx="6814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𝑔</m:t>
                          </m:r>
                        </m:e>
                        <m:sup>
                          <m:r>
                            <a:rPr lang="en-US" sz="2800" b="0" i="1" smtClean="0">
                              <a:latin typeface="Cambria Math" charset="0"/>
                            </a:rPr>
                            <m:t>𝑢</m:t>
                          </m:r>
                        </m:sup>
                      </m:sSup>
                    </m:oMath>
                  </m:oMathPara>
                </a14:m>
                <a:endParaRPr lang="en-US" sz="2800" dirty="0"/>
              </a:p>
            </p:txBody>
          </p:sp>
        </mc:Choice>
        <mc:Fallback xmlns="">
          <p:sp>
            <p:nvSpPr>
              <p:cNvPr id="51" name="Rectangle 50"/>
              <p:cNvSpPr>
                <a:spLocks noRot="1" noChangeAspect="1" noMove="1" noResize="1" noEditPoints="1" noAdjustHandles="1" noChangeArrowheads="1" noChangeShapeType="1" noTextEdit="1"/>
              </p:cNvSpPr>
              <p:nvPr/>
            </p:nvSpPr>
            <p:spPr>
              <a:xfrm>
                <a:off x="9330965" y="5527522"/>
                <a:ext cx="681469" cy="523220"/>
              </a:xfrm>
              <a:prstGeom prst="rect">
                <a:avLst/>
              </a:prstGeom>
              <a:blipFill rotWithShape="0">
                <a:blip r:embed="rId12"/>
                <a:stretch>
                  <a:fillRect/>
                </a:stretch>
              </a:blipFill>
            </p:spPr>
            <p:txBody>
              <a:bodyPr/>
              <a:lstStyle/>
              <a:p>
                <a:r>
                  <a:rPr lang="en-US">
                    <a:noFill/>
                  </a:rPr>
                  <a:t> </a:t>
                </a:r>
              </a:p>
            </p:txBody>
          </p:sp>
        </mc:Fallback>
      </mc:AlternateContent>
      <p:sp>
        <p:nvSpPr>
          <p:cNvPr id="58" name="TextBox 57"/>
          <p:cNvSpPr txBox="1"/>
          <p:nvPr/>
        </p:nvSpPr>
        <p:spPr>
          <a:xfrm>
            <a:off x="8764644" y="6066027"/>
            <a:ext cx="3122555" cy="707886"/>
          </a:xfrm>
          <a:prstGeom prst="rect">
            <a:avLst/>
          </a:prstGeom>
          <a:noFill/>
        </p:spPr>
        <p:txBody>
          <a:bodyPr wrap="square" rtlCol="0">
            <a:spAutoFit/>
          </a:bodyPr>
          <a:lstStyle/>
          <a:p>
            <a:r>
              <a:rPr lang="en-US" sz="2000" dirty="0"/>
              <a:t>attention weights decided by data and target</a:t>
            </a:r>
          </a:p>
        </p:txBody>
      </p:sp>
      <p:sp>
        <p:nvSpPr>
          <p:cNvPr id="64" name="Right Arrow 63"/>
          <p:cNvSpPr/>
          <p:nvPr/>
        </p:nvSpPr>
        <p:spPr>
          <a:xfrm rot="16200000">
            <a:off x="8687311" y="4732388"/>
            <a:ext cx="366756" cy="308309"/>
          </a:xfrm>
          <a:prstGeom prst="rightArrow">
            <a:avLst/>
          </a:prstGeom>
          <a:solidFill>
            <a:srgbClr val="FF5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9EAFE331-BB6E-8A42-9A3A-D5564C2C643C}"/>
              </a:ext>
            </a:extLst>
          </p:cNvPr>
          <p:cNvCxnSpPr/>
          <p:nvPr/>
        </p:nvCxnSpPr>
        <p:spPr>
          <a:xfrm flipV="1">
            <a:off x="2803901" y="2327624"/>
            <a:ext cx="614732" cy="3329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56CC7A7-0FF1-454B-9F38-64E4ADD2B5D0}"/>
                  </a:ext>
                </a:extLst>
              </p:cNvPr>
              <p:cNvSpPr txBox="1"/>
              <p:nvPr/>
            </p:nvSpPr>
            <p:spPr>
              <a:xfrm>
                <a:off x="3235301" y="1804404"/>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63" name="TextBox 62">
                <a:extLst>
                  <a:ext uri="{FF2B5EF4-FFF2-40B4-BE49-F238E27FC236}">
                    <a16:creationId xmlns:a16="http://schemas.microsoft.com/office/drawing/2014/main" id="{356CC7A7-0FF1-454B-9F38-64E4ADD2B5D0}"/>
                  </a:ext>
                </a:extLst>
              </p:cNvPr>
              <p:cNvSpPr txBox="1">
                <a:spLocks noRot="1" noChangeAspect="1" noMove="1" noResize="1" noEditPoints="1" noAdjustHandles="1" noChangeArrowheads="1" noChangeShapeType="1" noTextEdit="1"/>
              </p:cNvSpPr>
              <p:nvPr/>
            </p:nvSpPr>
            <p:spPr>
              <a:xfrm>
                <a:off x="3235301" y="1804404"/>
                <a:ext cx="366663" cy="523220"/>
              </a:xfrm>
              <a:prstGeom prst="rect">
                <a:avLst/>
              </a:prstGeom>
              <a:blipFill>
                <a:blip r:embed="rId13"/>
                <a:stretch>
                  <a:fillRect l="-6667" r="-13333"/>
                </a:stretch>
              </a:blipFill>
            </p:spPr>
            <p:txBody>
              <a:bodyPr/>
              <a:lstStyle/>
              <a:p>
                <a:r>
                  <a:rPr lang="en-US">
                    <a:noFill/>
                  </a:rPr>
                  <a:t> </a:t>
                </a:r>
              </a:p>
            </p:txBody>
          </p:sp>
        </mc:Fallback>
      </mc:AlternateContent>
    </p:spTree>
    <p:extLst>
      <p:ext uri="{BB962C8B-B14F-4D97-AF65-F5344CB8AC3E}">
        <p14:creationId xmlns:p14="http://schemas.microsoft.com/office/powerpoint/2010/main" val="23203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3"/>
                                        </p:tgtEl>
                                        <p:attrNameLst>
                                          <p:attrName>ppt_x</p:attrName>
                                        </p:attrNameLst>
                                      </p:cBhvr>
                                      <p:tavLst>
                                        <p:tav tm="0">
                                          <p:val>
                                            <p:strVal val="ppt_x"/>
                                          </p:val>
                                        </p:tav>
                                        <p:tav tm="100000">
                                          <p:val>
                                            <p:strVal val="ppt_x"/>
                                          </p:val>
                                        </p:tav>
                                      </p:tavLst>
                                    </p:anim>
                                    <p:anim calcmode="lin" valueType="num">
                                      <p:cBhvr additive="base">
                                        <p:cTn id="7" dur="500"/>
                                        <p:tgtEl>
                                          <p:spTgt spid="63"/>
                                        </p:tgtEl>
                                        <p:attrNameLst>
                                          <p:attrName>ppt_y</p:attrName>
                                        </p:attrNameLst>
                                      </p:cBhvr>
                                      <p:tavLst>
                                        <p:tav tm="0">
                                          <p:val>
                                            <p:strVal val="ppt_y"/>
                                          </p:val>
                                        </p:tav>
                                        <p:tav tm="100000">
                                          <p:val>
                                            <p:strVal val="1+ppt_h/2"/>
                                          </p:val>
                                        </p:tav>
                                      </p:tavLst>
                                    </p:anim>
                                    <p:set>
                                      <p:cBhvr>
                                        <p:cTn id="8" dur="1" fill="hold">
                                          <p:stCondLst>
                                            <p:cond delay="499"/>
                                          </p:stCondLst>
                                        </p:cTn>
                                        <p:tgtEl>
                                          <p:spTgt spid="63"/>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61"/>
                                        </p:tgtEl>
                                        <p:attrNameLst>
                                          <p:attrName>ppt_x</p:attrName>
                                        </p:attrNameLst>
                                      </p:cBhvr>
                                      <p:tavLst>
                                        <p:tav tm="0">
                                          <p:val>
                                            <p:strVal val="ppt_x"/>
                                          </p:val>
                                        </p:tav>
                                        <p:tav tm="100000">
                                          <p:val>
                                            <p:strVal val="ppt_x"/>
                                          </p:val>
                                        </p:tav>
                                      </p:tavLst>
                                    </p:anim>
                                    <p:anim calcmode="lin" valueType="num">
                                      <p:cBhvr additive="base">
                                        <p:cTn id="11" dur="500"/>
                                        <p:tgtEl>
                                          <p:spTgt spid="61"/>
                                        </p:tgtEl>
                                        <p:attrNameLst>
                                          <p:attrName>ppt_y</p:attrName>
                                        </p:attrNameLst>
                                      </p:cBhvr>
                                      <p:tavLst>
                                        <p:tav tm="0">
                                          <p:val>
                                            <p:strVal val="ppt_y"/>
                                          </p:val>
                                        </p:tav>
                                        <p:tav tm="100000">
                                          <p:val>
                                            <p:strVal val="1+ppt_h/2"/>
                                          </p:val>
                                        </p:tav>
                                      </p:tavLst>
                                    </p:anim>
                                    <p:set>
                                      <p:cBhvr>
                                        <p:cTn id="12" dur="1" fill="hold">
                                          <p:stCondLst>
                                            <p:cond delay="499"/>
                                          </p:stCondLst>
                                        </p:cTn>
                                        <p:tgtEl>
                                          <p:spTgt spid="6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blinds(horizontal)">
                                      <p:cBhvr>
                                        <p:cTn id="17" dur="500"/>
                                        <p:tgtEl>
                                          <p:spTgt spid="54"/>
                                        </p:tgtEl>
                                      </p:cBhvr>
                                    </p:animEffect>
                                  </p:childTnLst>
                                </p:cTn>
                              </p:par>
                              <p:par>
                                <p:cTn id="18" presetID="3" presetClass="entr" presetSubtype="1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blinds(horizontal)">
                                      <p:cBhvr>
                                        <p:cTn id="20" dur="500"/>
                                        <p:tgtEl>
                                          <p:spTgt spid="5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blinds(horizontal)">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2" grpId="0"/>
      <p:bldP spid="63"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26065" y="1814578"/>
            <a:ext cx="5536515" cy="4465134"/>
          </a:xfrm>
          <a:prstGeom prst="rect">
            <a:avLst/>
          </a:prstGeom>
          <a:solidFill>
            <a:srgbClr val="63E8E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normAutofit/>
          </a:bodyPr>
          <a:lstStyle/>
          <a:p>
            <a:r>
              <a:rPr lang="en-US" b="1" dirty="0"/>
              <a:t>Semi-Supervised Extensions (SemiGAE) </a:t>
            </a:r>
          </a:p>
        </p:txBody>
      </p:sp>
      <mc:AlternateContent xmlns:mc="http://schemas.openxmlformats.org/markup-compatibility/2006" xmlns:a14="http://schemas.microsoft.com/office/drawing/2010/main">
        <mc:Choice Requires="a14">
          <p:sp>
            <p:nvSpPr>
              <p:cNvPr id="12" name="TextBox 11"/>
              <p:cNvSpPr txBox="1"/>
              <p:nvPr/>
            </p:nvSpPr>
            <p:spPr>
              <a:xfrm>
                <a:off x="5981887" y="1956924"/>
                <a:ext cx="5180694" cy="3898952"/>
              </a:xfrm>
              <a:prstGeom prst="rect">
                <a:avLst/>
              </a:prstGeom>
              <a:noFill/>
            </p:spPr>
            <p:txBody>
              <a:bodyPr wrap="square" lIns="0" tIns="0" rIns="0" bIns="0" rtlCol="0">
                <a:spAutoFit/>
              </a:bodyPr>
              <a:lstStyle/>
              <a:p>
                <a:pPr algn="ctr"/>
                <a:r>
                  <a:rPr lang="en-US" sz="2400" b="1" dirty="0">
                    <a:solidFill>
                      <a:srgbClr val="FF0000"/>
                    </a:solidFill>
                  </a:rPr>
                  <a:t>SemiGAE (for partial labels)</a:t>
                </a:r>
              </a:p>
              <a:p>
                <a:endParaRPr lang="en-US" sz="2400" dirty="0"/>
              </a:p>
              <a:p>
                <a:r>
                  <a:rPr lang="en-US" sz="2400" b="0" dirty="0"/>
                  <a:t>Objective: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𝐿</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𝑡𝑟𝑎𝑖𝑛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𝑒𝑑</m:t>
                            </m:r>
                          </m:sub>
                        </m:sSub>
                      </m:e>
                    </m:func>
                  </m:oMath>
                </a14:m>
                <a:endParaRPr lang="en-US" sz="2400" b="0" dirty="0"/>
              </a:p>
              <a:p>
                <a:endParaRPr lang="en-US" sz="2400" b="0" dirty="0"/>
              </a:p>
              <a:p>
                <a:r>
                  <a:rPr lang="en-US" sz="2400" dirty="0"/>
                  <a:t>T</a:t>
                </a:r>
                <a:r>
                  <a:rPr lang="en-US" sz="2400" b="0" dirty="0"/>
                  <a:t>raining los</a:t>
                </a:r>
                <a:r>
                  <a:rPr lang="en-US" sz="2400" dirty="0"/>
                  <a:t>s for labeled data</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𝑡𝑟𝑎𝑖𝑛</m:t>
                          </m:r>
                        </m:sub>
                      </m:sSub>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𝑦</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𝑌</m:t>
                              </m:r>
                            </m:e>
                            <m:sub>
                              <m:r>
                                <a:rPr lang="en-US" sz="2400" b="0" i="1" smtClean="0">
                                  <a:latin typeface="Cambria Math" charset="0"/>
                                </a:rPr>
                                <m:t>𝑡𝑟𝑎𝑖𝑛</m:t>
                              </m:r>
                            </m:sub>
                          </m:sSub>
                        </m:sub>
                        <m:sup/>
                        <m:e>
                          <m:nary>
                            <m:naryPr>
                              <m:chr m:val="∑"/>
                              <m:supHide m:val="on"/>
                              <m:ctrlPr>
                                <a:rPr lang="en-US" sz="2400" i="1">
                                  <a:latin typeface="Cambria Math" panose="02040503050406030204" pitchFamily="18" charset="0"/>
                                </a:rPr>
                              </m:ctrlPr>
                            </m:naryPr>
                            <m:sub>
                              <m:r>
                                <m:rPr>
                                  <m:brk m:alnAt="7"/>
                                </m:rPr>
                                <a:rPr lang="en-US" sz="2400" i="1">
                                  <a:latin typeface="Cambria Math" charset="0"/>
                                </a:rPr>
                                <m:t>𝑦</m:t>
                              </m:r>
                              <m:r>
                                <a:rPr lang="en-US" sz="2400" b="0" i="1" smtClean="0">
                                  <a:latin typeface="Cambria Math" charset="0"/>
                                </a:rPr>
                                <m:t>′</m:t>
                              </m:r>
                              <m:r>
                                <a:rPr lang="en-US" sz="2400" i="1">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h</m:t>
                                  </m:r>
                                  <m:r>
                                    <a:rPr lang="en-US" sz="2400" b="0" i="1" smtClean="0">
                                      <a:latin typeface="Cambria Math" charset="0"/>
                                    </a:rPr>
                                    <m:t>(</m:t>
                                  </m:r>
                                  <m:r>
                                    <a:rPr lang="en-US" sz="2400" b="0" i="1" smtClean="0">
                                      <a:latin typeface="Cambria Math" charset="0"/>
                                    </a:rPr>
                                    <m:t>𝑍</m:t>
                                  </m:r>
                                </m:e>
                                <m:sub>
                                  <m:r>
                                    <a:rPr lang="en-US" sz="2400" i="1">
                                      <a:latin typeface="Cambria Math" charset="0"/>
                                    </a:rPr>
                                    <m:t>𝑡𝑟𝑎𝑖𝑛</m:t>
                                  </m:r>
                                </m:sub>
                              </m:sSub>
                              <m:r>
                                <a:rPr lang="en-US" sz="2400" b="0" i="1" smtClean="0">
                                  <a:latin typeface="Cambria Math" charset="0"/>
                                </a:rPr>
                                <m:t>)</m:t>
                              </m:r>
                            </m:sub>
                            <m:sup/>
                            <m:e>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ln</m:t>
                                  </m:r>
                                </m:fName>
                                <m:e>
                                  <m:r>
                                    <a:rPr lang="en-US" sz="2400" b="0" i="1" smtClean="0">
                                      <a:latin typeface="Cambria Math" charset="0"/>
                                    </a:rPr>
                                    <m:t>𝑦</m:t>
                                  </m:r>
                                  <m:r>
                                    <a:rPr lang="en-US" sz="2400" b="0" i="1" smtClean="0">
                                      <a:latin typeface="Cambria Math" charset="0"/>
                                    </a:rPr>
                                    <m:t>′</m:t>
                                  </m:r>
                                </m:e>
                              </m:func>
                            </m:e>
                          </m:nary>
                        </m:e>
                      </m:nary>
                    </m:oMath>
                  </m:oMathPara>
                </a14:m>
                <a:endParaRPr lang="en-US" sz="2400" b="0" dirty="0"/>
              </a:p>
              <a:p>
                <a:endParaRPr lang="en-US" sz="2400" dirty="0"/>
              </a:p>
              <a:p>
                <a:r>
                  <a:rPr lang="en-US" sz="2400" dirty="0"/>
                  <a:t>Auto-encoder loss for all data</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𝐿</m:t>
                          </m:r>
                        </m:e>
                        <m:sub>
                          <m:r>
                            <a:rPr lang="en-US" sz="2400" b="0" i="1" smtClean="0">
                              <a:latin typeface="Cambria Math" charset="0"/>
                            </a:rPr>
                            <m:t>𝑒𝑑</m:t>
                          </m:r>
                        </m:sub>
                      </m:sSub>
                      <m:r>
                        <a:rPr lang="en-US" sz="2400" i="1">
                          <a:latin typeface="Cambria Math" charset="0"/>
                        </a:rPr>
                        <m:t>=</m:t>
                      </m:r>
                      <m:r>
                        <a:rPr lang="en-US" sz="2400" b="0" i="1" smtClean="0">
                          <a:latin typeface="Cambria Math"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charset="0"/>
                                </a:rPr>
                                <m:t>𝑋</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𝑋</m:t>
                                  </m:r>
                                </m:e>
                                <m:sup>
                                  <m:r>
                                    <a:rPr lang="en-US" sz="2400" b="0" i="1" smtClean="0">
                                      <a:latin typeface="Cambria Math" charset="0"/>
                                    </a:rPr>
                                    <m:t>′</m:t>
                                  </m:r>
                                </m:sup>
                              </m:sSup>
                            </m:e>
                          </m:d>
                        </m:e>
                        <m:sup>
                          <m:r>
                            <a:rPr lang="en-US" sz="2400" b="0" i="1" smtClean="0">
                              <a:latin typeface="Cambria Math" charset="0"/>
                            </a:rPr>
                            <m:t>2</m:t>
                          </m:r>
                        </m:sup>
                      </m:sSup>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981887" y="1956924"/>
                <a:ext cx="5180694" cy="3898952"/>
              </a:xfrm>
              <a:prstGeom prst="rect">
                <a:avLst/>
              </a:prstGeom>
              <a:blipFill rotWithShape="0">
                <a:blip r:embed="rId3"/>
                <a:stretch>
                  <a:fillRect l="-3529" t="-2344" b="-2188"/>
                </a:stretch>
              </a:blipFill>
            </p:spPr>
            <p:txBody>
              <a:bodyPr/>
              <a:lstStyle/>
              <a:p>
                <a:r>
                  <a:rPr lang="en-US">
                    <a:noFill/>
                  </a:rPr>
                  <a:t> </a:t>
                </a:r>
              </a:p>
            </p:txBody>
          </p:sp>
        </mc:Fallback>
      </mc:AlternateContent>
      <p:cxnSp>
        <p:nvCxnSpPr>
          <p:cNvPr id="7" name="Straight Arrow Connector 6"/>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89038" y="4353794"/>
            <a:ext cx="1895168" cy="1400305"/>
            <a:chOff x="1408471" y="4071347"/>
            <a:chExt cx="2871020" cy="1983045"/>
          </a:xfrm>
        </p:grpSpPr>
        <p:sp>
          <p:nvSpPr>
            <p:cNvPr id="11" name="Oval 10"/>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4" idx="2"/>
              <a:endCxn id="24"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9"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9" idx="4"/>
              <a:endCxn id="35"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1" idx="6"/>
              <a:endCxn id="35"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4"/>
              <a:endCxn id="33"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3" idx="6"/>
              <a:endCxn id="35"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5"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4"/>
                <a:stretch>
                  <a:fillRect l="-3448" t="-8511" r="-5603" b="-34043"/>
                </a:stretch>
              </a:blipFill>
            </p:spPr>
            <p:txBody>
              <a:bodyPr/>
              <a:lstStyle/>
              <a:p>
                <a:r>
                  <a:rPr lang="en-US">
                    <a:noFill/>
                  </a:rPr>
                  <a:t> </a:t>
                </a:r>
              </a:p>
            </p:txBody>
          </p:sp>
        </mc:Fallback>
      </mc:AlternateContent>
      <p:sp>
        <p:nvSpPr>
          <p:cNvPr id="32" name="Oval 31"/>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51" idx="2"/>
            <a:endCxn id="51"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51"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5"/>
                <a:stretch>
                  <a:fillRect l="-3448" t="-8511" r="-6034" b="-34043"/>
                </a:stretch>
              </a:blipFill>
            </p:spPr>
            <p:txBody>
              <a:bodyPr/>
              <a:lstStyle/>
              <a:p>
                <a:r>
                  <a:rPr lang="en-US">
                    <a:noFill/>
                  </a:rPr>
                  <a:t> </a:t>
                </a:r>
              </a:p>
            </p:txBody>
          </p:sp>
        </mc:Fallback>
      </mc:AlternateContent>
      <p:sp>
        <p:nvSpPr>
          <p:cNvPr id="46" name="Rounded Rectangle 45"/>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𝑉</m:t>
                      </m:r>
                      <m:r>
                        <a:rPr lang="en-US" sz="2800" b="0" i="1" smtClean="0">
                          <a:latin typeface="Cambria Math" charset="0"/>
                        </a:rPr>
                        <m:t>,</m:t>
                      </m:r>
                      <m:r>
                        <a:rPr lang="en-US" sz="2800" b="0" i="1" smtClean="0">
                          <a:latin typeface="Cambria Math" charset="0"/>
                        </a:rPr>
                        <m:t>𝐴</m:t>
                      </m:r>
                      <m:r>
                        <a:rPr lang="en-US" sz="2800" b="0" i="1" smtClean="0">
                          <a:latin typeface="Cambria Math" charset="0"/>
                        </a:rPr>
                        <m:t>}</m:t>
                      </m:r>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rotWithShape="0">
                <a:blip r:embed="rId6"/>
                <a:stretch>
                  <a:fillRect/>
                </a:stretch>
              </a:blipFill>
            </p:spPr>
            <p:txBody>
              <a:bodyPr/>
              <a:lstStyle/>
              <a:p>
                <a:r>
                  <a:rPr lang="en-US">
                    <a:noFill/>
                  </a:rPr>
                  <a:t> </a:t>
                </a:r>
              </a:p>
            </p:txBody>
          </p:sp>
        </mc:Fallback>
      </mc:AlternateContent>
      <p:sp>
        <p:nvSpPr>
          <p:cNvPr id="48" name="Rounded Rectangle 47"/>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7"/>
                <a:stretch>
                  <a:fillRect/>
                </a:stretch>
              </a:blipFill>
            </p:spPr>
            <p:txBody>
              <a:bodyPr/>
              <a:lstStyle/>
              <a:p>
                <a:r>
                  <a:rPr lang="en-US">
                    <a:noFill/>
                  </a:rPr>
                  <a:t> </a:t>
                </a:r>
              </a:p>
            </p:txBody>
          </p:sp>
        </mc:Fallback>
      </mc:AlternateContent>
      <p:cxnSp>
        <p:nvCxnSpPr>
          <p:cNvPr id="50" name="Straight Arrow Connector 49"/>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𝑉</m:t>
                      </m:r>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8"/>
                <a:stretch>
                  <a:fillRect/>
                </a:stretch>
              </a:blipFill>
            </p:spPr>
            <p:txBody>
              <a:bodyPr/>
              <a:lstStyle/>
              <a:p>
                <a:r>
                  <a:rPr lang="en-US">
                    <a:noFill/>
                  </a:rPr>
                  <a:t> </a:t>
                </a:r>
              </a:p>
            </p:txBody>
          </p:sp>
        </mc:Fallback>
      </mc:AlternateContent>
      <p:cxnSp>
        <p:nvCxnSpPr>
          <p:cNvPr id="52" name="Straight Arrow Connector 51"/>
          <p:cNvCxnSpPr/>
          <p:nvPr/>
        </p:nvCxnSpPr>
        <p:spPr>
          <a:xfrm flipV="1">
            <a:off x="2803901" y="2327624"/>
            <a:ext cx="614732" cy="3329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mc:AlternateContent xmlns:mc="http://schemas.openxmlformats.org/markup-compatibility/2006" xmlns:a14="http://schemas.microsoft.com/office/drawing/2010/main">
        <mc:Choice Requires="a14">
          <p:sp>
            <p:nvSpPr>
              <p:cNvPr id="54" name="TextBox 53"/>
              <p:cNvSpPr txBox="1"/>
              <p:nvPr/>
            </p:nvSpPr>
            <p:spPr>
              <a:xfrm>
                <a:off x="3235301" y="1804404"/>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rPr>
                        <m:t>𝑌</m:t>
                      </m:r>
                    </m:oMath>
                  </m:oMathPara>
                </a14:m>
                <a:endParaRPr lang="en-US" sz="2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3235301" y="1804404"/>
                <a:ext cx="366663" cy="523220"/>
              </a:xfrm>
              <a:prstGeom prst="rect">
                <a:avLst/>
              </a:prstGeom>
              <a:blipFill rotWithShape="0">
                <a:blip r:embed="rId9"/>
                <a:stretch>
                  <a:fillRect/>
                </a:stretch>
              </a:blipFill>
            </p:spPr>
            <p:txBody>
              <a:bodyPr/>
              <a:lstStyle/>
              <a:p>
                <a:r>
                  <a:rPr lang="en-US">
                    <a:noFill/>
                  </a:rPr>
                  <a:t> </a:t>
                </a:r>
              </a:p>
            </p:txBody>
          </p:sp>
        </mc:Fallback>
      </mc:AlternateContent>
      <p:sp>
        <p:nvSpPr>
          <p:cNvPr id="55" name="TextBox 54"/>
          <p:cNvSpPr txBox="1"/>
          <p:nvPr/>
        </p:nvSpPr>
        <p:spPr>
          <a:xfrm>
            <a:off x="1416163" y="2218513"/>
            <a:ext cx="1428340" cy="369332"/>
          </a:xfrm>
          <a:prstGeom prst="rect">
            <a:avLst/>
          </a:prstGeom>
          <a:noFill/>
        </p:spPr>
        <p:txBody>
          <a:bodyPr wrap="none" rtlCol="0">
            <a:spAutoFit/>
          </a:bodyPr>
          <a:lstStyle/>
          <a:p>
            <a:r>
              <a:rPr lang="en-US" dirty="0">
                <a:solidFill>
                  <a:srgbClr val="FF5502"/>
                </a:solidFill>
              </a:rPr>
              <a:t>GCN decoder</a:t>
            </a:r>
          </a:p>
        </p:txBody>
      </p:sp>
    </p:spTree>
    <p:extLst>
      <p:ext uri="{BB962C8B-B14F-4D97-AF65-F5344CB8AC3E}">
        <p14:creationId xmlns:p14="http://schemas.microsoft.com/office/powerpoint/2010/main" val="35483147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403380" y="1919517"/>
            <a:ext cx="6483820" cy="4348547"/>
          </a:xfrm>
          <a:prstGeom prst="rect">
            <a:avLst/>
          </a:prstGeom>
          <a:solidFill>
            <a:srgbClr val="63E8E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BB59A-0013-9244-B992-D2A33CE2947F}"/>
              </a:ext>
            </a:extLst>
          </p:cNvPr>
          <p:cNvSpPr>
            <a:spLocks noGrp="1"/>
          </p:cNvSpPr>
          <p:nvPr>
            <p:ph type="title"/>
          </p:nvPr>
        </p:nvSpPr>
        <p:spPr/>
        <p:txBody>
          <a:bodyPr>
            <a:normAutofit/>
          </a:bodyPr>
          <a:lstStyle/>
          <a:p>
            <a:r>
              <a:rPr lang="en-US" b="1" dirty="0"/>
              <a:t>What if we do not have node features?</a:t>
            </a:r>
          </a:p>
        </p:txBody>
      </p:sp>
      <mc:AlternateContent xmlns:mc="http://schemas.openxmlformats.org/markup-compatibility/2006" xmlns:a14="http://schemas.microsoft.com/office/drawing/2010/main">
        <mc:Choice Requires="a14">
          <p:sp>
            <p:nvSpPr>
              <p:cNvPr id="13" name="TextBox 12"/>
              <p:cNvSpPr txBox="1"/>
              <p:nvPr/>
            </p:nvSpPr>
            <p:spPr>
              <a:xfrm>
                <a:off x="5686746" y="2061865"/>
                <a:ext cx="6023893" cy="3186834"/>
              </a:xfrm>
              <a:prstGeom prst="rect">
                <a:avLst/>
              </a:prstGeom>
              <a:noFill/>
            </p:spPr>
            <p:txBody>
              <a:bodyPr wrap="none" lIns="0" tIns="0" rIns="0" bIns="0" rtlCol="0">
                <a:spAutoFit/>
              </a:bodyPr>
              <a:lstStyle/>
              <a:p>
                <a:pPr algn="ctr"/>
                <a:r>
                  <a:rPr lang="en-US" sz="2400" b="1" dirty="0">
                    <a:solidFill>
                      <a:srgbClr val="FF0000"/>
                    </a:solidFill>
                  </a:rPr>
                  <a:t>TransGAE (for lack of node features)</a:t>
                </a:r>
              </a:p>
              <a:p>
                <a:endParaRPr lang="en-US" sz="2400" dirty="0"/>
              </a:p>
              <a:p>
                <a:r>
                  <a:rPr lang="en-US" sz="2400" dirty="0"/>
                  <a:t>For the case when we do not have node feature</a:t>
                </a:r>
                <a:r>
                  <a:rPr lang="en-US" sz="2400" b="0" dirty="0"/>
                  <a:t> </a:t>
                </a:r>
                <a:endParaRPr lang="en-US" sz="2400" b="0" i="1" dirty="0">
                  <a:latin typeface="Cambria Math" charset="0"/>
                </a:endParaRPr>
              </a:p>
              <a:p>
                <a:endParaRPr lang="en-US" b="0" i="1" dirty="0">
                  <a:latin typeface="Cambria Math" charset="0"/>
                </a:endParaRPr>
              </a:p>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min</m:t>
                          </m:r>
                        </m:fName>
                        <m:e>
                          <m:r>
                            <a:rPr lang="en-US" b="0" i="1" smtClean="0">
                              <a:latin typeface="Cambria Math" charset="0"/>
                            </a:rPr>
                            <m:t>𝐿</m:t>
                          </m:r>
                          <m:r>
                            <a:rPr lang="en-US" b="0" i="1" smtClean="0">
                              <a:latin typeface="Cambria Math"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p>
                                        <m:sSupPr>
                                          <m:ctrlPr>
                                            <a:rPr lang="en-US" b="0" i="1" smtClean="0">
                                              <a:latin typeface="Cambria Math" panose="02040503050406030204" pitchFamily="18" charset="0"/>
                                            </a:rPr>
                                          </m:ctrlPr>
                                        </m:sSupPr>
                                        <m:e>
                                          <m:r>
                                            <a:rPr lang="en-US" b="0" i="1" smtClean="0">
                                              <a:latin typeface="Cambria Math" charset="0"/>
                                            </a:rPr>
                                            <m:t>𝑌</m:t>
                                          </m:r>
                                        </m:e>
                                        <m:sup>
                                          <m:r>
                                            <a:rPr lang="en-US" b="0" i="1" smtClean="0">
                                              <a:latin typeface="Cambria Math" charset="0"/>
                                            </a:rPr>
                                            <m:t>′</m:t>
                                          </m:r>
                                        </m:sup>
                                      </m:sSup>
                                    </m:e>
                                    <m:sub>
                                      <m:r>
                                        <a:rPr lang="en-US" b="0" i="1" smtClean="0">
                                          <a:latin typeface="Cambria Math" charset="0"/>
                                        </a:rPr>
                                        <m:t>𝑡𝑟𝑎𝑖𝑛</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𝑡𝑟𝑎𝑖𝑛</m:t>
                                      </m:r>
                                    </m:sub>
                                  </m:sSub>
                                </m:e>
                              </m:d>
                            </m:e>
                            <m:sup>
                              <m:r>
                                <a:rPr lang="en-US" b="0" i="1" smtClean="0">
                                  <a:latin typeface="Cambria Math" charset="0"/>
                                </a:rPr>
                                <m:t>2</m:t>
                              </m:r>
                            </m:sup>
                          </m:sSup>
                          <m:r>
                            <a:rPr lang="en-US" b="0" i="1" smtClean="0">
                              <a:latin typeface="Cambria Math"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charset="0"/>
                                            </a:rPr>
                                            <m:t>𝑌</m:t>
                                          </m:r>
                                        </m:e>
                                        <m:sup>
                                          <m:r>
                                            <a:rPr lang="en-US" i="1">
                                              <a:latin typeface="Cambria Math" charset="0"/>
                                            </a:rPr>
                                            <m:t>′</m:t>
                                          </m:r>
                                        </m:sup>
                                      </m:sSup>
                                    </m:e>
                                    <m:sub>
                                      <m:r>
                                        <a:rPr lang="en-US" b="0" i="1" smtClean="0">
                                          <a:latin typeface="Cambria Math" charset="0"/>
                                        </a:rPr>
                                        <m:t>𝑡𝑒𝑠𝑡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charset="0"/>
                                        </a:rPr>
                                        <m:t>𝑡𝑒𝑠𝑡</m:t>
                                      </m:r>
                                    </m:sub>
                                  </m:sSub>
                                </m:e>
                              </m:d>
                            </m:e>
                            <m:sup>
                              <m:r>
                                <a:rPr lang="en-US" i="1">
                                  <a:latin typeface="Cambria Math" charset="0"/>
                                </a:rPr>
                                <m:t>2</m:t>
                              </m:r>
                            </m:sup>
                          </m:sSup>
                          <m:r>
                            <a:rPr lang="en-US" b="0" i="1" smtClean="0">
                              <a:latin typeface="Cambria Math" charset="0"/>
                            </a:rPr>
                            <m:t>+</m:t>
                          </m:r>
                          <m:r>
                            <a:rPr lang="en-US" b="0" i="1" smtClean="0">
                              <a:latin typeface="Cambria Math" charset="0"/>
                            </a:rPr>
                            <m:t>𝜇</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𝑌</m:t>
                                      </m:r>
                                    </m:e>
                                    <m:sub>
                                      <m:r>
                                        <a:rPr lang="en-US" b="0" i="1" smtClean="0">
                                          <a:latin typeface="Cambria Math" charset="0"/>
                                        </a:rPr>
                                        <m:t>𝑡𝑒𝑠𝑡</m:t>
                                      </m:r>
                                    </m:sub>
                                  </m:sSub>
                                </m:e>
                              </m:d>
                            </m:e>
                            <m:sup>
                              <m:r>
                                <a:rPr lang="en-US" b="0" i="1" smtClean="0">
                                  <a:latin typeface="Cambria Math" charset="0"/>
                                </a:rPr>
                                <m:t>2</m:t>
                              </m:r>
                            </m:sup>
                          </m:sSup>
                        </m:e>
                      </m:func>
                    </m:oMath>
                  </m:oMathPara>
                </a14:m>
                <a:endParaRPr lang="en-US" b="0" dirty="0"/>
              </a:p>
              <a:p>
                <a:endParaRPr lang="en-US" sz="2400" b="0" dirty="0"/>
              </a:p>
              <a:p>
                <a:r>
                  <a:rPr lang="en-US" sz="2400" b="0" dirty="0"/>
                  <a:t>where we also treat DDI label as input variable</a:t>
                </a:r>
              </a:p>
              <a:p>
                <a:endParaRPr lang="en-US" sz="2400" i="1" dirty="0">
                  <a:latin typeface="Cambria Math" charset="0"/>
                </a:endParaRPr>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r>
                                    <a:rPr lang="en-US" sz="2400" i="1">
                                      <a:latin typeface="Cambria Math" charset="0"/>
                                    </a:rPr>
                                    <m:t>𝑌</m:t>
                                  </m:r>
                                </m:e>
                                <m:sup>
                                  <m:r>
                                    <a:rPr lang="en-US" sz="2400" i="1">
                                      <a:latin typeface="Cambria Math" charset="0"/>
                                    </a:rPr>
                                    <m:t>′</m:t>
                                  </m:r>
                                </m:sup>
                              </m:sSup>
                            </m:e>
                            <m:sub>
                              <m:r>
                                <a:rPr lang="en-US" sz="2400" i="1">
                                  <a:latin typeface="Cambria Math" charset="0"/>
                                </a:rPr>
                                <m:t>𝑡𝑟𝑎𝑖𝑛</m:t>
                              </m:r>
                            </m:sub>
                          </m:sSub>
                          <m:r>
                            <a:rPr lang="en-US" sz="2400" i="1">
                              <a:latin typeface="Cambria Math" charset="0"/>
                            </a:rPr>
                            <m:t>,</m:t>
                          </m:r>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r>
                                    <a:rPr lang="en-US" sz="2400" i="1">
                                      <a:latin typeface="Cambria Math" charset="0"/>
                                    </a:rPr>
                                    <m:t>𝑌</m:t>
                                  </m:r>
                                </m:e>
                                <m:sup>
                                  <m:r>
                                    <a:rPr lang="en-US" sz="2400" i="1">
                                      <a:latin typeface="Cambria Math" charset="0"/>
                                    </a:rPr>
                                    <m:t>′</m:t>
                                  </m:r>
                                </m:sup>
                              </m:sSup>
                            </m:e>
                            <m:sub>
                              <m:r>
                                <a:rPr lang="en-US" sz="2400" i="1">
                                  <a:latin typeface="Cambria Math" charset="0"/>
                                </a:rPr>
                                <m:t>𝑡𝑒𝑠𝑡</m:t>
                              </m:r>
                            </m:sub>
                          </m:sSub>
                        </m:e>
                      </m:d>
                      <m:r>
                        <a:rPr lang="en-US" sz="2400" b="0" i="1" smtClean="0">
                          <a:latin typeface="Cambria Math" charset="0"/>
                        </a:rPr>
                        <m:t>=</m:t>
                      </m:r>
                      <m:r>
                        <a:rPr lang="en-US" sz="2400" i="1" smtClean="0">
                          <a:latin typeface="Cambria Math" charset="0"/>
                        </a:rPr>
                        <m:t> </m:t>
                      </m:r>
                      <m:r>
                        <a:rPr lang="en-US" sz="2400" b="0" i="1" smtClean="0">
                          <a:latin typeface="Cambria Math" charset="0"/>
                        </a:rPr>
                        <m:t>𝑓</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charset="0"/>
                                    </a:rPr>
                                    <m:t>𝑌</m:t>
                                  </m:r>
                                </m:e>
                                <m:sub>
                                  <m:r>
                                    <a:rPr lang="en-US" sz="2400" i="1">
                                      <a:latin typeface="Cambria Math" charset="0"/>
                                    </a:rPr>
                                    <m:t>𝑡𝑟𝑎𝑖𝑛</m:t>
                                  </m:r>
                                </m:sub>
                              </m:sSub>
                              <m:r>
                                <a:rPr lang="en-US" sz="2400" i="1">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𝑌</m:t>
                                  </m:r>
                                </m:e>
                                <m:sub>
                                  <m:r>
                                    <a:rPr lang="en-US" sz="2400" i="1">
                                      <a:latin typeface="Cambria Math" charset="0"/>
                                    </a:rPr>
                                    <m:t>𝑡𝑒𝑠𝑡</m:t>
                                  </m:r>
                                </m:sub>
                              </m:sSub>
                            </m:e>
                          </m:d>
                          <m:r>
                            <a:rPr lang="en-US" sz="2400" b="0" i="1" smtClean="0">
                              <a:latin typeface="Cambria Math" charset="0"/>
                            </a:rPr>
                            <m:t>,</m:t>
                          </m:r>
                          <m:acc>
                            <m:accPr>
                              <m:chr m:val="̂"/>
                              <m:ctrlPr>
                                <a:rPr lang="en-US" sz="2400" i="1" dirty="0">
                                  <a:latin typeface="Cambria Math" panose="02040503050406030204" pitchFamily="18" charset="0"/>
                                </a:rPr>
                              </m:ctrlPr>
                            </m:accPr>
                            <m:e>
                              <m:r>
                                <a:rPr lang="en-US" sz="2400" i="1" dirty="0">
                                  <a:latin typeface="Cambria Math" charset="0"/>
                                </a:rPr>
                                <m:t>𝐴</m:t>
                              </m:r>
                            </m:e>
                          </m:acc>
                        </m:e>
                      </m:d>
                      <m:r>
                        <a:rPr lang="en-US" sz="2400" b="0" i="1" smtClean="0">
                          <a:latin typeface="Cambria Math" charset="0"/>
                        </a:rPr>
                        <m:t>,</m:t>
                      </m:r>
                      <m:acc>
                        <m:accPr>
                          <m:chr m:val="̂"/>
                          <m:ctrlPr>
                            <a:rPr lang="en-US" sz="2400" i="1" dirty="0">
                              <a:latin typeface="Cambria Math" panose="02040503050406030204" pitchFamily="18" charset="0"/>
                            </a:rPr>
                          </m:ctrlPr>
                        </m:accPr>
                        <m:e>
                          <m:r>
                            <a:rPr lang="en-US" sz="2400" i="1" dirty="0">
                              <a:latin typeface="Cambria Math" charset="0"/>
                            </a:rPr>
                            <m:t>𝐴</m:t>
                          </m:r>
                        </m:e>
                      </m:acc>
                      <m:r>
                        <a:rPr lang="en-US" sz="2400" b="0" i="1" smtClean="0">
                          <a:latin typeface="Cambria Math" charset="0"/>
                        </a:rPr>
                        <m:t>)</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686746" y="2061865"/>
                <a:ext cx="6023893" cy="3186834"/>
              </a:xfrm>
              <a:prstGeom prst="rect">
                <a:avLst/>
              </a:prstGeom>
              <a:blipFill rotWithShape="0">
                <a:blip r:embed="rId3"/>
                <a:stretch>
                  <a:fillRect l="-3138" t="-2868" r="-911"/>
                </a:stretch>
              </a:blipFill>
            </p:spPr>
            <p:txBody>
              <a:bodyPr/>
              <a:lstStyle/>
              <a:p>
                <a:r>
                  <a:rPr lang="en-US">
                    <a:noFill/>
                  </a:rPr>
                  <a:t> </a:t>
                </a:r>
              </a:p>
            </p:txBody>
          </p:sp>
        </mc:Fallback>
      </mc:AlternateContent>
      <p:cxnSp>
        <p:nvCxnSpPr>
          <p:cNvPr id="7" name="Straight Arrow Connector 6"/>
          <p:cNvCxnSpPr/>
          <p:nvPr/>
        </p:nvCxnSpPr>
        <p:spPr>
          <a:xfrm flipH="1" flipV="1">
            <a:off x="2797002" y="3228766"/>
            <a:ext cx="5375" cy="976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803901" y="4176021"/>
            <a:ext cx="2210454" cy="2271252"/>
          </a:xfrm>
          <a:prstGeom prst="rect">
            <a:avLst/>
          </a:prstGeom>
          <a:solidFill>
            <a:schemeClr val="accent4">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7063" y="4176021"/>
            <a:ext cx="2210454" cy="2271252"/>
          </a:xfrm>
          <a:prstGeom prst="rect">
            <a:avLst/>
          </a:prstGeom>
          <a:solidFill>
            <a:srgbClr val="F0C5BB">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89038" y="4353794"/>
            <a:ext cx="1895168" cy="1400305"/>
            <a:chOff x="1408471" y="4071347"/>
            <a:chExt cx="2871020" cy="1983045"/>
          </a:xfrm>
        </p:grpSpPr>
        <p:sp>
          <p:nvSpPr>
            <p:cNvPr id="11" name="Oval 10"/>
            <p:cNvSpPr/>
            <p:nvPr/>
          </p:nvSpPr>
          <p:spPr>
            <a:xfrm>
              <a:off x="1408471" y="4382754"/>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24" idx="2"/>
              <a:endCxn id="24" idx="6"/>
            </p:cNvCxnSpPr>
            <p:nvPr/>
          </p:nvCxnSpPr>
          <p:spPr>
            <a:xfrm>
              <a:off x="1408471" y="4626102"/>
              <a:ext cx="486697"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821859" y="4071347"/>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2821859" y="4314695"/>
              <a:ext cx="486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445774" y="497637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445774" y="5227560"/>
              <a:ext cx="48669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959077" y="5567696"/>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959077" y="5811044"/>
              <a:ext cx="486697"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792794" y="4968540"/>
              <a:ext cx="486697" cy="48669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3792794" y="5219724"/>
              <a:ext cx="486697"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9" idx="2"/>
            </p:cNvCxnSpPr>
            <p:nvPr/>
          </p:nvCxnSpPr>
          <p:spPr>
            <a:xfrm flipV="1">
              <a:off x="1895168" y="4314695"/>
              <a:ext cx="926691" cy="310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9" idx="4"/>
              <a:endCxn id="35" idx="2"/>
            </p:cNvCxnSpPr>
            <p:nvPr/>
          </p:nvCxnSpPr>
          <p:spPr>
            <a:xfrm>
              <a:off x="3065208" y="4558043"/>
              <a:ext cx="727586" cy="6538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1" idx="6"/>
              <a:endCxn id="35" idx="2"/>
            </p:cNvCxnSpPr>
            <p:nvPr/>
          </p:nvCxnSpPr>
          <p:spPr>
            <a:xfrm flipV="1">
              <a:off x="2932471" y="5211888"/>
              <a:ext cx="860323" cy="7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4"/>
              <a:endCxn id="33" idx="0"/>
            </p:cNvCxnSpPr>
            <p:nvPr/>
          </p:nvCxnSpPr>
          <p:spPr>
            <a:xfrm>
              <a:off x="1651820" y="4869450"/>
              <a:ext cx="550606" cy="698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3" idx="6"/>
              <a:endCxn id="35" idx="2"/>
            </p:cNvCxnSpPr>
            <p:nvPr/>
          </p:nvCxnSpPr>
          <p:spPr>
            <a:xfrm flipV="1">
              <a:off x="2445774" y="5211888"/>
              <a:ext cx="1347020" cy="5991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5" idx="2"/>
            </p:cNvCxnSpPr>
            <p:nvPr/>
          </p:nvCxnSpPr>
          <p:spPr>
            <a:xfrm>
              <a:off x="1828799" y="4633172"/>
              <a:ext cx="1963995" cy="578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929590" y="5990915"/>
                <a:ext cx="1409617"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1</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929590" y="5990915"/>
                <a:ext cx="1409617" cy="288797"/>
              </a:xfrm>
              <a:prstGeom prst="rect">
                <a:avLst/>
              </a:prstGeom>
              <a:blipFill rotWithShape="0">
                <a:blip r:embed="rId4"/>
                <a:stretch>
                  <a:fillRect l="-3448" t="-8511" r="-5603" b="-34043"/>
                </a:stretch>
              </a:blipFill>
            </p:spPr>
            <p:txBody>
              <a:bodyPr/>
              <a:lstStyle/>
              <a:p>
                <a:r>
                  <a:rPr lang="en-US">
                    <a:noFill/>
                  </a:rPr>
                  <a:t> </a:t>
                </a:r>
              </a:p>
            </p:txBody>
          </p:sp>
        </mc:Fallback>
      </mc:AlternateContent>
      <p:sp>
        <p:nvSpPr>
          <p:cNvPr id="32" name="Oval 31"/>
          <p:cNvSpPr/>
          <p:nvPr/>
        </p:nvSpPr>
        <p:spPr>
          <a:xfrm>
            <a:off x="2871845" y="4573691"/>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51" idx="2"/>
            <a:endCxn id="51" idx="6"/>
          </p:cNvCxnSpPr>
          <p:nvPr/>
        </p:nvCxnSpPr>
        <p:spPr>
          <a:xfrm>
            <a:off x="2871845" y="4745528"/>
            <a:ext cx="321270"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804826" y="435379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3804826" y="4525631"/>
            <a:ext cx="321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56571" y="4992870"/>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3556571" y="5170241"/>
            <a:ext cx="32127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235301" y="5410424"/>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235301" y="5582262"/>
            <a:ext cx="321270" cy="0"/>
          </a:xfrm>
          <a:prstGeom prst="line">
            <a:avLst/>
          </a:prstGeom>
          <a:ln w="38100">
            <a:solidFill>
              <a:srgbClr val="6E69E9"/>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445743" y="4987337"/>
            <a:ext cx="321270" cy="34367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445743" y="5164708"/>
            <a:ext cx="321270" cy="0"/>
          </a:xfrm>
          <a:prstGeom prst="line">
            <a:avLst/>
          </a:prstGeom>
          <a:ln w="3810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193115" y="4525631"/>
            <a:ext cx="611711" cy="219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51" idx="4"/>
          </p:cNvCxnSpPr>
          <p:nvPr/>
        </p:nvCxnSpPr>
        <p:spPr>
          <a:xfrm>
            <a:off x="3032480" y="4917365"/>
            <a:ext cx="363456" cy="493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556571" y="5159174"/>
            <a:ext cx="889172" cy="423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012397" y="5990915"/>
                <a:ext cx="1414939"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𝐺</m:t>
                          </m:r>
                        </m:e>
                        <m:sub>
                          <m:r>
                            <a:rPr lang="en-US" b="0" i="1" smtClean="0">
                              <a:latin typeface="Cambria Math" charset="0"/>
                            </a:rPr>
                            <m:t>2</m:t>
                          </m:r>
                        </m:sub>
                      </m:sSub>
                      <m:r>
                        <a:rPr lang="en-US" b="0" i="1" smtClean="0">
                          <a:latin typeface="Cambria Math" charset="0"/>
                        </a:rPr>
                        <m:t>={</m:t>
                      </m:r>
                      <m:r>
                        <a:rPr lang="en-US" b="0" i="1" smtClean="0">
                          <a:latin typeface="Cambria Math" charset="0"/>
                        </a:rPr>
                        <m:t>𝑉</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𝐴</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012397" y="5990915"/>
                <a:ext cx="1414939" cy="288797"/>
              </a:xfrm>
              <a:prstGeom prst="rect">
                <a:avLst/>
              </a:prstGeom>
              <a:blipFill rotWithShape="0">
                <a:blip r:embed="rId5"/>
                <a:stretch>
                  <a:fillRect l="-3448" t="-8511" r="-6034" b="-34043"/>
                </a:stretch>
              </a:blipFill>
            </p:spPr>
            <p:txBody>
              <a:bodyPr/>
              <a:lstStyle/>
              <a:p>
                <a:r>
                  <a:rPr lang="en-US">
                    <a:noFill/>
                  </a:rPr>
                  <a:t> </a:t>
                </a:r>
              </a:p>
            </p:txBody>
          </p:sp>
        </mc:Fallback>
      </mc:AlternateContent>
      <p:sp>
        <p:nvSpPr>
          <p:cNvPr id="46" name="Rounded Rectangle 45"/>
          <p:cNvSpPr/>
          <p:nvPr/>
        </p:nvSpPr>
        <p:spPr>
          <a:xfrm>
            <a:off x="1862384" y="3438700"/>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1899731" y="3452082"/>
                <a:ext cx="18549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𝐺</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r>
                        <a:rPr lang="en-US" sz="2800" b="0" i="1" smtClean="0">
                          <a:latin typeface="Cambria Math" charset="0"/>
                        </a:rPr>
                        <m:t>𝐴</m:t>
                      </m:r>
                      <m:r>
                        <a:rPr lang="en-US" sz="2800" b="0" i="1" smtClean="0">
                          <a:latin typeface="Cambria Math" charset="0"/>
                        </a:rPr>
                        <m:t>}</m:t>
                      </m:r>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1899731" y="3452082"/>
                <a:ext cx="1854931" cy="523220"/>
              </a:xfrm>
              <a:prstGeom prst="rect">
                <a:avLst/>
              </a:prstGeom>
              <a:blipFill rotWithShape="0">
                <a:blip r:embed="rId6"/>
                <a:stretch>
                  <a:fillRect/>
                </a:stretch>
              </a:blipFill>
            </p:spPr>
            <p:txBody>
              <a:bodyPr/>
              <a:lstStyle/>
              <a:p>
                <a:r>
                  <a:rPr lang="en-US">
                    <a:noFill/>
                  </a:rPr>
                  <a:t> </a:t>
                </a:r>
              </a:p>
            </p:txBody>
          </p:sp>
        </mc:Fallback>
      </mc:AlternateContent>
      <p:sp>
        <p:nvSpPr>
          <p:cNvPr id="48" name="Rounded Rectangle 47"/>
          <p:cNvSpPr/>
          <p:nvPr/>
        </p:nvSpPr>
        <p:spPr>
          <a:xfrm>
            <a:off x="1864282" y="2646921"/>
            <a:ext cx="1879986" cy="57948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2559699" y="2660553"/>
                <a:ext cx="48840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𝑍</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2559699" y="2660553"/>
                <a:ext cx="488403" cy="523220"/>
              </a:xfrm>
              <a:prstGeom prst="rect">
                <a:avLst/>
              </a:prstGeom>
              <a:blipFill rotWithShape="0">
                <a:blip r:embed="rId7"/>
                <a:stretch>
                  <a:fillRect/>
                </a:stretch>
              </a:blipFill>
            </p:spPr>
            <p:txBody>
              <a:bodyPr/>
              <a:lstStyle/>
              <a:p>
                <a:r>
                  <a:rPr lang="en-US">
                    <a:noFill/>
                  </a:rPr>
                  <a:t> </a:t>
                </a:r>
              </a:p>
            </p:txBody>
          </p:sp>
        </mc:Fallback>
      </mc:AlternateContent>
      <p:cxnSp>
        <p:nvCxnSpPr>
          <p:cNvPr id="50" name="Straight Arrow Connector 49"/>
          <p:cNvCxnSpPr/>
          <p:nvPr/>
        </p:nvCxnSpPr>
        <p:spPr>
          <a:xfrm flipH="1" flipV="1">
            <a:off x="2803900" y="2246367"/>
            <a:ext cx="1" cy="4141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2643864" y="1796807"/>
                <a:ext cx="3666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𝑌</m:t>
                      </m:r>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643864" y="1796807"/>
                <a:ext cx="366663" cy="523220"/>
              </a:xfrm>
              <a:prstGeom prst="rect">
                <a:avLst/>
              </a:prstGeom>
              <a:blipFill rotWithShape="0">
                <a:blip r:embed="rId8"/>
                <a:stretch>
                  <a:fillRect/>
                </a:stretch>
              </a:blipFill>
            </p:spPr>
            <p:txBody>
              <a:bodyPr/>
              <a:lstStyle/>
              <a:p>
                <a:r>
                  <a:rPr lang="en-US">
                    <a:noFill/>
                  </a:rPr>
                  <a:t> </a:t>
                </a:r>
              </a:p>
            </p:txBody>
          </p:sp>
        </mc:Fallback>
      </mc:AlternateContent>
      <p:sp>
        <p:nvSpPr>
          <p:cNvPr id="53" name="TextBox 52"/>
          <p:cNvSpPr txBox="1"/>
          <p:nvPr/>
        </p:nvSpPr>
        <p:spPr>
          <a:xfrm>
            <a:off x="1408625" y="3131312"/>
            <a:ext cx="1428340" cy="369332"/>
          </a:xfrm>
          <a:prstGeom prst="rect">
            <a:avLst/>
          </a:prstGeom>
          <a:noFill/>
        </p:spPr>
        <p:txBody>
          <a:bodyPr wrap="none" rtlCol="0">
            <a:spAutoFit/>
          </a:bodyPr>
          <a:lstStyle/>
          <a:p>
            <a:r>
              <a:rPr lang="en-US">
                <a:solidFill>
                  <a:srgbClr val="FF5502"/>
                </a:solidFill>
              </a:rPr>
              <a:t>GCN encoder</a:t>
            </a:r>
          </a:p>
        </p:txBody>
      </p:sp>
      <p:sp>
        <p:nvSpPr>
          <p:cNvPr id="55" name="TextBox 54"/>
          <p:cNvSpPr txBox="1"/>
          <p:nvPr/>
        </p:nvSpPr>
        <p:spPr>
          <a:xfrm>
            <a:off x="1416163" y="2218513"/>
            <a:ext cx="1428340" cy="369332"/>
          </a:xfrm>
          <a:prstGeom prst="rect">
            <a:avLst/>
          </a:prstGeom>
          <a:noFill/>
        </p:spPr>
        <p:txBody>
          <a:bodyPr wrap="none" rtlCol="0">
            <a:spAutoFit/>
          </a:bodyPr>
          <a:lstStyle/>
          <a:p>
            <a:r>
              <a:rPr lang="en-US" dirty="0">
                <a:solidFill>
                  <a:srgbClr val="FF5502"/>
                </a:solidFill>
              </a:rPr>
              <a:t>GCN decoder</a:t>
            </a:r>
          </a:p>
        </p:txBody>
      </p:sp>
    </p:spTree>
    <p:extLst>
      <p:ext uri="{BB962C8B-B14F-4D97-AF65-F5344CB8AC3E}">
        <p14:creationId xmlns:p14="http://schemas.microsoft.com/office/powerpoint/2010/main" val="2870699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B8B2A0-8DFB-534E-AF67-54DFEB5D11A8}"/>
              </a:ext>
            </a:extLst>
          </p:cNvPr>
          <p:cNvPicPr>
            <a:picLocks noChangeAspect="1"/>
          </p:cNvPicPr>
          <p:nvPr/>
        </p:nvPicPr>
        <p:blipFill>
          <a:blip r:embed="rId2"/>
          <a:stretch>
            <a:fillRect/>
          </a:stretch>
        </p:blipFill>
        <p:spPr>
          <a:xfrm>
            <a:off x="350250" y="1192732"/>
            <a:ext cx="11320139" cy="5089534"/>
          </a:xfrm>
          <a:prstGeom prst="rect">
            <a:avLst/>
          </a:prstGeom>
        </p:spPr>
      </p:pic>
      <p:sp>
        <p:nvSpPr>
          <p:cNvPr id="2" name="Title 1">
            <a:extLst>
              <a:ext uri="{FF2B5EF4-FFF2-40B4-BE49-F238E27FC236}">
                <a16:creationId xmlns:a16="http://schemas.microsoft.com/office/drawing/2014/main" id="{4058B329-8C1C-0648-AC69-F1BB37049C3E}"/>
              </a:ext>
            </a:extLst>
          </p:cNvPr>
          <p:cNvSpPr>
            <a:spLocks noGrp="1"/>
          </p:cNvSpPr>
          <p:nvPr>
            <p:ph type="title"/>
          </p:nvPr>
        </p:nvSpPr>
        <p:spPr>
          <a:xfrm>
            <a:off x="629856" y="53436"/>
            <a:ext cx="10515600" cy="1325563"/>
          </a:xfrm>
        </p:spPr>
        <p:txBody>
          <a:bodyPr/>
          <a:lstStyle/>
          <a:p>
            <a:r>
              <a:rPr lang="en-US" dirty="0"/>
              <a:t>Results</a:t>
            </a:r>
          </a:p>
        </p:txBody>
      </p:sp>
    </p:spTree>
    <p:extLst>
      <p:ext uri="{BB962C8B-B14F-4D97-AF65-F5344CB8AC3E}">
        <p14:creationId xmlns:p14="http://schemas.microsoft.com/office/powerpoint/2010/main" val="42142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406B-7ED2-764D-B079-B9F8BC2C8F39}"/>
              </a:ext>
            </a:extLst>
          </p:cNvPr>
          <p:cNvSpPr>
            <a:spLocks noGrp="1"/>
          </p:cNvSpPr>
          <p:nvPr>
            <p:ph type="title"/>
          </p:nvPr>
        </p:nvSpPr>
        <p:spPr>
          <a:xfrm>
            <a:off x="18278" y="-66632"/>
            <a:ext cx="10515600" cy="1325563"/>
          </a:xfrm>
        </p:spPr>
        <p:txBody>
          <a:bodyPr/>
          <a:lstStyle/>
          <a:p>
            <a:r>
              <a:rPr lang="en-US" dirty="0"/>
              <a:t>Data as Graphs - Explicit</a:t>
            </a:r>
          </a:p>
        </p:txBody>
      </p:sp>
      <p:sp>
        <p:nvSpPr>
          <p:cNvPr id="3" name="Slide Number Placeholder 2">
            <a:extLst>
              <a:ext uri="{FF2B5EF4-FFF2-40B4-BE49-F238E27FC236}">
                <a16:creationId xmlns:a16="http://schemas.microsoft.com/office/drawing/2014/main" id="{E154B72A-35E0-DA45-A5B5-5F4C6B2815BD}"/>
              </a:ext>
            </a:extLst>
          </p:cNvPr>
          <p:cNvSpPr>
            <a:spLocks noGrp="1"/>
          </p:cNvSpPr>
          <p:nvPr>
            <p:ph type="sldNum" sz="quarter" idx="12"/>
          </p:nvPr>
        </p:nvSpPr>
        <p:spPr/>
        <p:txBody>
          <a:bodyPr/>
          <a:lstStyle/>
          <a:p>
            <a:fld id="{4C15419E-54D6-8648-ABFB-BEF58E3E877E}" type="slidenum">
              <a:rPr lang="en-US" smtClean="0"/>
              <a:t>2</a:t>
            </a:fld>
            <a:endParaRPr lang="en-US" dirty="0"/>
          </a:p>
        </p:txBody>
      </p:sp>
      <p:pic>
        <p:nvPicPr>
          <p:cNvPr id="4" name="Picture 3">
            <a:extLst>
              <a:ext uri="{FF2B5EF4-FFF2-40B4-BE49-F238E27FC236}">
                <a16:creationId xmlns:a16="http://schemas.microsoft.com/office/drawing/2014/main" id="{64CBE5DF-DEB0-114E-8566-2E085366B86E}"/>
              </a:ext>
            </a:extLst>
          </p:cNvPr>
          <p:cNvPicPr>
            <a:picLocks noChangeAspect="1"/>
          </p:cNvPicPr>
          <p:nvPr/>
        </p:nvPicPr>
        <p:blipFill>
          <a:blip r:embed="rId2">
            <a:clrChange>
              <a:clrFrom>
                <a:srgbClr val="FFFFFD"/>
              </a:clrFrom>
              <a:clrTo>
                <a:srgbClr val="FFFFFD">
                  <a:alpha val="0"/>
                </a:srgbClr>
              </a:clrTo>
            </a:clrChange>
          </a:blip>
          <a:stretch>
            <a:fillRect/>
          </a:stretch>
        </p:blipFill>
        <p:spPr>
          <a:xfrm>
            <a:off x="1466187" y="1814243"/>
            <a:ext cx="2070201" cy="1657536"/>
          </a:xfrm>
          <a:prstGeom prst="rect">
            <a:avLst/>
          </a:prstGeom>
        </p:spPr>
      </p:pic>
      <p:pic>
        <p:nvPicPr>
          <p:cNvPr id="5" name="Picture 4">
            <a:extLst>
              <a:ext uri="{FF2B5EF4-FFF2-40B4-BE49-F238E27FC236}">
                <a16:creationId xmlns:a16="http://schemas.microsoft.com/office/drawing/2014/main" id="{A752B976-6755-5A45-8A36-A066E035F7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50605" y="1961249"/>
            <a:ext cx="2210048" cy="1657536"/>
          </a:xfrm>
          <a:prstGeom prst="rect">
            <a:avLst/>
          </a:prstGeom>
        </p:spPr>
      </p:pic>
      <p:pic>
        <p:nvPicPr>
          <p:cNvPr id="6" name="Picture 5">
            <a:extLst>
              <a:ext uri="{FF2B5EF4-FFF2-40B4-BE49-F238E27FC236}">
                <a16:creationId xmlns:a16="http://schemas.microsoft.com/office/drawing/2014/main" id="{68FE368E-CEF8-AB40-81AE-E980A591CE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52321" y="1906360"/>
            <a:ext cx="1911555" cy="1657536"/>
          </a:xfrm>
          <a:prstGeom prst="rect">
            <a:avLst/>
          </a:prstGeom>
        </p:spPr>
      </p:pic>
      <p:pic>
        <p:nvPicPr>
          <p:cNvPr id="7" name="Picture 6">
            <a:extLst>
              <a:ext uri="{FF2B5EF4-FFF2-40B4-BE49-F238E27FC236}">
                <a16:creationId xmlns:a16="http://schemas.microsoft.com/office/drawing/2014/main" id="{8FBC9D23-A4FE-8B47-80AA-98D13FAAEC1F}"/>
              </a:ext>
            </a:extLst>
          </p:cNvPr>
          <p:cNvPicPr>
            <a:picLocks noChangeAspect="1"/>
          </p:cNvPicPr>
          <p:nvPr/>
        </p:nvPicPr>
        <p:blipFill>
          <a:blip r:embed="rId5">
            <a:clrChange>
              <a:clrFrom>
                <a:srgbClr val="EBEBEB"/>
              </a:clrFrom>
              <a:clrTo>
                <a:srgbClr val="EBEBEB">
                  <a:alpha val="0"/>
                </a:srgbClr>
              </a:clrTo>
            </a:clrChange>
          </a:blip>
          <a:stretch>
            <a:fillRect/>
          </a:stretch>
        </p:blipFill>
        <p:spPr>
          <a:xfrm>
            <a:off x="1398480" y="4344400"/>
            <a:ext cx="2070200" cy="1380133"/>
          </a:xfrm>
          <a:prstGeom prst="rect">
            <a:avLst/>
          </a:prstGeom>
        </p:spPr>
      </p:pic>
      <p:pic>
        <p:nvPicPr>
          <p:cNvPr id="8" name="Picture 7">
            <a:extLst>
              <a:ext uri="{FF2B5EF4-FFF2-40B4-BE49-F238E27FC236}">
                <a16:creationId xmlns:a16="http://schemas.microsoft.com/office/drawing/2014/main" id="{C679FA10-CB72-2E40-8A03-A1F6FCA4EE4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452321" y="4067190"/>
            <a:ext cx="2279965" cy="1785866"/>
          </a:xfrm>
          <a:prstGeom prst="rect">
            <a:avLst/>
          </a:prstGeom>
        </p:spPr>
      </p:pic>
      <p:pic>
        <p:nvPicPr>
          <p:cNvPr id="9" name="Picture 2" descr="mage result for molecular">
            <a:extLst>
              <a:ext uri="{FF2B5EF4-FFF2-40B4-BE49-F238E27FC236}">
                <a16:creationId xmlns:a16="http://schemas.microsoft.com/office/drawing/2014/main" id="{3BCF07E7-8DEC-C742-90DD-DDB8A97FDD6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0605" y="4165787"/>
            <a:ext cx="1907993" cy="17373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3941A7-42E0-BE40-8E17-0A5D163AC830}"/>
              </a:ext>
            </a:extLst>
          </p:cNvPr>
          <p:cNvSpPr txBox="1"/>
          <p:nvPr/>
        </p:nvSpPr>
        <p:spPr>
          <a:xfrm>
            <a:off x="1711234" y="3620448"/>
            <a:ext cx="1444691" cy="369332"/>
          </a:xfrm>
          <a:prstGeom prst="rect">
            <a:avLst/>
          </a:prstGeom>
          <a:noFill/>
        </p:spPr>
        <p:txBody>
          <a:bodyPr wrap="none" rtlCol="0">
            <a:spAutoFit/>
          </a:bodyPr>
          <a:lstStyle/>
          <a:p>
            <a:r>
              <a:rPr lang="en-US" dirty="0">
                <a:solidFill>
                  <a:schemeClr val="accent5">
                    <a:lumMod val="75000"/>
                  </a:schemeClr>
                </a:solidFill>
              </a:rPr>
              <a:t>Social Graphs</a:t>
            </a:r>
          </a:p>
        </p:txBody>
      </p:sp>
      <p:sp>
        <p:nvSpPr>
          <p:cNvPr id="11" name="TextBox 10">
            <a:extLst>
              <a:ext uri="{FF2B5EF4-FFF2-40B4-BE49-F238E27FC236}">
                <a16:creationId xmlns:a16="http://schemas.microsoft.com/office/drawing/2014/main" id="{62B1E7DD-1579-3342-B019-E2AEC1C419E9}"/>
              </a:ext>
            </a:extLst>
          </p:cNvPr>
          <p:cNvSpPr txBox="1"/>
          <p:nvPr/>
        </p:nvSpPr>
        <p:spPr>
          <a:xfrm>
            <a:off x="4793171" y="3620448"/>
            <a:ext cx="2278316" cy="369332"/>
          </a:xfrm>
          <a:prstGeom prst="rect">
            <a:avLst/>
          </a:prstGeom>
          <a:noFill/>
        </p:spPr>
        <p:txBody>
          <a:bodyPr wrap="none" rtlCol="0">
            <a:spAutoFit/>
          </a:bodyPr>
          <a:lstStyle/>
          <a:p>
            <a:r>
              <a:rPr lang="en-US" dirty="0">
                <a:solidFill>
                  <a:schemeClr val="accent5">
                    <a:lumMod val="75000"/>
                  </a:schemeClr>
                </a:solidFill>
              </a:rPr>
              <a:t>Transportation Graphs</a:t>
            </a:r>
          </a:p>
        </p:txBody>
      </p:sp>
      <p:sp>
        <p:nvSpPr>
          <p:cNvPr id="12" name="TextBox 11">
            <a:extLst>
              <a:ext uri="{FF2B5EF4-FFF2-40B4-BE49-F238E27FC236}">
                <a16:creationId xmlns:a16="http://schemas.microsoft.com/office/drawing/2014/main" id="{C7E86484-1FEE-BA43-8AAE-9712A918FA21}"/>
              </a:ext>
            </a:extLst>
          </p:cNvPr>
          <p:cNvSpPr txBox="1"/>
          <p:nvPr/>
        </p:nvSpPr>
        <p:spPr>
          <a:xfrm>
            <a:off x="8783300" y="3618785"/>
            <a:ext cx="1388650" cy="369332"/>
          </a:xfrm>
          <a:prstGeom prst="rect">
            <a:avLst/>
          </a:prstGeom>
          <a:noFill/>
        </p:spPr>
        <p:txBody>
          <a:bodyPr wrap="none" rtlCol="0">
            <a:spAutoFit/>
          </a:bodyPr>
          <a:lstStyle/>
          <a:p>
            <a:r>
              <a:rPr lang="en-US" dirty="0">
                <a:solidFill>
                  <a:schemeClr val="accent5">
                    <a:lumMod val="75000"/>
                  </a:schemeClr>
                </a:solidFill>
              </a:rPr>
              <a:t>Brain Graphs</a:t>
            </a:r>
          </a:p>
        </p:txBody>
      </p:sp>
      <p:sp>
        <p:nvSpPr>
          <p:cNvPr id="13" name="TextBox 12">
            <a:extLst>
              <a:ext uri="{FF2B5EF4-FFF2-40B4-BE49-F238E27FC236}">
                <a16:creationId xmlns:a16="http://schemas.microsoft.com/office/drawing/2014/main" id="{71FC7F0F-B59D-FF4B-B5FF-E88B410E3C52}"/>
              </a:ext>
            </a:extLst>
          </p:cNvPr>
          <p:cNvSpPr txBox="1"/>
          <p:nvPr/>
        </p:nvSpPr>
        <p:spPr>
          <a:xfrm>
            <a:off x="1711234" y="5853056"/>
            <a:ext cx="1336841" cy="369332"/>
          </a:xfrm>
          <a:prstGeom prst="rect">
            <a:avLst/>
          </a:prstGeom>
          <a:noFill/>
        </p:spPr>
        <p:txBody>
          <a:bodyPr wrap="none" rtlCol="0">
            <a:spAutoFit/>
          </a:bodyPr>
          <a:lstStyle/>
          <a:p>
            <a:r>
              <a:rPr lang="en-US" dirty="0">
                <a:solidFill>
                  <a:schemeClr val="accent5">
                    <a:lumMod val="75000"/>
                  </a:schemeClr>
                </a:solidFill>
              </a:rPr>
              <a:t>Web Graphs</a:t>
            </a:r>
          </a:p>
        </p:txBody>
      </p:sp>
      <p:sp>
        <p:nvSpPr>
          <p:cNvPr id="14" name="TextBox 13">
            <a:extLst>
              <a:ext uri="{FF2B5EF4-FFF2-40B4-BE49-F238E27FC236}">
                <a16:creationId xmlns:a16="http://schemas.microsoft.com/office/drawing/2014/main" id="{80527C81-286C-F744-BA40-459CACE9110B}"/>
              </a:ext>
            </a:extLst>
          </p:cNvPr>
          <p:cNvSpPr txBox="1"/>
          <p:nvPr/>
        </p:nvSpPr>
        <p:spPr>
          <a:xfrm>
            <a:off x="4914728" y="5853056"/>
            <a:ext cx="1853456" cy="369332"/>
          </a:xfrm>
          <a:prstGeom prst="rect">
            <a:avLst/>
          </a:prstGeom>
          <a:noFill/>
        </p:spPr>
        <p:txBody>
          <a:bodyPr wrap="none" rtlCol="0">
            <a:spAutoFit/>
          </a:bodyPr>
          <a:lstStyle/>
          <a:p>
            <a:r>
              <a:rPr lang="en-US" dirty="0">
                <a:solidFill>
                  <a:schemeClr val="accent5">
                    <a:lumMod val="75000"/>
                  </a:schemeClr>
                </a:solidFill>
              </a:rPr>
              <a:t>Molecular Graphs</a:t>
            </a:r>
          </a:p>
        </p:txBody>
      </p:sp>
      <p:sp>
        <p:nvSpPr>
          <p:cNvPr id="15" name="TextBox 14">
            <a:extLst>
              <a:ext uri="{FF2B5EF4-FFF2-40B4-BE49-F238E27FC236}">
                <a16:creationId xmlns:a16="http://schemas.microsoft.com/office/drawing/2014/main" id="{A808B537-CAA3-D24F-A9E9-CD41051F2E1E}"/>
              </a:ext>
            </a:extLst>
          </p:cNvPr>
          <p:cNvSpPr txBox="1"/>
          <p:nvPr/>
        </p:nvSpPr>
        <p:spPr>
          <a:xfrm>
            <a:off x="8923882" y="5853056"/>
            <a:ext cx="1401409" cy="369332"/>
          </a:xfrm>
          <a:prstGeom prst="rect">
            <a:avLst/>
          </a:prstGeom>
          <a:noFill/>
        </p:spPr>
        <p:txBody>
          <a:bodyPr wrap="none" rtlCol="0">
            <a:spAutoFit/>
          </a:bodyPr>
          <a:lstStyle/>
          <a:p>
            <a:r>
              <a:rPr lang="en-US" dirty="0">
                <a:solidFill>
                  <a:schemeClr val="accent5">
                    <a:lumMod val="75000"/>
                  </a:schemeClr>
                </a:solidFill>
              </a:rPr>
              <a:t>Gene Graphs</a:t>
            </a:r>
          </a:p>
        </p:txBody>
      </p:sp>
    </p:spTree>
    <p:extLst>
      <p:ext uri="{BB962C8B-B14F-4D97-AF65-F5344CB8AC3E}">
        <p14:creationId xmlns:p14="http://schemas.microsoft.com/office/powerpoint/2010/main" val="418151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2A6B-8463-E846-AFD9-A9DBEF306D86}"/>
              </a:ext>
            </a:extLst>
          </p:cNvPr>
          <p:cNvSpPr>
            <a:spLocks noGrp="1"/>
          </p:cNvSpPr>
          <p:nvPr>
            <p:ph type="title"/>
          </p:nvPr>
        </p:nvSpPr>
        <p:spPr/>
        <p:txBody>
          <a:bodyPr/>
          <a:lstStyle/>
          <a:p>
            <a:r>
              <a:rPr lang="en-US" dirty="0"/>
              <a:t>Matrix Representations of Graphs</a:t>
            </a:r>
          </a:p>
        </p:txBody>
      </p:sp>
      <p:sp>
        <p:nvSpPr>
          <p:cNvPr id="3" name="Slide Number Placeholder 2">
            <a:extLst>
              <a:ext uri="{FF2B5EF4-FFF2-40B4-BE49-F238E27FC236}">
                <a16:creationId xmlns:a16="http://schemas.microsoft.com/office/drawing/2014/main" id="{75F0A5BB-1E67-4940-9C96-ACDCC1DFE64E}"/>
              </a:ext>
            </a:extLst>
          </p:cNvPr>
          <p:cNvSpPr>
            <a:spLocks noGrp="1"/>
          </p:cNvSpPr>
          <p:nvPr>
            <p:ph type="sldNum" sz="quarter" idx="12"/>
          </p:nvPr>
        </p:nvSpPr>
        <p:spPr/>
        <p:txBody>
          <a:bodyPr/>
          <a:lstStyle/>
          <a:p>
            <a:fld id="{4C15419E-54D6-8648-ABFB-BEF58E3E877E}" type="slidenum">
              <a:rPr lang="en-US" smtClean="0"/>
              <a:t>20</a:t>
            </a:fld>
            <a:endParaRPr lang="en-US" dirty="0"/>
          </a:p>
        </p:txBody>
      </p:sp>
      <p:sp>
        <p:nvSpPr>
          <p:cNvPr id="4" name="Oval 3">
            <a:extLst>
              <a:ext uri="{FF2B5EF4-FFF2-40B4-BE49-F238E27FC236}">
                <a16:creationId xmlns:a16="http://schemas.microsoft.com/office/drawing/2014/main" id="{3161AF40-0BDD-6840-A4EC-87D18016D3E9}"/>
              </a:ext>
            </a:extLst>
          </p:cNvPr>
          <p:cNvSpPr/>
          <p:nvPr/>
        </p:nvSpPr>
        <p:spPr>
          <a:xfrm>
            <a:off x="1319618" y="2245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BF89DB-4013-454E-B441-288828F3FF60}"/>
              </a:ext>
            </a:extLst>
          </p:cNvPr>
          <p:cNvSpPr/>
          <p:nvPr/>
        </p:nvSpPr>
        <p:spPr>
          <a:xfrm>
            <a:off x="1595843" y="2835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DB5089-7D2D-7B47-B130-46B87AFDE248}"/>
              </a:ext>
            </a:extLst>
          </p:cNvPr>
          <p:cNvSpPr/>
          <p:nvPr/>
        </p:nvSpPr>
        <p:spPr>
          <a:xfrm>
            <a:off x="2157818" y="23787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9E25672-B956-3444-9A9C-565A9E6EBF47}"/>
              </a:ext>
            </a:extLst>
          </p:cNvPr>
          <p:cNvSpPr/>
          <p:nvPr/>
        </p:nvSpPr>
        <p:spPr>
          <a:xfrm>
            <a:off x="3034118" y="20930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E302DF2-7891-2D46-A407-7AED5A4B919C}"/>
              </a:ext>
            </a:extLst>
          </p:cNvPr>
          <p:cNvSpPr/>
          <p:nvPr/>
        </p:nvSpPr>
        <p:spPr>
          <a:xfrm>
            <a:off x="2957918" y="2521664"/>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E9B972-A804-F046-B620-5662F3A500D9}"/>
              </a:ext>
            </a:extLst>
          </p:cNvPr>
          <p:cNvSpPr/>
          <p:nvPr/>
        </p:nvSpPr>
        <p:spPr>
          <a:xfrm>
            <a:off x="3091268" y="31493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447239-F1D0-1547-A5A9-ECFF413262B8}"/>
              </a:ext>
            </a:extLst>
          </p:cNvPr>
          <p:cNvSpPr/>
          <p:nvPr/>
        </p:nvSpPr>
        <p:spPr>
          <a:xfrm>
            <a:off x="3786593" y="262643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859B71-AB95-1D4D-BF5D-1DE3E140DAEB}"/>
              </a:ext>
            </a:extLst>
          </p:cNvPr>
          <p:cNvSpPr/>
          <p:nvPr/>
        </p:nvSpPr>
        <p:spPr>
          <a:xfrm>
            <a:off x="3919943" y="19596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C8AACD9-03FB-EC4A-B1AA-710D89BB9411}"/>
              </a:ext>
            </a:extLst>
          </p:cNvPr>
          <p:cNvCxnSpPr>
            <a:stCxn id="4" idx="4"/>
            <a:endCxn id="5" idx="1"/>
          </p:cNvCxnSpPr>
          <p:nvPr/>
        </p:nvCxnSpPr>
        <p:spPr>
          <a:xfrm>
            <a:off x="1386293" y="2378789"/>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3FF0AD-0540-2141-9FCB-6BB44ACE6754}"/>
              </a:ext>
            </a:extLst>
          </p:cNvPr>
          <p:cNvCxnSpPr>
            <a:cxnSpLocks/>
            <a:stCxn id="5" idx="7"/>
            <a:endCxn id="6" idx="3"/>
          </p:cNvCxnSpPr>
          <p:nvPr/>
        </p:nvCxnSpPr>
        <p:spPr>
          <a:xfrm flipV="1">
            <a:off x="1709664" y="2492610"/>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BE9155B-C945-D745-8E36-50AFA050F557}"/>
              </a:ext>
            </a:extLst>
          </p:cNvPr>
          <p:cNvCxnSpPr>
            <a:cxnSpLocks/>
            <a:stCxn id="6" idx="6"/>
            <a:endCxn id="8" idx="2"/>
          </p:cNvCxnSpPr>
          <p:nvPr/>
        </p:nvCxnSpPr>
        <p:spPr>
          <a:xfrm>
            <a:off x="2291168" y="2445464"/>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BAF24E-E5B6-0B48-A5AD-3DB1AD462BC3}"/>
              </a:ext>
            </a:extLst>
          </p:cNvPr>
          <p:cNvCxnSpPr>
            <a:cxnSpLocks/>
            <a:stCxn id="6" idx="6"/>
            <a:endCxn id="7" idx="2"/>
          </p:cNvCxnSpPr>
          <p:nvPr/>
        </p:nvCxnSpPr>
        <p:spPr>
          <a:xfrm flipV="1">
            <a:off x="2291168" y="2159714"/>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F31E601-E2EE-E040-B3A6-155355B89E61}"/>
              </a:ext>
            </a:extLst>
          </p:cNvPr>
          <p:cNvCxnSpPr>
            <a:cxnSpLocks/>
            <a:stCxn id="7" idx="6"/>
            <a:endCxn id="11" idx="2"/>
          </p:cNvCxnSpPr>
          <p:nvPr/>
        </p:nvCxnSpPr>
        <p:spPr>
          <a:xfrm flipV="1">
            <a:off x="3167468" y="2026364"/>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005E926-8063-6F40-A52C-896B3382C69B}"/>
              </a:ext>
            </a:extLst>
          </p:cNvPr>
          <p:cNvCxnSpPr>
            <a:cxnSpLocks/>
            <a:stCxn id="8" idx="0"/>
            <a:endCxn id="7" idx="4"/>
          </p:cNvCxnSpPr>
          <p:nvPr/>
        </p:nvCxnSpPr>
        <p:spPr>
          <a:xfrm flipV="1">
            <a:off x="3024593" y="2226389"/>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70123F-BC40-4E42-9C8D-D9AADF468EBD}"/>
              </a:ext>
            </a:extLst>
          </p:cNvPr>
          <p:cNvCxnSpPr>
            <a:cxnSpLocks/>
            <a:stCxn id="5" idx="6"/>
            <a:endCxn id="8" idx="2"/>
          </p:cNvCxnSpPr>
          <p:nvPr/>
        </p:nvCxnSpPr>
        <p:spPr>
          <a:xfrm flipV="1">
            <a:off x="1729193" y="2588339"/>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6596960-1AFD-764D-87B4-62FAEC4DE5AC}"/>
              </a:ext>
            </a:extLst>
          </p:cNvPr>
          <p:cNvCxnSpPr>
            <a:cxnSpLocks/>
            <a:stCxn id="9" idx="1"/>
            <a:endCxn id="6" idx="4"/>
          </p:cNvCxnSpPr>
          <p:nvPr/>
        </p:nvCxnSpPr>
        <p:spPr>
          <a:xfrm flipH="1" flipV="1">
            <a:off x="2224493" y="2512139"/>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F88989-B4B3-8541-AE69-866C6739376D}"/>
              </a:ext>
            </a:extLst>
          </p:cNvPr>
          <p:cNvCxnSpPr>
            <a:cxnSpLocks/>
            <a:stCxn id="9" idx="7"/>
            <a:endCxn id="10" idx="3"/>
          </p:cNvCxnSpPr>
          <p:nvPr/>
        </p:nvCxnSpPr>
        <p:spPr>
          <a:xfrm flipV="1">
            <a:off x="3205089" y="2740260"/>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204F6D-DFA9-3542-8671-C8939912D203}"/>
                  </a:ext>
                </a:extLst>
              </p:cNvPr>
              <p:cNvSpPr txBox="1"/>
              <p:nvPr/>
            </p:nvSpPr>
            <p:spPr>
              <a:xfrm>
                <a:off x="2041930" y="205392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1" name="TextBox 20">
                <a:extLst>
                  <a:ext uri="{FF2B5EF4-FFF2-40B4-BE49-F238E27FC236}">
                    <a16:creationId xmlns:a16="http://schemas.microsoft.com/office/drawing/2014/main" id="{93204F6D-DFA9-3542-8671-C8939912D203}"/>
                  </a:ext>
                </a:extLst>
              </p:cNvPr>
              <p:cNvSpPr txBox="1">
                <a:spLocks noRot="1" noChangeAspect="1" noMove="1" noResize="1" noEditPoints="1" noAdjustHandles="1" noChangeArrowheads="1" noChangeShapeType="1" noTextEdit="1"/>
              </p:cNvSpPr>
              <p:nvPr/>
            </p:nvSpPr>
            <p:spPr>
              <a:xfrm>
                <a:off x="2041930" y="2053925"/>
                <a:ext cx="294247" cy="276999"/>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2342F5-50C1-184D-AD79-165020EA89CC}"/>
                  </a:ext>
                </a:extLst>
              </p:cNvPr>
              <p:cNvSpPr txBox="1"/>
              <p:nvPr/>
            </p:nvSpPr>
            <p:spPr>
              <a:xfrm>
                <a:off x="1451380" y="2911171"/>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2" name="TextBox 21">
                <a:extLst>
                  <a:ext uri="{FF2B5EF4-FFF2-40B4-BE49-F238E27FC236}">
                    <a16:creationId xmlns:a16="http://schemas.microsoft.com/office/drawing/2014/main" id="{8E2342F5-50C1-184D-AD79-165020EA89CC}"/>
                  </a:ext>
                </a:extLst>
              </p:cNvPr>
              <p:cNvSpPr txBox="1">
                <a:spLocks noRot="1" noChangeAspect="1" noMove="1" noResize="1" noEditPoints="1" noAdjustHandles="1" noChangeArrowheads="1" noChangeShapeType="1" noTextEdit="1"/>
              </p:cNvSpPr>
              <p:nvPr/>
            </p:nvSpPr>
            <p:spPr>
              <a:xfrm>
                <a:off x="1451380" y="2911171"/>
                <a:ext cx="294247" cy="276999"/>
              </a:xfrm>
              <a:prstGeom prst="rect">
                <a:avLst/>
              </a:prstGeom>
              <a:blipFill>
                <a:blip r:embed="rId3"/>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87C997-0ED2-8544-92FB-8C00D3B67E4E}"/>
                  </a:ext>
                </a:extLst>
              </p:cNvPr>
              <p:cNvSpPr txBox="1"/>
              <p:nvPr/>
            </p:nvSpPr>
            <p:spPr>
              <a:xfrm>
                <a:off x="2966334" y="3277544"/>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C787C997-0ED2-8544-92FB-8C00D3B67E4E}"/>
                  </a:ext>
                </a:extLst>
              </p:cNvPr>
              <p:cNvSpPr txBox="1">
                <a:spLocks noRot="1" noChangeAspect="1" noMove="1" noResize="1" noEditPoints="1" noAdjustHandles="1" noChangeArrowheads="1" noChangeShapeType="1" noTextEdit="1"/>
              </p:cNvSpPr>
              <p:nvPr/>
            </p:nvSpPr>
            <p:spPr>
              <a:xfrm>
                <a:off x="2966334" y="3277544"/>
                <a:ext cx="284373" cy="276999"/>
              </a:xfrm>
              <a:prstGeom prst="rect">
                <a:avLst/>
              </a:prstGeom>
              <a:blipFill>
                <a:blip r:embed="rId4"/>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E9DF60-41C2-7E4E-8BFD-5E2EA241FB67}"/>
                  </a:ext>
                </a:extLst>
              </p:cNvPr>
              <p:cNvSpPr txBox="1"/>
              <p:nvPr/>
            </p:nvSpPr>
            <p:spPr>
              <a:xfrm>
                <a:off x="3919943" y="263854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01E9DF60-41C2-7E4E-8BFD-5E2EA241FB67}"/>
                  </a:ext>
                </a:extLst>
              </p:cNvPr>
              <p:cNvSpPr txBox="1">
                <a:spLocks noRot="1" noChangeAspect="1" noMove="1" noResize="1" noEditPoints="1" noAdjustHandles="1" noChangeArrowheads="1" noChangeShapeType="1" noTextEdit="1"/>
              </p:cNvSpPr>
              <p:nvPr/>
            </p:nvSpPr>
            <p:spPr>
              <a:xfrm>
                <a:off x="3919943" y="2638547"/>
                <a:ext cx="294247" cy="276999"/>
              </a:xfrm>
              <a:prstGeom prst="rect">
                <a:avLst/>
              </a:prstGeom>
              <a:blipFill>
                <a:blip r:embed="rId5"/>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0BAF402-D8D3-5B4A-A11E-2A3FD6837070}"/>
                  </a:ext>
                </a:extLst>
              </p:cNvPr>
              <p:cNvSpPr txBox="1"/>
              <p:nvPr/>
            </p:nvSpPr>
            <p:spPr>
              <a:xfrm>
                <a:off x="3108520" y="25210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D0BAF402-D8D3-5B4A-A11E-2A3FD6837070}"/>
                  </a:ext>
                </a:extLst>
              </p:cNvPr>
              <p:cNvSpPr txBox="1">
                <a:spLocks noRot="1" noChangeAspect="1" noMove="1" noResize="1" noEditPoints="1" noAdjustHandles="1" noChangeArrowheads="1" noChangeShapeType="1" noTextEdit="1"/>
              </p:cNvSpPr>
              <p:nvPr/>
            </p:nvSpPr>
            <p:spPr>
              <a:xfrm>
                <a:off x="3108520" y="2521042"/>
                <a:ext cx="294247" cy="276999"/>
              </a:xfrm>
              <a:prstGeom prst="rect">
                <a:avLst/>
              </a:prstGeom>
              <a:blipFill>
                <a:blip r:embed="rId6"/>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DB834AF-2428-5247-99AE-4E3E7ADEBD65}"/>
                  </a:ext>
                </a:extLst>
              </p:cNvPr>
              <p:cNvSpPr txBox="1"/>
              <p:nvPr/>
            </p:nvSpPr>
            <p:spPr>
              <a:xfrm>
                <a:off x="2969988" y="178717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6DB834AF-2428-5247-99AE-4E3E7ADEBD65}"/>
                  </a:ext>
                </a:extLst>
              </p:cNvPr>
              <p:cNvSpPr txBox="1">
                <a:spLocks noRot="1" noChangeAspect="1" noMove="1" noResize="1" noEditPoints="1" noAdjustHandles="1" noChangeArrowheads="1" noChangeShapeType="1" noTextEdit="1"/>
              </p:cNvSpPr>
              <p:nvPr/>
            </p:nvSpPr>
            <p:spPr>
              <a:xfrm>
                <a:off x="2969988" y="1787174"/>
                <a:ext cx="294247" cy="276999"/>
              </a:xfrm>
              <a:prstGeom prst="rect">
                <a:avLst/>
              </a:prstGeom>
              <a:blipFill>
                <a:blip r:embed="rId7"/>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F8EB07-7D62-DB42-8F93-E20745303479}"/>
                  </a:ext>
                </a:extLst>
              </p:cNvPr>
              <p:cNvSpPr txBox="1"/>
              <p:nvPr/>
            </p:nvSpPr>
            <p:spPr>
              <a:xfrm>
                <a:off x="3986618" y="166724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7" name="TextBox 26">
                <a:extLst>
                  <a:ext uri="{FF2B5EF4-FFF2-40B4-BE49-F238E27FC236}">
                    <a16:creationId xmlns:a16="http://schemas.microsoft.com/office/drawing/2014/main" id="{9EF8EB07-7D62-DB42-8F93-E20745303479}"/>
                  </a:ext>
                </a:extLst>
              </p:cNvPr>
              <p:cNvSpPr txBox="1">
                <a:spLocks noRot="1" noChangeAspect="1" noMove="1" noResize="1" noEditPoints="1" noAdjustHandles="1" noChangeArrowheads="1" noChangeShapeType="1" noTextEdit="1"/>
              </p:cNvSpPr>
              <p:nvPr/>
            </p:nvSpPr>
            <p:spPr>
              <a:xfrm>
                <a:off x="3986618" y="1667242"/>
                <a:ext cx="294247" cy="276999"/>
              </a:xfrm>
              <a:prstGeom prst="rect">
                <a:avLst/>
              </a:prstGeom>
              <a:blipFill>
                <a:blip r:embed="rId8"/>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5D9C1CD-9D4E-0245-87A9-7DB277AD49F1}"/>
                  </a:ext>
                </a:extLst>
              </p:cNvPr>
              <p:cNvSpPr txBox="1"/>
              <p:nvPr/>
            </p:nvSpPr>
            <p:spPr>
              <a:xfrm>
                <a:off x="1175084" y="1928006"/>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85D9C1CD-9D4E-0245-87A9-7DB277AD49F1}"/>
                  </a:ext>
                </a:extLst>
              </p:cNvPr>
              <p:cNvSpPr txBox="1">
                <a:spLocks noRot="1" noChangeAspect="1" noMove="1" noResize="1" noEditPoints="1" noAdjustHandles="1" noChangeArrowheads="1" noChangeShapeType="1" noTextEdit="1"/>
              </p:cNvSpPr>
              <p:nvPr/>
            </p:nvSpPr>
            <p:spPr>
              <a:xfrm>
                <a:off x="1175084" y="1928006"/>
                <a:ext cx="288925" cy="276999"/>
              </a:xfrm>
              <a:prstGeom prst="rect">
                <a:avLst/>
              </a:prstGeom>
              <a:blipFill>
                <a:blip r:embed="rId9"/>
                <a:stretch>
                  <a:fillRect l="-8696" r="-4348" b="-869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F2510ED9-E82B-CA4A-A0F1-B12892F384E3}"/>
              </a:ext>
            </a:extLst>
          </p:cNvPr>
          <p:cNvPicPr>
            <a:picLocks noChangeAspect="1"/>
          </p:cNvPicPr>
          <p:nvPr/>
        </p:nvPicPr>
        <p:blipFill>
          <a:blip r:embed="rId10"/>
          <a:stretch>
            <a:fillRect/>
          </a:stretch>
        </p:blipFill>
        <p:spPr>
          <a:xfrm>
            <a:off x="4261700" y="4216533"/>
            <a:ext cx="2063984" cy="1625741"/>
          </a:xfrm>
          <a:prstGeom prst="rect">
            <a:avLst/>
          </a:prstGeom>
        </p:spPr>
      </p:pic>
      <p:pic>
        <p:nvPicPr>
          <p:cNvPr id="30" name="Picture 29">
            <a:extLst>
              <a:ext uri="{FF2B5EF4-FFF2-40B4-BE49-F238E27FC236}">
                <a16:creationId xmlns:a16="http://schemas.microsoft.com/office/drawing/2014/main" id="{436ED79A-8575-D545-91DF-49AFCDF6C59E}"/>
              </a:ext>
            </a:extLst>
          </p:cNvPr>
          <p:cNvPicPr>
            <a:picLocks noChangeAspect="1"/>
          </p:cNvPicPr>
          <p:nvPr/>
        </p:nvPicPr>
        <p:blipFill>
          <a:blip r:embed="rId11"/>
          <a:stretch>
            <a:fillRect/>
          </a:stretch>
        </p:blipFill>
        <p:spPr>
          <a:xfrm>
            <a:off x="7203782" y="4216533"/>
            <a:ext cx="3114824" cy="1625741"/>
          </a:xfrm>
          <a:prstGeom prst="rect">
            <a:avLst/>
          </a:prstGeom>
        </p:spPr>
      </p:pic>
      <p:pic>
        <p:nvPicPr>
          <p:cNvPr id="31" name="Picture 30">
            <a:extLst>
              <a:ext uri="{FF2B5EF4-FFF2-40B4-BE49-F238E27FC236}">
                <a16:creationId xmlns:a16="http://schemas.microsoft.com/office/drawing/2014/main" id="{977986D0-3043-F248-8CB6-B2DCBAF05996}"/>
              </a:ext>
            </a:extLst>
          </p:cNvPr>
          <p:cNvPicPr>
            <a:picLocks noChangeAspect="1"/>
          </p:cNvPicPr>
          <p:nvPr/>
        </p:nvPicPr>
        <p:blipFill>
          <a:blip r:embed="rId12"/>
          <a:stretch>
            <a:fillRect/>
          </a:stretch>
        </p:blipFill>
        <p:spPr>
          <a:xfrm>
            <a:off x="1319618" y="4216533"/>
            <a:ext cx="2063984" cy="1625741"/>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DE75DE-214E-A246-9E8A-BA91654EAFC3}"/>
                  </a:ext>
                </a:extLst>
              </p:cNvPr>
              <p:cNvSpPr txBox="1"/>
              <p:nvPr/>
            </p:nvSpPr>
            <p:spPr>
              <a:xfrm>
                <a:off x="5088508" y="5957328"/>
                <a:ext cx="205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oMath>
                  </m:oMathPara>
                </a14:m>
                <a:endParaRPr lang="en-US" b="1" dirty="0"/>
              </a:p>
            </p:txBody>
          </p:sp>
        </mc:Choice>
        <mc:Fallback xmlns="">
          <p:sp>
            <p:nvSpPr>
              <p:cNvPr id="32" name="TextBox 31">
                <a:extLst>
                  <a:ext uri="{FF2B5EF4-FFF2-40B4-BE49-F238E27FC236}">
                    <a16:creationId xmlns:a16="http://schemas.microsoft.com/office/drawing/2014/main" id="{36DE75DE-214E-A246-9E8A-BA91654EAFC3}"/>
                  </a:ext>
                </a:extLst>
              </p:cNvPr>
              <p:cNvSpPr txBox="1">
                <a:spLocks noRot="1" noChangeAspect="1" noMove="1" noResize="1" noEditPoints="1" noAdjustHandles="1" noChangeArrowheads="1" noChangeShapeType="1" noTextEdit="1"/>
              </p:cNvSpPr>
              <p:nvPr/>
            </p:nvSpPr>
            <p:spPr>
              <a:xfrm>
                <a:off x="5088508" y="5957328"/>
                <a:ext cx="205184" cy="276999"/>
              </a:xfrm>
              <a:prstGeom prst="rect">
                <a:avLst/>
              </a:prstGeom>
              <a:blipFill>
                <a:blip r:embed="rId13"/>
                <a:stretch>
                  <a:fillRect l="-23529" r="-1764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3076BBC-271D-5E47-8683-B9943E316425}"/>
                  </a:ext>
                </a:extLst>
              </p:cNvPr>
              <p:cNvSpPr txBox="1"/>
              <p:nvPr/>
            </p:nvSpPr>
            <p:spPr>
              <a:xfrm>
                <a:off x="2263475" y="595732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𝑫</m:t>
                      </m:r>
                    </m:oMath>
                  </m:oMathPara>
                </a14:m>
                <a:endParaRPr lang="en-US" b="1" dirty="0"/>
              </a:p>
            </p:txBody>
          </p:sp>
        </mc:Choice>
        <mc:Fallback xmlns="">
          <p:sp>
            <p:nvSpPr>
              <p:cNvPr id="36" name="TextBox 35">
                <a:extLst>
                  <a:ext uri="{FF2B5EF4-FFF2-40B4-BE49-F238E27FC236}">
                    <a16:creationId xmlns:a16="http://schemas.microsoft.com/office/drawing/2014/main" id="{C3076BBC-271D-5E47-8683-B9943E316425}"/>
                  </a:ext>
                </a:extLst>
              </p:cNvPr>
              <p:cNvSpPr txBox="1">
                <a:spLocks noRot="1" noChangeAspect="1" noMove="1" noResize="1" noEditPoints="1" noAdjustHandles="1" noChangeArrowheads="1" noChangeShapeType="1" noTextEdit="1"/>
              </p:cNvSpPr>
              <p:nvPr/>
            </p:nvSpPr>
            <p:spPr>
              <a:xfrm>
                <a:off x="2263475" y="5957328"/>
                <a:ext cx="226023" cy="276999"/>
              </a:xfrm>
              <a:prstGeom prst="rect">
                <a:avLst/>
              </a:prstGeom>
              <a:blipFill>
                <a:blip r:embed="rId14"/>
                <a:stretch>
                  <a:fillRect l="-15789" r="-2105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98F10E-9433-344F-B3BF-17224B18CF6E}"/>
                  </a:ext>
                </a:extLst>
              </p:cNvPr>
              <p:cNvSpPr txBox="1"/>
              <p:nvPr/>
            </p:nvSpPr>
            <p:spPr>
              <a:xfrm>
                <a:off x="8658602" y="5952777"/>
                <a:ext cx="182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𝑳</m:t>
                      </m:r>
                    </m:oMath>
                  </m:oMathPara>
                </a14:m>
                <a:endParaRPr lang="en-US" b="1" dirty="0"/>
              </a:p>
            </p:txBody>
          </p:sp>
        </mc:Choice>
        <mc:Fallback xmlns="">
          <p:sp>
            <p:nvSpPr>
              <p:cNvPr id="39" name="TextBox 38">
                <a:extLst>
                  <a:ext uri="{FF2B5EF4-FFF2-40B4-BE49-F238E27FC236}">
                    <a16:creationId xmlns:a16="http://schemas.microsoft.com/office/drawing/2014/main" id="{6898F10E-9433-344F-B3BF-17224B18CF6E}"/>
                  </a:ext>
                </a:extLst>
              </p:cNvPr>
              <p:cNvSpPr txBox="1">
                <a:spLocks noRot="1" noChangeAspect="1" noMove="1" noResize="1" noEditPoints="1" noAdjustHandles="1" noChangeArrowheads="1" noChangeShapeType="1" noTextEdit="1"/>
              </p:cNvSpPr>
              <p:nvPr/>
            </p:nvSpPr>
            <p:spPr>
              <a:xfrm>
                <a:off x="8658602" y="5952777"/>
                <a:ext cx="182742" cy="276999"/>
              </a:xfrm>
              <a:prstGeom prst="rect">
                <a:avLst/>
              </a:prstGeom>
              <a:blipFill>
                <a:blip r:embed="rId15"/>
                <a:stretch>
                  <a:fillRect l="-26667" r="-2666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4FD239-12D6-E446-B9DA-B858ADF820B0}"/>
                  </a:ext>
                </a:extLst>
              </p:cNvPr>
              <p:cNvSpPr txBox="1"/>
              <p:nvPr/>
            </p:nvSpPr>
            <p:spPr>
              <a:xfrm>
                <a:off x="3706392" y="4890903"/>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0" name="TextBox 39">
                <a:extLst>
                  <a:ext uri="{FF2B5EF4-FFF2-40B4-BE49-F238E27FC236}">
                    <a16:creationId xmlns:a16="http://schemas.microsoft.com/office/drawing/2014/main" id="{6D4FD239-12D6-E446-B9DA-B858ADF820B0}"/>
                  </a:ext>
                </a:extLst>
              </p:cNvPr>
              <p:cNvSpPr txBox="1">
                <a:spLocks noRot="1" noChangeAspect="1" noMove="1" noResize="1" noEditPoints="1" noAdjustHandles="1" noChangeArrowheads="1" noChangeShapeType="1" noTextEdit="1"/>
              </p:cNvSpPr>
              <p:nvPr/>
            </p:nvSpPr>
            <p:spPr>
              <a:xfrm>
                <a:off x="3706392" y="4890903"/>
                <a:ext cx="226023" cy="276999"/>
              </a:xfrm>
              <a:prstGeom prst="rect">
                <a:avLst/>
              </a:prstGeom>
              <a:blipFill>
                <a:blip r:embed="rId16"/>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E30BC1A-A469-B94A-AE43-D789BF7609EF}"/>
                  </a:ext>
                </a:extLst>
              </p:cNvPr>
              <p:cNvSpPr txBox="1"/>
              <p:nvPr/>
            </p:nvSpPr>
            <p:spPr>
              <a:xfrm>
                <a:off x="6652521" y="4890902"/>
                <a:ext cx="2051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b="1" dirty="0"/>
              </a:p>
            </p:txBody>
          </p:sp>
        </mc:Choice>
        <mc:Fallback xmlns="">
          <p:sp>
            <p:nvSpPr>
              <p:cNvPr id="41" name="TextBox 40">
                <a:extLst>
                  <a:ext uri="{FF2B5EF4-FFF2-40B4-BE49-F238E27FC236}">
                    <a16:creationId xmlns:a16="http://schemas.microsoft.com/office/drawing/2014/main" id="{6E30BC1A-A469-B94A-AE43-D789BF7609EF}"/>
                  </a:ext>
                </a:extLst>
              </p:cNvPr>
              <p:cNvSpPr txBox="1">
                <a:spLocks noRot="1" noChangeAspect="1" noMove="1" noResize="1" noEditPoints="1" noAdjustHandles="1" noChangeArrowheads="1" noChangeShapeType="1" noTextEdit="1"/>
              </p:cNvSpPr>
              <p:nvPr/>
            </p:nvSpPr>
            <p:spPr>
              <a:xfrm>
                <a:off x="6652521" y="4890902"/>
                <a:ext cx="205184" cy="276999"/>
              </a:xfrm>
              <a:prstGeom prst="rect">
                <a:avLst/>
              </a:prstGeom>
              <a:blipFill>
                <a:blip r:embed="rId17"/>
                <a:stretch>
                  <a:fillRect l="-17647" r="-11765"/>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3C2622F2-9DBC-4740-A335-54C08C7459CF}"/>
              </a:ext>
            </a:extLst>
          </p:cNvPr>
          <p:cNvSpPr txBox="1"/>
          <p:nvPr/>
        </p:nvSpPr>
        <p:spPr>
          <a:xfrm>
            <a:off x="4410794" y="3778314"/>
            <a:ext cx="2241727" cy="369332"/>
          </a:xfrm>
          <a:prstGeom prst="rect">
            <a:avLst/>
          </a:prstGeom>
          <a:noFill/>
        </p:spPr>
        <p:txBody>
          <a:bodyPr wrap="square" rtlCol="0">
            <a:spAutoFit/>
          </a:bodyPr>
          <a:lstStyle/>
          <a:p>
            <a:r>
              <a:rPr lang="en-US" dirty="0"/>
              <a:t>Adjacency Matrix</a:t>
            </a:r>
          </a:p>
        </p:txBody>
      </p:sp>
      <p:sp>
        <p:nvSpPr>
          <p:cNvPr id="47" name="TextBox 46">
            <a:extLst>
              <a:ext uri="{FF2B5EF4-FFF2-40B4-BE49-F238E27FC236}">
                <a16:creationId xmlns:a16="http://schemas.microsoft.com/office/drawing/2014/main" id="{70F3E6A8-E7BD-E042-B786-52CD3247841B}"/>
              </a:ext>
            </a:extLst>
          </p:cNvPr>
          <p:cNvSpPr txBox="1"/>
          <p:nvPr/>
        </p:nvSpPr>
        <p:spPr>
          <a:xfrm>
            <a:off x="1464665" y="3762646"/>
            <a:ext cx="2241727" cy="369332"/>
          </a:xfrm>
          <a:prstGeom prst="rect">
            <a:avLst/>
          </a:prstGeom>
          <a:noFill/>
        </p:spPr>
        <p:txBody>
          <a:bodyPr wrap="square" rtlCol="0">
            <a:spAutoFit/>
          </a:bodyPr>
          <a:lstStyle/>
          <a:p>
            <a:r>
              <a:rPr lang="en-US" dirty="0"/>
              <a:t>Degree Matrix</a:t>
            </a:r>
          </a:p>
        </p:txBody>
      </p:sp>
      <p:sp>
        <p:nvSpPr>
          <p:cNvPr id="48" name="TextBox 47">
            <a:extLst>
              <a:ext uri="{FF2B5EF4-FFF2-40B4-BE49-F238E27FC236}">
                <a16:creationId xmlns:a16="http://schemas.microsoft.com/office/drawing/2014/main" id="{864760F7-9667-FC42-B3E8-40CB6899884D}"/>
              </a:ext>
            </a:extLst>
          </p:cNvPr>
          <p:cNvSpPr txBox="1"/>
          <p:nvPr/>
        </p:nvSpPr>
        <p:spPr>
          <a:xfrm>
            <a:off x="7808628" y="3752287"/>
            <a:ext cx="2241727" cy="369332"/>
          </a:xfrm>
          <a:prstGeom prst="rect">
            <a:avLst/>
          </a:prstGeom>
          <a:noFill/>
        </p:spPr>
        <p:txBody>
          <a:bodyPr wrap="square" rtlCol="0">
            <a:spAutoFit/>
          </a:bodyPr>
          <a:lstStyle/>
          <a:p>
            <a:r>
              <a:rPr lang="en-US" dirty="0"/>
              <a:t>Laplacian Matrix</a:t>
            </a:r>
          </a:p>
        </p:txBody>
      </p:sp>
      <p:sp>
        <p:nvSpPr>
          <p:cNvPr id="43" name="TextBox 42">
            <a:extLst>
              <a:ext uri="{FF2B5EF4-FFF2-40B4-BE49-F238E27FC236}">
                <a16:creationId xmlns:a16="http://schemas.microsoft.com/office/drawing/2014/main" id="{B5C13BFD-A9BF-BA4C-8D1D-AB67EBDD6A4B}"/>
              </a:ext>
            </a:extLst>
          </p:cNvPr>
          <p:cNvSpPr txBox="1"/>
          <p:nvPr/>
        </p:nvSpPr>
        <p:spPr>
          <a:xfrm>
            <a:off x="5817106" y="2784673"/>
            <a:ext cx="1851512" cy="400110"/>
          </a:xfrm>
          <a:prstGeom prst="rect">
            <a:avLst/>
          </a:prstGeom>
          <a:noFill/>
        </p:spPr>
        <p:txBody>
          <a:bodyPr wrap="square" rtlCol="0">
            <a:spAutoFit/>
          </a:bodyPr>
          <a:lstStyle/>
          <a:p>
            <a:r>
              <a:rPr lang="en-US" sz="2000" dirty="0"/>
              <a:t>Degree Matrix: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4E2E8F-85CA-4C47-A695-139811EA96CC}"/>
                  </a:ext>
                </a:extLst>
              </p:cNvPr>
              <p:cNvSpPr txBox="1"/>
              <p:nvPr/>
            </p:nvSpPr>
            <p:spPr>
              <a:xfrm>
                <a:off x="5834151" y="1951954"/>
                <a:ext cx="5938029" cy="732573"/>
              </a:xfrm>
              <a:prstGeom prst="rect">
                <a:avLst/>
              </a:prstGeom>
              <a:noFill/>
            </p:spPr>
            <p:txBody>
              <a:bodyPr wrap="square" rtlCol="0">
                <a:spAutoFit/>
              </a:bodyPr>
              <a:lstStyle/>
              <a:p>
                <a:r>
                  <a:rPr lang="en-US" sz="2000" dirty="0"/>
                  <a:t>Adjacency Matrix: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 is adjacent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𝑗</m:t>
                        </m:r>
                      </m:sub>
                    </m:sSub>
                  </m:oMath>
                </a14:m>
                <a:endParaRPr lang="en-US" sz="2000" dirty="0"/>
              </a:p>
              <a:p>
                <a:r>
                  <a:rPr lang="en-US" sz="2000" dirty="0"/>
                  <a:t>                                 </a:t>
                </a:r>
                <a14:m>
                  <m:oMath xmlns:m="http://schemas.openxmlformats.org/officeDocument/2006/math">
                    <m:r>
                      <a:rPr lang="en-US" sz="2000" i="1">
                        <a:latin typeface="Cambria Math" panose="02040503050406030204" pitchFamily="18" charset="0"/>
                      </a:rPr>
                      <m:t>𝐴</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b="0" i="1" smtClean="0">
                        <a:latin typeface="Cambria Math" panose="02040503050406030204" pitchFamily="18" charset="0"/>
                      </a:rPr>
                      <m:t>0,</m:t>
                    </m:r>
                  </m:oMath>
                </a14:m>
                <a:r>
                  <a:rPr lang="en-US" sz="2000" dirty="0"/>
                  <a:t> otherwise</a:t>
                </a:r>
              </a:p>
            </p:txBody>
          </p:sp>
        </mc:Choice>
        <mc:Fallback xmlns="">
          <p:sp>
            <p:nvSpPr>
              <p:cNvPr id="44" name="TextBox 43">
                <a:extLst>
                  <a:ext uri="{FF2B5EF4-FFF2-40B4-BE49-F238E27FC236}">
                    <a16:creationId xmlns:a16="http://schemas.microsoft.com/office/drawing/2014/main" id="{D64E2E8F-85CA-4C47-A695-139811EA96CC}"/>
                  </a:ext>
                </a:extLst>
              </p:cNvPr>
              <p:cNvSpPr txBox="1">
                <a:spLocks noRot="1" noChangeAspect="1" noMove="1" noResize="1" noEditPoints="1" noAdjustHandles="1" noChangeArrowheads="1" noChangeShapeType="1" noTextEdit="1"/>
              </p:cNvSpPr>
              <p:nvPr/>
            </p:nvSpPr>
            <p:spPr>
              <a:xfrm>
                <a:off x="5834151" y="1951954"/>
                <a:ext cx="5938029" cy="732573"/>
              </a:xfrm>
              <a:prstGeom prst="rect">
                <a:avLst/>
              </a:prstGeom>
              <a:blipFill>
                <a:blip r:embed="rId18"/>
                <a:stretch>
                  <a:fillRect l="-853" t="-3448" b="-1379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818D5C4B-69EF-6041-93FB-52862195334B}"/>
              </a:ext>
            </a:extLst>
          </p:cNvPr>
          <p:cNvPicPr>
            <a:picLocks noChangeAspect="1"/>
          </p:cNvPicPr>
          <p:nvPr/>
        </p:nvPicPr>
        <p:blipFill>
          <a:blip r:embed="rId19"/>
          <a:stretch>
            <a:fillRect/>
          </a:stretch>
        </p:blipFill>
        <p:spPr>
          <a:xfrm>
            <a:off x="7536869" y="2895149"/>
            <a:ext cx="4060319" cy="254199"/>
          </a:xfrm>
          <a:prstGeom prst="rect">
            <a:avLst/>
          </a:prstGeom>
        </p:spPr>
      </p:pic>
      <p:sp>
        <p:nvSpPr>
          <p:cNvPr id="45" name="TextBox 44">
            <a:extLst>
              <a:ext uri="{FF2B5EF4-FFF2-40B4-BE49-F238E27FC236}">
                <a16:creationId xmlns:a16="http://schemas.microsoft.com/office/drawing/2014/main" id="{B41915E0-17A5-2D42-AEA5-E9F5936C736B}"/>
              </a:ext>
            </a:extLst>
          </p:cNvPr>
          <p:cNvSpPr txBox="1"/>
          <p:nvPr/>
        </p:nvSpPr>
        <p:spPr>
          <a:xfrm>
            <a:off x="838200" y="6499924"/>
            <a:ext cx="8795657" cy="338554"/>
          </a:xfrm>
          <a:prstGeom prst="rect">
            <a:avLst/>
          </a:prstGeom>
          <a:noFill/>
        </p:spPr>
        <p:txBody>
          <a:bodyPr wrap="square" rtlCol="0">
            <a:spAutoFit/>
          </a:bodyPr>
          <a:lstStyle/>
          <a:p>
            <a:r>
              <a:rPr lang="en-US" sz="1600" b="1" dirty="0"/>
              <a:t>Spectral graph theory. </a:t>
            </a:r>
            <a:r>
              <a:rPr lang="en-US" sz="1600" dirty="0"/>
              <a:t>American Mathematical Soc.; 1997.</a:t>
            </a:r>
            <a:endParaRPr lang="zh-CN" altLang="en-US" sz="2000" baseline="30000" dirty="0"/>
          </a:p>
        </p:txBody>
      </p:sp>
    </p:spTree>
    <p:extLst>
      <p:ext uri="{BB962C8B-B14F-4D97-AF65-F5344CB8AC3E}">
        <p14:creationId xmlns:p14="http://schemas.microsoft.com/office/powerpoint/2010/main" val="38066727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84A1-D246-1E44-9A62-5D0C8E22CD78}"/>
              </a:ext>
            </a:extLst>
          </p:cNvPr>
          <p:cNvSpPr>
            <a:spLocks noGrp="1"/>
          </p:cNvSpPr>
          <p:nvPr>
            <p:ph type="title"/>
          </p:nvPr>
        </p:nvSpPr>
        <p:spPr/>
        <p:txBody>
          <a:bodyPr/>
          <a:lstStyle/>
          <a:p>
            <a:r>
              <a:rPr lang="en-US" dirty="0"/>
              <a:t>Analysis of Attention </a:t>
            </a:r>
          </a:p>
        </p:txBody>
      </p:sp>
      <p:graphicFrame>
        <p:nvGraphicFramePr>
          <p:cNvPr id="3" name="Table 2"/>
          <p:cNvGraphicFramePr>
            <a:graphicFrameLocks noGrp="1"/>
          </p:cNvGraphicFramePr>
          <p:nvPr/>
        </p:nvGraphicFramePr>
        <p:xfrm>
          <a:off x="838200" y="1949565"/>
          <a:ext cx="5501641" cy="2881514"/>
        </p:xfrm>
        <a:graphic>
          <a:graphicData uri="http://schemas.openxmlformats.org/drawingml/2006/table">
            <a:tbl>
              <a:tblPr firstRow="1" bandRow="1">
                <a:tableStyleId>{46F890A9-2807-4EBB-B81D-B2AA78EC7F39}</a:tableStyleId>
              </a:tblPr>
              <a:tblGrid>
                <a:gridCol w="1291935">
                  <a:extLst>
                    <a:ext uri="{9D8B030D-6E8A-4147-A177-3AD203B41FA5}">
                      <a16:colId xmlns:a16="http://schemas.microsoft.com/office/drawing/2014/main" val="20000"/>
                    </a:ext>
                  </a:extLst>
                </a:gridCol>
                <a:gridCol w="827434">
                  <a:extLst>
                    <a:ext uri="{9D8B030D-6E8A-4147-A177-3AD203B41FA5}">
                      <a16:colId xmlns:a16="http://schemas.microsoft.com/office/drawing/2014/main" val="20001"/>
                    </a:ext>
                  </a:extLst>
                </a:gridCol>
                <a:gridCol w="859583">
                  <a:extLst>
                    <a:ext uri="{9D8B030D-6E8A-4147-A177-3AD203B41FA5}">
                      <a16:colId xmlns:a16="http://schemas.microsoft.com/office/drawing/2014/main" val="20002"/>
                    </a:ext>
                  </a:extLst>
                </a:gridCol>
                <a:gridCol w="840896">
                  <a:extLst>
                    <a:ext uri="{9D8B030D-6E8A-4147-A177-3AD203B41FA5}">
                      <a16:colId xmlns:a16="http://schemas.microsoft.com/office/drawing/2014/main" val="20003"/>
                    </a:ext>
                  </a:extLst>
                </a:gridCol>
                <a:gridCol w="915643">
                  <a:extLst>
                    <a:ext uri="{9D8B030D-6E8A-4147-A177-3AD203B41FA5}">
                      <a16:colId xmlns:a16="http://schemas.microsoft.com/office/drawing/2014/main" val="20004"/>
                    </a:ext>
                  </a:extLst>
                </a:gridCol>
                <a:gridCol w="766150">
                  <a:extLst>
                    <a:ext uri="{9D8B030D-6E8A-4147-A177-3AD203B41FA5}">
                      <a16:colId xmlns:a16="http://schemas.microsoft.com/office/drawing/2014/main" val="20005"/>
                    </a:ext>
                  </a:extLst>
                </a:gridCol>
              </a:tblGrid>
              <a:tr h="571091">
                <a:tc>
                  <a:txBody>
                    <a:bodyPr/>
                    <a:lstStyle/>
                    <a:p>
                      <a:endParaRPr lang="en-US"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gridSpan="4">
                  <a:txBody>
                    <a:bodyPr/>
                    <a:lstStyle/>
                    <a:p>
                      <a:pPr algn="ctr"/>
                      <a:r>
                        <a:rPr lang="en-US" dirty="0">
                          <a:solidFill>
                            <a:schemeClr val="tx1"/>
                          </a:solidFill>
                        </a:rPr>
                        <a:t>Attention Weights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C5BB"/>
                    </a:solid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C5BB"/>
                    </a:solidFill>
                  </a:tcPr>
                </a:tc>
                <a:extLst>
                  <a:ext uri="{0D108BD9-81ED-4DB2-BD59-A6C34878D82A}">
                    <a16:rowId xmlns:a16="http://schemas.microsoft.com/office/drawing/2014/main" val="10000"/>
                  </a:ext>
                </a:extLst>
              </a:tr>
              <a:tr h="571091">
                <a:tc>
                  <a:txBody>
                    <a:bodyPr/>
                    <a:lstStyle/>
                    <a:p>
                      <a:r>
                        <a:rPr lang="en-US" altLang="zh-CN" dirty="0">
                          <a:solidFill>
                            <a:schemeClr val="tx1"/>
                          </a:solidFill>
                        </a:rPr>
                        <a:t>DDI Type</a:t>
                      </a:r>
                      <a:endParaRPr lang="en-US"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Chem.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indi.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TTDS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tc>
                  <a:txBody>
                    <a:bodyPr/>
                    <a:lstStyle/>
                    <a:p>
                      <a:r>
                        <a:rPr lang="en-US" dirty="0">
                          <a:solidFill>
                            <a:schemeClr val="tx1"/>
                          </a:solidFill>
                        </a:rPr>
                        <a:t>CPI</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C5BB"/>
                    </a:solidFill>
                  </a:tcPr>
                </a:tc>
                <a:extLst>
                  <a:ext uri="{0D108BD9-81ED-4DB2-BD59-A6C34878D82A}">
                    <a16:rowId xmlns:a16="http://schemas.microsoft.com/office/drawing/2014/main" val="10001"/>
                  </a:ext>
                </a:extLst>
              </a:tr>
              <a:tr h="571091">
                <a:tc>
                  <a:txBody>
                    <a:bodyPr/>
                    <a:lstStyle/>
                    <a:p>
                      <a:r>
                        <a:rPr lang="en-US" dirty="0"/>
                        <a:t>Chest</a:t>
                      </a:r>
                      <a:r>
                        <a:rPr lang="en-US" baseline="0" dirty="0"/>
                        <a:t> Pain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0.402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71091">
                <a:tc>
                  <a:txBody>
                    <a:bodyPr/>
                    <a:lstStyle/>
                    <a:p>
                      <a:r>
                        <a:rPr lang="en-US" dirty="0"/>
                        <a:t>Insomnia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0.291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97150">
                <a:tc>
                  <a:txBody>
                    <a:bodyPr/>
                    <a:lstStyle/>
                    <a:p>
                      <a:r>
                        <a:rPr lang="en-US" dirty="0"/>
                        <a:t>indication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0.301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0.299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7020232" y="3908323"/>
            <a:ext cx="184731" cy="369332"/>
          </a:xfrm>
          <a:prstGeom prst="rect">
            <a:avLst/>
          </a:prstGeom>
          <a:noFill/>
        </p:spPr>
        <p:txBody>
          <a:bodyPr wrap="none" rtlCol="0">
            <a:spAutoFit/>
          </a:bodyPr>
          <a:lstStyle/>
          <a:p>
            <a:endParaRPr lang="en-US" dirty="0"/>
          </a:p>
        </p:txBody>
      </p:sp>
      <p:sp>
        <p:nvSpPr>
          <p:cNvPr id="6" name="TextBox 5"/>
          <p:cNvSpPr txBox="1"/>
          <p:nvPr/>
        </p:nvSpPr>
        <p:spPr>
          <a:xfrm>
            <a:off x="6793483" y="2937277"/>
            <a:ext cx="3688080" cy="1200329"/>
          </a:xfrm>
          <a:prstGeom prst="rect">
            <a:avLst/>
          </a:prstGeom>
          <a:noFill/>
        </p:spPr>
        <p:txBody>
          <a:bodyPr wrap="square" rtlCol="0">
            <a:spAutoFit/>
          </a:bodyPr>
          <a:lstStyle/>
          <a:p>
            <a:r>
              <a:rPr lang="en-US" sz="2400" dirty="0"/>
              <a:t>Views “indication” and “CPI” receive </a:t>
            </a:r>
            <a:r>
              <a:rPr lang="en-US" sz="2400"/>
              <a:t>high weights </a:t>
            </a:r>
            <a:r>
              <a:rPr lang="en-US" sz="2400" dirty="0"/>
              <a:t>for the ADR “Chest </a:t>
            </a:r>
            <a:r>
              <a:rPr lang="en-US" sz="2400"/>
              <a:t>pain”.</a:t>
            </a:r>
            <a:endParaRPr lang="en-US" sz="2400" dirty="0"/>
          </a:p>
        </p:txBody>
      </p:sp>
      <p:sp>
        <p:nvSpPr>
          <p:cNvPr id="7" name="TextBox 6"/>
          <p:cNvSpPr txBox="1"/>
          <p:nvPr/>
        </p:nvSpPr>
        <p:spPr>
          <a:xfrm>
            <a:off x="7665720" y="2409286"/>
            <a:ext cx="1103700" cy="461665"/>
          </a:xfrm>
          <a:prstGeom prst="rect">
            <a:avLst/>
          </a:prstGeom>
          <a:noFill/>
        </p:spPr>
        <p:txBody>
          <a:bodyPr wrap="none" rtlCol="0">
            <a:spAutoFit/>
          </a:bodyPr>
          <a:lstStyle/>
          <a:p>
            <a:r>
              <a:rPr lang="en-US" sz="2400" b="1">
                <a:solidFill>
                  <a:srgbClr val="FF0000"/>
                </a:solidFill>
              </a:rPr>
              <a:t>Results</a:t>
            </a:r>
          </a:p>
        </p:txBody>
      </p:sp>
    </p:spTree>
    <p:extLst>
      <p:ext uri="{BB962C8B-B14F-4D97-AF65-F5344CB8AC3E}">
        <p14:creationId xmlns:p14="http://schemas.microsoft.com/office/powerpoint/2010/main" val="2436531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9BCF-17B7-9B4F-9C8C-90336CB1F308}"/>
              </a:ext>
            </a:extLst>
          </p:cNvPr>
          <p:cNvSpPr>
            <a:spLocks noGrp="1"/>
          </p:cNvSpPr>
          <p:nvPr>
            <p:ph type="title"/>
          </p:nvPr>
        </p:nvSpPr>
        <p:spPr>
          <a:xfrm>
            <a:off x="831850" y="1709738"/>
            <a:ext cx="10515600" cy="2852737"/>
          </a:xfrm>
        </p:spPr>
        <p:txBody>
          <a:bodyPr>
            <a:normAutofit/>
          </a:bodyPr>
          <a:lstStyle/>
          <a:p>
            <a:r>
              <a:rPr lang="en-US" sz="4000" dirty="0"/>
              <a:t>Graph-</a:t>
            </a:r>
            <a:r>
              <a:rPr lang="en-US" altLang="zh-CN" sz="4000" dirty="0"/>
              <a:t>Enhanced Medication Recommendation: </a:t>
            </a:r>
            <a:r>
              <a:rPr lang="en-US" altLang="zh-CN" sz="4000" dirty="0" err="1"/>
              <a:t>GAMENet</a:t>
            </a:r>
            <a:r>
              <a:rPr lang="en-US" altLang="zh-CN" sz="4000" dirty="0"/>
              <a:t> and G-BERT</a:t>
            </a:r>
            <a:endParaRPr lang="en-US" sz="4000" dirty="0"/>
          </a:p>
        </p:txBody>
      </p:sp>
      <p:sp>
        <p:nvSpPr>
          <p:cNvPr id="3" name="Text Placeholder 2">
            <a:extLst>
              <a:ext uri="{FF2B5EF4-FFF2-40B4-BE49-F238E27FC236}">
                <a16:creationId xmlns:a16="http://schemas.microsoft.com/office/drawing/2014/main" id="{E678247D-4E42-DE41-A241-2D5B21EECA59}"/>
              </a:ext>
            </a:extLst>
          </p:cNvPr>
          <p:cNvSpPr>
            <a:spLocks noGrp="1"/>
          </p:cNvSpPr>
          <p:nvPr>
            <p:ph type="body" idx="1"/>
          </p:nvPr>
        </p:nvSpPr>
        <p:spPr/>
        <p:txBody>
          <a:bodyPr/>
          <a:lstStyle/>
          <a:p>
            <a:r>
              <a:rPr lang="en-US" dirty="0"/>
              <a:t>AAAI 2019, IJCAI 2019.</a:t>
            </a:r>
          </a:p>
        </p:txBody>
      </p:sp>
      <p:sp>
        <p:nvSpPr>
          <p:cNvPr id="4" name="Slide Number Placeholder 3">
            <a:extLst>
              <a:ext uri="{FF2B5EF4-FFF2-40B4-BE49-F238E27FC236}">
                <a16:creationId xmlns:a16="http://schemas.microsoft.com/office/drawing/2014/main" id="{D0337058-0806-A84B-940B-516BC878972B}"/>
              </a:ext>
            </a:extLst>
          </p:cNvPr>
          <p:cNvSpPr>
            <a:spLocks noGrp="1"/>
          </p:cNvSpPr>
          <p:nvPr>
            <p:ph type="sldNum" sz="quarter" idx="12"/>
          </p:nvPr>
        </p:nvSpPr>
        <p:spPr/>
        <p:txBody>
          <a:bodyPr/>
          <a:lstStyle/>
          <a:p>
            <a:fld id="{4C15419E-54D6-8648-ABFB-BEF58E3E877E}" type="slidenum">
              <a:rPr lang="en-US" smtClean="0"/>
              <a:t>201</a:t>
            </a:fld>
            <a:endParaRPr lang="en-US"/>
          </a:p>
        </p:txBody>
      </p:sp>
    </p:spTree>
    <p:extLst>
      <p:ext uri="{BB962C8B-B14F-4D97-AF65-F5344CB8AC3E}">
        <p14:creationId xmlns:p14="http://schemas.microsoft.com/office/powerpoint/2010/main" val="18112810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0963-0530-E441-8378-449689AF4F1C}"/>
              </a:ext>
            </a:extLst>
          </p:cNvPr>
          <p:cNvSpPr>
            <a:spLocks noGrp="1"/>
          </p:cNvSpPr>
          <p:nvPr>
            <p:ph type="title"/>
          </p:nvPr>
        </p:nvSpPr>
        <p:spPr/>
        <p:txBody>
          <a:bodyPr/>
          <a:lstStyle/>
          <a:p>
            <a:r>
              <a:rPr lang="en-US" dirty="0"/>
              <a:t>EHR Phenotyping and Medication  Recommendation</a:t>
            </a:r>
          </a:p>
        </p:txBody>
      </p:sp>
      <p:sp>
        <p:nvSpPr>
          <p:cNvPr id="3" name="Content Placeholder 2">
            <a:extLst>
              <a:ext uri="{FF2B5EF4-FFF2-40B4-BE49-F238E27FC236}">
                <a16:creationId xmlns:a16="http://schemas.microsoft.com/office/drawing/2014/main" id="{3D1E4816-3EFB-DD43-967A-D1D96739BC21}"/>
              </a:ext>
            </a:extLst>
          </p:cNvPr>
          <p:cNvSpPr>
            <a:spLocks noGrp="1"/>
          </p:cNvSpPr>
          <p:nvPr>
            <p:ph idx="1"/>
          </p:nvPr>
        </p:nvSpPr>
        <p:spPr/>
        <p:txBody>
          <a:bodyPr>
            <a:normAutofit/>
          </a:bodyPr>
          <a:lstStyle/>
          <a:p>
            <a:r>
              <a:rPr lang="en-US" dirty="0"/>
              <a:t>EHR (electronic healthcare record):</a:t>
            </a:r>
          </a:p>
          <a:p>
            <a:pPr lvl="1"/>
            <a:r>
              <a:rPr lang="en-US" dirty="0"/>
              <a:t>Representation	</a:t>
            </a:r>
          </a:p>
          <a:p>
            <a:pPr lvl="2"/>
            <a:endParaRPr lang="en-US" dirty="0"/>
          </a:p>
          <a:p>
            <a:pPr lvl="1"/>
            <a:r>
              <a:rPr lang="en-US" dirty="0"/>
              <a:t>Phenotyping is important for </a:t>
            </a:r>
          </a:p>
          <a:p>
            <a:pPr lvl="2"/>
            <a:r>
              <a:rPr lang="en-US" dirty="0"/>
              <a:t>Disease prediction</a:t>
            </a:r>
          </a:p>
          <a:p>
            <a:pPr lvl="2"/>
            <a:r>
              <a:rPr lang="en-US" b="1" dirty="0"/>
              <a:t>Medication recommendation</a:t>
            </a:r>
          </a:p>
          <a:p>
            <a:pPr lvl="2"/>
            <a:r>
              <a:rPr lang="en-US" dirty="0"/>
              <a:t>Readmission prediction</a:t>
            </a:r>
          </a:p>
          <a:p>
            <a:r>
              <a:rPr lang="en-US" dirty="0"/>
              <a:t>Medication Recommendation</a:t>
            </a:r>
          </a:p>
        </p:txBody>
      </p:sp>
      <p:pic>
        <p:nvPicPr>
          <p:cNvPr id="6" name="Picture 5">
            <a:extLst>
              <a:ext uri="{FF2B5EF4-FFF2-40B4-BE49-F238E27FC236}">
                <a16:creationId xmlns:a16="http://schemas.microsoft.com/office/drawing/2014/main" id="{90813D09-78B0-3B4F-96FD-96CEB0577505}"/>
              </a:ext>
            </a:extLst>
          </p:cNvPr>
          <p:cNvPicPr>
            <a:picLocks noChangeAspect="1"/>
          </p:cNvPicPr>
          <p:nvPr/>
        </p:nvPicPr>
        <p:blipFill>
          <a:blip r:embed="rId2"/>
          <a:stretch>
            <a:fillRect/>
          </a:stretch>
        </p:blipFill>
        <p:spPr>
          <a:xfrm>
            <a:off x="1913791" y="2541319"/>
            <a:ext cx="1551799" cy="226304"/>
          </a:xfrm>
          <a:prstGeom prst="rect">
            <a:avLst/>
          </a:prstGeom>
        </p:spPr>
      </p:pic>
      <p:pic>
        <p:nvPicPr>
          <p:cNvPr id="8" name="Picture 7">
            <a:extLst>
              <a:ext uri="{FF2B5EF4-FFF2-40B4-BE49-F238E27FC236}">
                <a16:creationId xmlns:a16="http://schemas.microsoft.com/office/drawing/2014/main" id="{1C032508-2493-8A46-9589-CC1D782A658C}"/>
              </a:ext>
            </a:extLst>
          </p:cNvPr>
          <p:cNvPicPr>
            <a:picLocks noChangeAspect="1"/>
          </p:cNvPicPr>
          <p:nvPr/>
        </p:nvPicPr>
        <p:blipFill>
          <a:blip r:embed="rId3"/>
          <a:stretch>
            <a:fillRect/>
          </a:stretch>
        </p:blipFill>
        <p:spPr>
          <a:xfrm>
            <a:off x="3668293" y="2557483"/>
            <a:ext cx="872888" cy="193975"/>
          </a:xfrm>
          <a:prstGeom prst="rect">
            <a:avLst/>
          </a:prstGeom>
        </p:spPr>
      </p:pic>
      <p:pic>
        <p:nvPicPr>
          <p:cNvPr id="7" name="Picture 6">
            <a:extLst>
              <a:ext uri="{FF2B5EF4-FFF2-40B4-BE49-F238E27FC236}">
                <a16:creationId xmlns:a16="http://schemas.microsoft.com/office/drawing/2014/main" id="{45FA658F-470C-3D40-B7F8-A0960BA6AF9F}"/>
              </a:ext>
            </a:extLst>
          </p:cNvPr>
          <p:cNvPicPr>
            <a:picLocks noChangeAspect="1"/>
          </p:cNvPicPr>
          <p:nvPr/>
        </p:nvPicPr>
        <p:blipFill>
          <a:blip r:embed="rId4"/>
          <a:stretch>
            <a:fillRect/>
          </a:stretch>
        </p:blipFill>
        <p:spPr>
          <a:xfrm>
            <a:off x="1514952" y="4299857"/>
            <a:ext cx="6311900" cy="2514600"/>
          </a:xfrm>
          <a:prstGeom prst="rect">
            <a:avLst/>
          </a:prstGeom>
        </p:spPr>
      </p:pic>
      <p:sp>
        <p:nvSpPr>
          <p:cNvPr id="20" name="Curved Down Arrow 19">
            <a:extLst>
              <a:ext uri="{FF2B5EF4-FFF2-40B4-BE49-F238E27FC236}">
                <a16:creationId xmlns:a16="http://schemas.microsoft.com/office/drawing/2014/main" id="{58FEBB69-BF0E-F040-A704-6A45C7E92D2C}"/>
              </a:ext>
            </a:extLst>
          </p:cNvPr>
          <p:cNvSpPr/>
          <p:nvPr/>
        </p:nvSpPr>
        <p:spPr>
          <a:xfrm>
            <a:off x="4158343" y="3820886"/>
            <a:ext cx="3058886" cy="957943"/>
          </a:xfrm>
          <a:prstGeom prst="curvedDownArrow">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911F389-8FBB-6D4D-89C5-CBB6DD426470}"/>
              </a:ext>
            </a:extLst>
          </p:cNvPr>
          <p:cNvSpPr txBox="1"/>
          <p:nvPr/>
        </p:nvSpPr>
        <p:spPr>
          <a:xfrm>
            <a:off x="6474302" y="3568752"/>
            <a:ext cx="2705100" cy="369332"/>
          </a:xfrm>
          <a:prstGeom prst="rect">
            <a:avLst/>
          </a:prstGeom>
          <a:noFill/>
        </p:spPr>
        <p:txBody>
          <a:bodyPr wrap="square" rtlCol="0">
            <a:spAutoFit/>
          </a:bodyPr>
          <a:lstStyle/>
          <a:p>
            <a:r>
              <a:rPr lang="en-US" dirty="0"/>
              <a:t>What if there is a </a:t>
            </a:r>
            <a:r>
              <a:rPr lang="en-US" b="1" i="1" dirty="0"/>
              <a:t>DDI</a:t>
            </a:r>
            <a:r>
              <a:rPr lang="en-US" dirty="0"/>
              <a:t>?</a:t>
            </a:r>
          </a:p>
        </p:txBody>
      </p:sp>
    </p:spTree>
    <p:extLst>
      <p:ext uri="{BB962C8B-B14F-4D97-AF65-F5344CB8AC3E}">
        <p14:creationId xmlns:p14="http://schemas.microsoft.com/office/powerpoint/2010/main" val="34311252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EED7-8FD4-6C49-BA8A-DAC399DC95E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8095532-403D-8941-89F0-6D12F8FABC34}"/>
              </a:ext>
            </a:extLst>
          </p:cNvPr>
          <p:cNvSpPr>
            <a:spLocks noGrp="1"/>
          </p:cNvSpPr>
          <p:nvPr>
            <p:ph idx="1"/>
          </p:nvPr>
        </p:nvSpPr>
        <p:spPr/>
        <p:txBody>
          <a:bodyPr/>
          <a:lstStyle/>
          <a:p>
            <a:r>
              <a:rPr lang="en-US" dirty="0"/>
              <a:t>Problems of previous approaches</a:t>
            </a:r>
          </a:p>
          <a:p>
            <a:pPr lvl="1"/>
            <a:r>
              <a:rPr lang="en-US" dirty="0"/>
              <a:t>Without consideration of DDIs</a:t>
            </a:r>
          </a:p>
          <a:p>
            <a:pPr lvl="2"/>
            <a:r>
              <a:rPr lang="en-US" dirty="0"/>
              <a:t>It is possible to recommend some un-safe drugs</a:t>
            </a:r>
          </a:p>
          <a:p>
            <a:pPr lvl="1"/>
            <a:r>
              <a:rPr lang="en-US" dirty="0"/>
              <a:t>Lack of structure information for medical codes</a:t>
            </a:r>
          </a:p>
          <a:p>
            <a:pPr lvl="1"/>
            <a:r>
              <a:rPr lang="en-US" dirty="0"/>
              <a:t>Throwing out a lot of resources</a:t>
            </a:r>
          </a:p>
          <a:p>
            <a:pPr lvl="2"/>
            <a:r>
              <a:rPr lang="en-US" dirty="0"/>
              <a:t>The single-visit EHR sequences</a:t>
            </a:r>
          </a:p>
          <a:p>
            <a:pPr lvl="3"/>
            <a:r>
              <a:rPr lang="en-US" dirty="0"/>
              <a:t>-&gt; we cannot use it in RNN</a:t>
            </a:r>
          </a:p>
          <a:p>
            <a:pPr lvl="3"/>
            <a:r>
              <a:rPr lang="en-US" dirty="0"/>
              <a:t>-&gt;we cannot use it to predict the next visit</a:t>
            </a:r>
          </a:p>
          <a:p>
            <a:endParaRPr lang="en-US" dirty="0"/>
          </a:p>
        </p:txBody>
      </p:sp>
      <p:sp>
        <p:nvSpPr>
          <p:cNvPr id="4" name="Slide Number Placeholder 3">
            <a:extLst>
              <a:ext uri="{FF2B5EF4-FFF2-40B4-BE49-F238E27FC236}">
                <a16:creationId xmlns:a16="http://schemas.microsoft.com/office/drawing/2014/main" id="{423CA40E-A9F9-AA4B-BCEA-D78C86E9F3D4}"/>
              </a:ext>
            </a:extLst>
          </p:cNvPr>
          <p:cNvSpPr>
            <a:spLocks noGrp="1"/>
          </p:cNvSpPr>
          <p:nvPr>
            <p:ph type="sldNum" sz="quarter" idx="12"/>
          </p:nvPr>
        </p:nvSpPr>
        <p:spPr/>
        <p:txBody>
          <a:bodyPr/>
          <a:lstStyle/>
          <a:p>
            <a:fld id="{4C15419E-54D6-8648-ABFB-BEF58E3E877E}" type="slidenum">
              <a:rPr lang="en-US" smtClean="0"/>
              <a:t>203</a:t>
            </a:fld>
            <a:endParaRPr lang="en-US"/>
          </a:p>
        </p:txBody>
      </p:sp>
      <p:pic>
        <p:nvPicPr>
          <p:cNvPr id="6" name="Picture 5">
            <a:extLst>
              <a:ext uri="{FF2B5EF4-FFF2-40B4-BE49-F238E27FC236}">
                <a16:creationId xmlns:a16="http://schemas.microsoft.com/office/drawing/2014/main" id="{281CB032-6D5C-E947-9ACE-B91C51964032}"/>
              </a:ext>
            </a:extLst>
          </p:cNvPr>
          <p:cNvPicPr>
            <a:picLocks noChangeAspect="1"/>
          </p:cNvPicPr>
          <p:nvPr/>
        </p:nvPicPr>
        <p:blipFill>
          <a:blip r:embed="rId2"/>
          <a:stretch>
            <a:fillRect/>
          </a:stretch>
        </p:blipFill>
        <p:spPr>
          <a:xfrm>
            <a:off x="6651747" y="3572941"/>
            <a:ext cx="4702053" cy="2919934"/>
          </a:xfrm>
          <a:prstGeom prst="rect">
            <a:avLst/>
          </a:prstGeom>
        </p:spPr>
      </p:pic>
      <p:pic>
        <p:nvPicPr>
          <p:cNvPr id="7" name="Picture 6">
            <a:extLst>
              <a:ext uri="{FF2B5EF4-FFF2-40B4-BE49-F238E27FC236}">
                <a16:creationId xmlns:a16="http://schemas.microsoft.com/office/drawing/2014/main" id="{3FB501F8-48CE-3A42-8136-2A1F794E9360}"/>
              </a:ext>
            </a:extLst>
          </p:cNvPr>
          <p:cNvPicPr>
            <a:picLocks noChangeAspect="1"/>
          </p:cNvPicPr>
          <p:nvPr/>
        </p:nvPicPr>
        <p:blipFill>
          <a:blip r:embed="rId3"/>
          <a:stretch>
            <a:fillRect/>
          </a:stretch>
        </p:blipFill>
        <p:spPr>
          <a:xfrm>
            <a:off x="8178800" y="1197940"/>
            <a:ext cx="2641600" cy="2163864"/>
          </a:xfrm>
          <a:prstGeom prst="rect">
            <a:avLst/>
          </a:prstGeom>
        </p:spPr>
      </p:pic>
    </p:spTree>
    <p:extLst>
      <p:ext uri="{BB962C8B-B14F-4D97-AF65-F5344CB8AC3E}">
        <p14:creationId xmlns:p14="http://schemas.microsoft.com/office/powerpoint/2010/main" val="3426477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86A6-D84C-7246-B7C1-823638AC3EDE}"/>
              </a:ext>
            </a:extLst>
          </p:cNvPr>
          <p:cNvSpPr>
            <a:spLocks noGrp="1"/>
          </p:cNvSpPr>
          <p:nvPr>
            <p:ph type="title"/>
          </p:nvPr>
        </p:nvSpPr>
        <p:spPr/>
        <p:txBody>
          <a:bodyPr/>
          <a:lstStyle/>
          <a:p>
            <a:r>
              <a:rPr lang="en-US" dirty="0"/>
              <a:t>Medical Recommendation I: </a:t>
            </a:r>
            <a:r>
              <a:rPr lang="en-US" dirty="0" err="1"/>
              <a:t>GAMENet</a:t>
            </a:r>
            <a:endParaRPr lang="en-US" dirty="0"/>
          </a:p>
        </p:txBody>
      </p:sp>
      <p:sp>
        <p:nvSpPr>
          <p:cNvPr id="3" name="Content Placeholder 2">
            <a:extLst>
              <a:ext uri="{FF2B5EF4-FFF2-40B4-BE49-F238E27FC236}">
                <a16:creationId xmlns:a16="http://schemas.microsoft.com/office/drawing/2014/main" id="{CFB9482E-019F-1C42-ACFE-D15D65F11DEB}"/>
              </a:ext>
            </a:extLst>
          </p:cNvPr>
          <p:cNvSpPr>
            <a:spLocks noGrp="1"/>
          </p:cNvSpPr>
          <p:nvPr>
            <p:ph idx="1"/>
          </p:nvPr>
        </p:nvSpPr>
        <p:spPr/>
        <p:txBody>
          <a:bodyPr/>
          <a:lstStyle/>
          <a:p>
            <a:r>
              <a:rPr lang="en-US" dirty="0" err="1"/>
              <a:t>GAMENet</a:t>
            </a:r>
            <a:r>
              <a:rPr lang="en-US" dirty="0"/>
              <a:t>: Graph Augmented </a:t>
            </a:r>
            <a:r>
              <a:rPr lang="en-US" dirty="0" err="1"/>
              <a:t>MEmory</a:t>
            </a:r>
            <a:r>
              <a:rPr lang="en-US" dirty="0"/>
              <a:t> Networks for Recommending Medication Combination (Shang et al. 2019a) </a:t>
            </a:r>
          </a:p>
          <a:p>
            <a:pPr lvl="1"/>
            <a:r>
              <a:rPr lang="en-US" dirty="0"/>
              <a:t>Key ideas: integrate the DDI graphs to provide safer medical recommendation</a:t>
            </a:r>
          </a:p>
          <a:p>
            <a:pPr lvl="1"/>
            <a:r>
              <a:rPr lang="en-US" dirty="0"/>
              <a:t>Method: encode both EHRs and DDI graphs in the memory and impact on the memory output</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18EFAD6E-7273-1040-9AA7-801A936325D8}"/>
              </a:ext>
            </a:extLst>
          </p:cNvPr>
          <p:cNvPicPr>
            <a:picLocks noChangeAspect="1"/>
          </p:cNvPicPr>
          <p:nvPr/>
        </p:nvPicPr>
        <p:blipFill>
          <a:blip r:embed="rId2"/>
          <a:stretch>
            <a:fillRect/>
          </a:stretch>
        </p:blipFill>
        <p:spPr>
          <a:xfrm>
            <a:off x="1962149" y="3740012"/>
            <a:ext cx="6743701" cy="2752863"/>
          </a:xfrm>
          <a:prstGeom prst="rect">
            <a:avLst/>
          </a:prstGeom>
        </p:spPr>
      </p:pic>
    </p:spTree>
    <p:extLst>
      <p:ext uri="{BB962C8B-B14F-4D97-AF65-F5344CB8AC3E}">
        <p14:creationId xmlns:p14="http://schemas.microsoft.com/office/powerpoint/2010/main" val="29817313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10" name="Rectangle 9">
            <a:extLst>
              <a:ext uri="{FF2B5EF4-FFF2-40B4-BE49-F238E27FC236}">
                <a16:creationId xmlns:a16="http://schemas.microsoft.com/office/drawing/2014/main" id="{DEFD0205-EDBF-4949-9A7C-BE1F9E13E653}"/>
              </a:ext>
            </a:extLst>
          </p:cNvPr>
          <p:cNvSpPr/>
          <p:nvPr/>
        </p:nvSpPr>
        <p:spPr>
          <a:xfrm>
            <a:off x="838200" y="2527300"/>
            <a:ext cx="5181600" cy="3817287"/>
          </a:xfrm>
          <a:prstGeom prst="rect">
            <a:avLst/>
          </a:prstGeom>
          <a:solidFill>
            <a:schemeClr val="bg1">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FAEB1F-1B4C-9548-9A76-4E707B71ADCC}"/>
              </a:ext>
            </a:extLst>
          </p:cNvPr>
          <p:cNvSpPr/>
          <p:nvPr/>
        </p:nvSpPr>
        <p:spPr>
          <a:xfrm>
            <a:off x="8559799" y="2527300"/>
            <a:ext cx="3273961" cy="3817287"/>
          </a:xfrm>
          <a:prstGeom prst="rect">
            <a:avLst/>
          </a:prstGeom>
          <a:solidFill>
            <a:schemeClr val="bg1">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1826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9" name="Rectangle 8">
            <a:extLst>
              <a:ext uri="{FF2B5EF4-FFF2-40B4-BE49-F238E27FC236}">
                <a16:creationId xmlns:a16="http://schemas.microsoft.com/office/drawing/2014/main" id="{8699CC4E-9832-FC4D-A807-2ED923B3CDF8}"/>
              </a:ext>
            </a:extLst>
          </p:cNvPr>
          <p:cNvSpPr/>
          <p:nvPr/>
        </p:nvSpPr>
        <p:spPr>
          <a:xfrm>
            <a:off x="6096000" y="2359676"/>
            <a:ext cx="24003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F8D89C-F31F-7842-98AC-D3BF4B9E21FB}"/>
              </a:ext>
            </a:extLst>
          </p:cNvPr>
          <p:cNvSpPr/>
          <p:nvPr/>
        </p:nvSpPr>
        <p:spPr>
          <a:xfrm>
            <a:off x="9994900" y="2359676"/>
            <a:ext cx="20193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6D962F-DF31-E14B-B12A-F2E42BEC60E3}"/>
              </a:ext>
            </a:extLst>
          </p:cNvPr>
          <p:cNvSpPr/>
          <p:nvPr/>
        </p:nvSpPr>
        <p:spPr>
          <a:xfrm>
            <a:off x="838200" y="3657600"/>
            <a:ext cx="5181600" cy="2686987"/>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608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90CD-60D6-0B44-A4B6-5410DA2AEDA3}"/>
              </a:ext>
            </a:extLst>
          </p:cNvPr>
          <p:cNvSpPr>
            <a:spLocks noGrp="1"/>
          </p:cNvSpPr>
          <p:nvPr>
            <p:ph type="title"/>
          </p:nvPr>
        </p:nvSpPr>
        <p:spPr/>
        <p:txBody>
          <a:bodyPr/>
          <a:lstStyle/>
          <a:p>
            <a:r>
              <a:rPr lang="en-US" dirty="0"/>
              <a:t>Graph Augmented Memory Module</a:t>
            </a:r>
          </a:p>
        </p:txBody>
      </p:sp>
      <p:sp>
        <p:nvSpPr>
          <p:cNvPr id="3" name="Content Placeholder 2">
            <a:extLst>
              <a:ext uri="{FF2B5EF4-FFF2-40B4-BE49-F238E27FC236}">
                <a16:creationId xmlns:a16="http://schemas.microsoft.com/office/drawing/2014/main" id="{EAC56D53-58CA-F440-9004-1A38ED7D2EFD}"/>
              </a:ext>
            </a:extLst>
          </p:cNvPr>
          <p:cNvSpPr>
            <a:spLocks noGrp="1"/>
          </p:cNvSpPr>
          <p:nvPr>
            <p:ph sz="half" idx="1"/>
          </p:nvPr>
        </p:nvSpPr>
        <p:spPr/>
        <p:txBody>
          <a:bodyPr>
            <a:normAutofit fontScale="70000" lnSpcReduction="20000"/>
          </a:bodyPr>
          <a:lstStyle/>
          <a:p>
            <a:r>
              <a:rPr lang="en-US" b="1" dirty="0"/>
              <a:t>I: Input memory </a:t>
            </a:r>
            <a:r>
              <a:rPr lang="en-US" dirty="0"/>
              <a:t>representation converts inputs into query for memory reading.</a:t>
            </a:r>
          </a:p>
          <a:p>
            <a:pPr lvl="1"/>
            <a:r>
              <a:rPr lang="en-US" dirty="0"/>
              <a:t>RNN</a:t>
            </a:r>
          </a:p>
          <a:p>
            <a:r>
              <a:rPr lang="en-US" b="1" dirty="0"/>
              <a:t>G: Generalization </a:t>
            </a:r>
            <a:r>
              <a:rPr lang="en-US" dirty="0"/>
              <a:t>is the process of generating and updating the memory representation.</a:t>
            </a:r>
          </a:p>
          <a:p>
            <a:pPr lvl="1"/>
            <a:r>
              <a:rPr lang="en-US" dirty="0"/>
              <a:t>Static memory bank </a:t>
            </a:r>
            <a:r>
              <a:rPr lang="en-US" i="1" dirty="0"/>
              <a:t>M</a:t>
            </a:r>
            <a:r>
              <a:rPr lang="en-US" i="1" baseline="-25000" dirty="0"/>
              <a:t>b</a:t>
            </a:r>
            <a:r>
              <a:rPr lang="en-US" dirty="0"/>
              <a:t>: GCN</a:t>
            </a:r>
          </a:p>
          <a:p>
            <a:pPr lvl="1"/>
            <a:r>
              <a:rPr lang="en-US" dirty="0"/>
              <a:t>Dynamic memory </a:t>
            </a:r>
            <a:r>
              <a:rPr lang="en-US" i="1" dirty="0"/>
              <a:t>M</a:t>
            </a:r>
            <a:r>
              <a:rPr lang="en-US" i="1" baseline="-25000" dirty="0"/>
              <a:t>d </a:t>
            </a:r>
            <a:r>
              <a:rPr lang="en-US" dirty="0"/>
              <a:t>: adding key-value pair</a:t>
            </a:r>
          </a:p>
          <a:p>
            <a:r>
              <a:rPr lang="en-US" b="1" dirty="0"/>
              <a:t>O: Output memory </a:t>
            </a:r>
            <a:r>
              <a:rPr lang="en-US" dirty="0"/>
              <a:t>representation produces outputs given the patient representation (the query) and the current memory state </a:t>
            </a:r>
            <a:r>
              <a:rPr lang="en-US" i="1" dirty="0"/>
              <a:t>M</a:t>
            </a:r>
            <a:r>
              <a:rPr lang="en-US" i="1" baseline="-25000" dirty="0"/>
              <a:t>b</a:t>
            </a:r>
            <a:r>
              <a:rPr lang="en-US" i="1" dirty="0"/>
              <a:t> </a:t>
            </a:r>
            <a:r>
              <a:rPr lang="en-US" dirty="0"/>
              <a:t>and</a:t>
            </a:r>
            <a:r>
              <a:rPr lang="en-US" i="1" dirty="0"/>
              <a:t> M</a:t>
            </a:r>
            <a:r>
              <a:rPr lang="en-US" i="1" baseline="-25000" dirty="0"/>
              <a:t>d.</a:t>
            </a:r>
          </a:p>
          <a:p>
            <a:endParaRPr lang="en-US" dirty="0"/>
          </a:p>
          <a:p>
            <a:endParaRPr lang="en-US" b="1" dirty="0"/>
          </a:p>
          <a:p>
            <a:r>
              <a:rPr lang="en-US" b="1" dirty="0"/>
              <a:t>R: Response </a:t>
            </a:r>
            <a:r>
              <a:rPr lang="en-US" dirty="0"/>
              <a:t>is the final step to utilize patient representation and memory output to predict the multilabel medication.</a:t>
            </a:r>
          </a:p>
        </p:txBody>
      </p:sp>
      <p:pic>
        <p:nvPicPr>
          <p:cNvPr id="5" name="Picture 4">
            <a:extLst>
              <a:ext uri="{FF2B5EF4-FFF2-40B4-BE49-F238E27FC236}">
                <a16:creationId xmlns:a16="http://schemas.microsoft.com/office/drawing/2014/main" id="{482E832E-BD59-194D-A333-18D2B25FE588}"/>
              </a:ext>
            </a:extLst>
          </p:cNvPr>
          <p:cNvPicPr>
            <a:picLocks noChangeAspect="1"/>
          </p:cNvPicPr>
          <p:nvPr/>
        </p:nvPicPr>
        <p:blipFill>
          <a:blip r:embed="rId2"/>
          <a:stretch>
            <a:fillRect/>
          </a:stretch>
        </p:blipFill>
        <p:spPr>
          <a:xfrm>
            <a:off x="6096000" y="2527300"/>
            <a:ext cx="5918200" cy="3172856"/>
          </a:xfrm>
          <a:prstGeom prst="rect">
            <a:avLst/>
          </a:prstGeom>
        </p:spPr>
      </p:pic>
      <p:pic>
        <p:nvPicPr>
          <p:cNvPr id="6" name="Picture 5">
            <a:extLst>
              <a:ext uri="{FF2B5EF4-FFF2-40B4-BE49-F238E27FC236}">
                <a16:creationId xmlns:a16="http://schemas.microsoft.com/office/drawing/2014/main" id="{1D57DEB9-6F45-B44F-8DD4-BDD51C7BAC4C}"/>
              </a:ext>
            </a:extLst>
          </p:cNvPr>
          <p:cNvPicPr>
            <a:picLocks noChangeAspect="1"/>
          </p:cNvPicPr>
          <p:nvPr/>
        </p:nvPicPr>
        <p:blipFill>
          <a:blip r:embed="rId3"/>
          <a:stretch>
            <a:fillRect/>
          </a:stretch>
        </p:blipFill>
        <p:spPr>
          <a:xfrm>
            <a:off x="1483261" y="6009339"/>
            <a:ext cx="1535652" cy="335248"/>
          </a:xfrm>
          <a:prstGeom prst="rect">
            <a:avLst/>
          </a:prstGeom>
        </p:spPr>
      </p:pic>
      <p:pic>
        <p:nvPicPr>
          <p:cNvPr id="7" name="Picture 6">
            <a:extLst>
              <a:ext uri="{FF2B5EF4-FFF2-40B4-BE49-F238E27FC236}">
                <a16:creationId xmlns:a16="http://schemas.microsoft.com/office/drawing/2014/main" id="{5B4CFDA1-74FB-AE4D-B2D9-7A1D8486CDDC}"/>
              </a:ext>
            </a:extLst>
          </p:cNvPr>
          <p:cNvPicPr>
            <a:picLocks noChangeAspect="1"/>
          </p:cNvPicPr>
          <p:nvPr/>
        </p:nvPicPr>
        <p:blipFill>
          <a:blip r:embed="rId4"/>
          <a:stretch>
            <a:fillRect/>
          </a:stretch>
        </p:blipFill>
        <p:spPr>
          <a:xfrm>
            <a:off x="3720676" y="4513254"/>
            <a:ext cx="1803400" cy="799445"/>
          </a:xfrm>
          <a:prstGeom prst="rect">
            <a:avLst/>
          </a:prstGeom>
        </p:spPr>
      </p:pic>
      <p:pic>
        <p:nvPicPr>
          <p:cNvPr id="8" name="Picture 7">
            <a:extLst>
              <a:ext uri="{FF2B5EF4-FFF2-40B4-BE49-F238E27FC236}">
                <a16:creationId xmlns:a16="http://schemas.microsoft.com/office/drawing/2014/main" id="{A5493DF1-F28F-B040-9A11-9813AC406A06}"/>
              </a:ext>
            </a:extLst>
          </p:cNvPr>
          <p:cNvPicPr>
            <a:picLocks noChangeAspect="1"/>
          </p:cNvPicPr>
          <p:nvPr/>
        </p:nvPicPr>
        <p:blipFill>
          <a:blip r:embed="rId5"/>
          <a:stretch>
            <a:fillRect/>
          </a:stretch>
        </p:blipFill>
        <p:spPr>
          <a:xfrm>
            <a:off x="1483261" y="4639572"/>
            <a:ext cx="1741691" cy="546810"/>
          </a:xfrm>
          <a:prstGeom prst="rect">
            <a:avLst/>
          </a:prstGeom>
        </p:spPr>
      </p:pic>
      <p:sp>
        <p:nvSpPr>
          <p:cNvPr id="10" name="Rectangle 9">
            <a:extLst>
              <a:ext uri="{FF2B5EF4-FFF2-40B4-BE49-F238E27FC236}">
                <a16:creationId xmlns:a16="http://schemas.microsoft.com/office/drawing/2014/main" id="{904FE3CE-9E29-9241-8D2C-CD3D6B44B201}"/>
              </a:ext>
            </a:extLst>
          </p:cNvPr>
          <p:cNvSpPr/>
          <p:nvPr/>
        </p:nvSpPr>
        <p:spPr>
          <a:xfrm>
            <a:off x="6096000" y="2359676"/>
            <a:ext cx="2425700" cy="3984911"/>
          </a:xfrm>
          <a:prstGeom prst="rect">
            <a:avLst/>
          </a:prstGeom>
          <a:solidFill>
            <a:schemeClr val="bg1">
              <a:alpha val="94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6671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AA84-D4DF-A24C-8319-C9C22F49B8C6}"/>
              </a:ext>
            </a:extLst>
          </p:cNvPr>
          <p:cNvSpPr>
            <a:spLocks noGrp="1"/>
          </p:cNvSpPr>
          <p:nvPr>
            <p:ph type="title"/>
          </p:nvPr>
        </p:nvSpPr>
        <p:spPr>
          <a:xfrm>
            <a:off x="838200" y="365125"/>
            <a:ext cx="10515600" cy="1325563"/>
          </a:xfrm>
        </p:spPr>
        <p:txBody>
          <a:bodyPr/>
          <a:lstStyle/>
          <a:p>
            <a:r>
              <a:rPr lang="en-US" dirty="0"/>
              <a:t>Medical Recommendation II: GBERT (Graph + Pre-training)</a:t>
            </a:r>
          </a:p>
        </p:txBody>
      </p:sp>
      <p:sp>
        <p:nvSpPr>
          <p:cNvPr id="3" name="Content Placeholder 2">
            <a:extLst>
              <a:ext uri="{FF2B5EF4-FFF2-40B4-BE49-F238E27FC236}">
                <a16:creationId xmlns:a16="http://schemas.microsoft.com/office/drawing/2014/main" id="{DE03B9E8-1138-9743-8142-56B9BA36AB3C}"/>
              </a:ext>
            </a:extLst>
          </p:cNvPr>
          <p:cNvSpPr>
            <a:spLocks noGrp="1"/>
          </p:cNvSpPr>
          <p:nvPr>
            <p:ph idx="1"/>
          </p:nvPr>
        </p:nvSpPr>
        <p:spPr>
          <a:xfrm>
            <a:off x="838200" y="1825625"/>
            <a:ext cx="10515600" cy="4351338"/>
          </a:xfrm>
        </p:spPr>
        <p:txBody>
          <a:bodyPr>
            <a:normAutofit/>
          </a:bodyPr>
          <a:lstStyle/>
          <a:p>
            <a:r>
              <a:rPr lang="en-US" dirty="0"/>
              <a:t>Motivation</a:t>
            </a:r>
          </a:p>
          <a:p>
            <a:pPr lvl="1"/>
            <a:r>
              <a:rPr lang="en-US" dirty="0"/>
              <a:t>To utilize the hierarchy information of medical codes</a:t>
            </a:r>
          </a:p>
          <a:p>
            <a:pPr lvl="1"/>
            <a:r>
              <a:rPr lang="en-US" dirty="0"/>
              <a:t>To pretrain on single-visit data (which was generally discarded in previous systems)</a:t>
            </a:r>
          </a:p>
          <a:p>
            <a:r>
              <a:rPr lang="en-US" dirty="0"/>
              <a:t>Framework: </a:t>
            </a:r>
          </a:p>
          <a:p>
            <a:pPr lvl="1"/>
            <a:r>
              <a:rPr lang="en-US" dirty="0"/>
              <a:t>ontology embedding -&gt; visit embedding -&gt; pre-training</a:t>
            </a:r>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9081FC9B-E7C9-1749-BC04-2603A58F8CD6}"/>
              </a:ext>
            </a:extLst>
          </p:cNvPr>
          <p:cNvPicPr>
            <a:picLocks noChangeAspect="1"/>
          </p:cNvPicPr>
          <p:nvPr/>
        </p:nvPicPr>
        <p:blipFill>
          <a:blip r:embed="rId2"/>
          <a:stretch>
            <a:fillRect/>
          </a:stretch>
        </p:blipFill>
        <p:spPr>
          <a:xfrm>
            <a:off x="1666916" y="4330700"/>
            <a:ext cx="6337300" cy="2286000"/>
          </a:xfrm>
          <a:prstGeom prst="rect">
            <a:avLst/>
          </a:prstGeom>
        </p:spPr>
      </p:pic>
    </p:spTree>
    <p:extLst>
      <p:ext uri="{BB962C8B-B14F-4D97-AF65-F5344CB8AC3E}">
        <p14:creationId xmlns:p14="http://schemas.microsoft.com/office/powerpoint/2010/main" val="14910077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1CC7-30EB-574D-890C-12C9817B6190}"/>
              </a:ext>
            </a:extLst>
          </p:cNvPr>
          <p:cNvSpPr>
            <a:spLocks noGrp="1"/>
          </p:cNvSpPr>
          <p:nvPr>
            <p:ph type="title"/>
          </p:nvPr>
        </p:nvSpPr>
        <p:spPr/>
        <p:txBody>
          <a:bodyPr/>
          <a:lstStyle/>
          <a:p>
            <a:r>
              <a:rPr lang="en-US" dirty="0"/>
              <a:t>Ontology Embedding</a:t>
            </a:r>
          </a:p>
        </p:txBody>
      </p:sp>
      <p:sp>
        <p:nvSpPr>
          <p:cNvPr id="3" name="Content Placeholder 2">
            <a:extLst>
              <a:ext uri="{FF2B5EF4-FFF2-40B4-BE49-F238E27FC236}">
                <a16:creationId xmlns:a16="http://schemas.microsoft.com/office/drawing/2014/main" id="{0DD6DC52-DB7E-E347-A497-8CD72E9823EC}"/>
              </a:ext>
            </a:extLst>
          </p:cNvPr>
          <p:cNvSpPr>
            <a:spLocks noGrp="1"/>
          </p:cNvSpPr>
          <p:nvPr>
            <p:ph idx="1"/>
          </p:nvPr>
        </p:nvSpPr>
        <p:spPr/>
        <p:txBody>
          <a:bodyPr>
            <a:normAutofit/>
          </a:bodyPr>
          <a:lstStyle/>
          <a:p>
            <a:r>
              <a:rPr lang="en-US" dirty="0"/>
              <a:t>A modified GNN to model the ontology and get initial embeddings for all medical  codes</a:t>
            </a:r>
          </a:p>
          <a:p>
            <a:pPr lvl="1"/>
            <a:r>
              <a:rPr lang="en-US" dirty="0"/>
              <a:t>Leaf to root </a:t>
            </a:r>
          </a:p>
          <a:p>
            <a:pPr lvl="1"/>
            <a:endParaRPr lang="en-US" dirty="0"/>
          </a:p>
          <a:p>
            <a:pPr lvl="1"/>
            <a:endParaRPr lang="en-US" dirty="0"/>
          </a:p>
          <a:p>
            <a:pPr lvl="1"/>
            <a:r>
              <a:rPr lang="en-US" dirty="0"/>
              <a:t>Root to leaf</a:t>
            </a:r>
          </a:p>
          <a:p>
            <a:pPr lvl="1"/>
            <a:endParaRPr lang="en-US" dirty="0"/>
          </a:p>
          <a:p>
            <a:pPr lvl="1"/>
            <a:endParaRPr lang="en-US" dirty="0"/>
          </a:p>
          <a:p>
            <a:pPr lvl="1"/>
            <a:r>
              <a:rPr lang="en-US" dirty="0"/>
              <a:t>GAT style message passing</a:t>
            </a:r>
          </a:p>
          <a:p>
            <a:pPr lvl="1"/>
            <a:endParaRPr lang="en-US" dirty="0"/>
          </a:p>
          <a:p>
            <a:endParaRPr lang="en-US" dirty="0"/>
          </a:p>
        </p:txBody>
      </p:sp>
      <p:pic>
        <p:nvPicPr>
          <p:cNvPr id="4" name="Picture 3">
            <a:extLst>
              <a:ext uri="{FF2B5EF4-FFF2-40B4-BE49-F238E27FC236}">
                <a16:creationId xmlns:a16="http://schemas.microsoft.com/office/drawing/2014/main" id="{253CE64E-7F8A-6741-8095-EADF3A24A8F9}"/>
              </a:ext>
            </a:extLst>
          </p:cNvPr>
          <p:cNvPicPr>
            <a:picLocks noChangeAspect="1"/>
          </p:cNvPicPr>
          <p:nvPr/>
        </p:nvPicPr>
        <p:blipFill>
          <a:blip r:embed="rId2"/>
          <a:stretch>
            <a:fillRect/>
          </a:stretch>
        </p:blipFill>
        <p:spPr>
          <a:xfrm>
            <a:off x="2132924" y="3050632"/>
            <a:ext cx="3551686" cy="648118"/>
          </a:xfrm>
          <a:prstGeom prst="rect">
            <a:avLst/>
          </a:prstGeom>
        </p:spPr>
      </p:pic>
      <p:pic>
        <p:nvPicPr>
          <p:cNvPr id="5" name="Picture 4">
            <a:extLst>
              <a:ext uri="{FF2B5EF4-FFF2-40B4-BE49-F238E27FC236}">
                <a16:creationId xmlns:a16="http://schemas.microsoft.com/office/drawing/2014/main" id="{513E8305-2BB4-AE4A-ADD4-EA47BCBE2954}"/>
              </a:ext>
            </a:extLst>
          </p:cNvPr>
          <p:cNvPicPr>
            <a:picLocks noChangeAspect="1"/>
          </p:cNvPicPr>
          <p:nvPr/>
        </p:nvPicPr>
        <p:blipFill>
          <a:blip r:embed="rId3"/>
          <a:stretch>
            <a:fillRect/>
          </a:stretch>
        </p:blipFill>
        <p:spPr>
          <a:xfrm>
            <a:off x="2132923" y="4194185"/>
            <a:ext cx="3807693" cy="648118"/>
          </a:xfrm>
          <a:prstGeom prst="rect">
            <a:avLst/>
          </a:prstGeom>
        </p:spPr>
      </p:pic>
      <p:pic>
        <p:nvPicPr>
          <p:cNvPr id="7" name="Picture 6">
            <a:extLst>
              <a:ext uri="{FF2B5EF4-FFF2-40B4-BE49-F238E27FC236}">
                <a16:creationId xmlns:a16="http://schemas.microsoft.com/office/drawing/2014/main" id="{F038FF59-3B79-CE4C-B175-ADD538C4C927}"/>
              </a:ext>
            </a:extLst>
          </p:cNvPr>
          <p:cNvPicPr>
            <a:picLocks noChangeAspect="1"/>
          </p:cNvPicPr>
          <p:nvPr/>
        </p:nvPicPr>
        <p:blipFill>
          <a:blip r:embed="rId4"/>
          <a:stretch>
            <a:fillRect/>
          </a:stretch>
        </p:blipFill>
        <p:spPr>
          <a:xfrm>
            <a:off x="2132923" y="5419192"/>
            <a:ext cx="6239366" cy="1253206"/>
          </a:xfrm>
          <a:prstGeom prst="rect">
            <a:avLst/>
          </a:prstGeom>
        </p:spPr>
      </p:pic>
      <p:pic>
        <p:nvPicPr>
          <p:cNvPr id="8" name="Picture 7">
            <a:extLst>
              <a:ext uri="{FF2B5EF4-FFF2-40B4-BE49-F238E27FC236}">
                <a16:creationId xmlns:a16="http://schemas.microsoft.com/office/drawing/2014/main" id="{774B7E8A-2E81-F044-A992-A9C0561C61F6}"/>
              </a:ext>
            </a:extLst>
          </p:cNvPr>
          <p:cNvPicPr>
            <a:picLocks noChangeAspect="1"/>
          </p:cNvPicPr>
          <p:nvPr/>
        </p:nvPicPr>
        <p:blipFill>
          <a:blip r:embed="rId5"/>
          <a:stretch>
            <a:fillRect/>
          </a:stretch>
        </p:blipFill>
        <p:spPr>
          <a:xfrm>
            <a:off x="5940616" y="2645835"/>
            <a:ext cx="6078107" cy="2642655"/>
          </a:xfrm>
          <a:prstGeom prst="rect">
            <a:avLst/>
          </a:prstGeom>
        </p:spPr>
      </p:pic>
    </p:spTree>
    <p:extLst>
      <p:ext uri="{BB962C8B-B14F-4D97-AF65-F5344CB8AC3E}">
        <p14:creationId xmlns:p14="http://schemas.microsoft.com/office/powerpoint/2010/main" val="205356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21</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spTree>
    <p:extLst>
      <p:ext uri="{BB962C8B-B14F-4D97-AF65-F5344CB8AC3E}">
        <p14:creationId xmlns:p14="http://schemas.microsoft.com/office/powerpoint/2010/main" val="20410131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5C12-54CD-084A-991B-1F84F42EBF77}"/>
              </a:ext>
            </a:extLst>
          </p:cNvPr>
          <p:cNvSpPr>
            <a:spLocks noGrp="1"/>
          </p:cNvSpPr>
          <p:nvPr>
            <p:ph type="title"/>
          </p:nvPr>
        </p:nvSpPr>
        <p:spPr/>
        <p:txBody>
          <a:bodyPr/>
          <a:lstStyle/>
          <a:p>
            <a:r>
              <a:rPr lang="en-US" dirty="0"/>
              <a:t>Visit Embedding</a:t>
            </a:r>
          </a:p>
        </p:txBody>
      </p:sp>
      <p:sp>
        <p:nvSpPr>
          <p:cNvPr id="4" name="Slide Number Placeholder 3">
            <a:extLst>
              <a:ext uri="{FF2B5EF4-FFF2-40B4-BE49-F238E27FC236}">
                <a16:creationId xmlns:a16="http://schemas.microsoft.com/office/drawing/2014/main" id="{D9C5D27E-150E-5147-9EB3-DD01BBF36530}"/>
              </a:ext>
            </a:extLst>
          </p:cNvPr>
          <p:cNvSpPr>
            <a:spLocks noGrp="1"/>
          </p:cNvSpPr>
          <p:nvPr>
            <p:ph type="sldNum" sz="quarter" idx="12"/>
          </p:nvPr>
        </p:nvSpPr>
        <p:spPr/>
        <p:txBody>
          <a:bodyPr/>
          <a:lstStyle/>
          <a:p>
            <a:fld id="{4C15419E-54D6-8648-ABFB-BEF58E3E877E}" type="slidenum">
              <a:rPr lang="en-US" smtClean="0"/>
              <a:t>210</a:t>
            </a:fld>
            <a:endParaRPr lang="en-US"/>
          </a:p>
        </p:txBody>
      </p:sp>
      <p:pic>
        <p:nvPicPr>
          <p:cNvPr id="6" name="Content Placeholder 5">
            <a:extLst>
              <a:ext uri="{FF2B5EF4-FFF2-40B4-BE49-F238E27FC236}">
                <a16:creationId xmlns:a16="http://schemas.microsoft.com/office/drawing/2014/main" id="{DF9EC3C5-5B56-DF48-B731-67217E4C95FF}"/>
              </a:ext>
            </a:extLst>
          </p:cNvPr>
          <p:cNvPicPr>
            <a:picLocks noGrp="1" noChangeAspect="1"/>
          </p:cNvPicPr>
          <p:nvPr>
            <p:ph idx="1"/>
          </p:nvPr>
        </p:nvPicPr>
        <p:blipFill>
          <a:blip r:embed="rId2"/>
          <a:stretch>
            <a:fillRect/>
          </a:stretch>
        </p:blipFill>
        <p:spPr>
          <a:xfrm>
            <a:off x="1441450" y="1798949"/>
            <a:ext cx="9099550" cy="4407997"/>
          </a:xfrm>
          <a:prstGeom prst="rect">
            <a:avLst/>
          </a:prstGeom>
        </p:spPr>
      </p:pic>
    </p:spTree>
    <p:extLst>
      <p:ext uri="{BB962C8B-B14F-4D97-AF65-F5344CB8AC3E}">
        <p14:creationId xmlns:p14="http://schemas.microsoft.com/office/powerpoint/2010/main" val="41192123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5CFE-11E8-7B4F-891D-5C4025E92B98}"/>
              </a:ext>
            </a:extLst>
          </p:cNvPr>
          <p:cNvSpPr>
            <a:spLocks noGrp="1"/>
          </p:cNvSpPr>
          <p:nvPr>
            <p:ph type="title"/>
          </p:nvPr>
        </p:nvSpPr>
        <p:spPr/>
        <p:txBody>
          <a:bodyPr/>
          <a:lstStyle/>
          <a:p>
            <a:r>
              <a:rPr lang="en-US" dirty="0"/>
              <a:t>Pre-training</a:t>
            </a:r>
          </a:p>
        </p:txBody>
      </p:sp>
      <p:sp>
        <p:nvSpPr>
          <p:cNvPr id="3" name="Content Placeholder 2">
            <a:extLst>
              <a:ext uri="{FF2B5EF4-FFF2-40B4-BE49-F238E27FC236}">
                <a16:creationId xmlns:a16="http://schemas.microsoft.com/office/drawing/2014/main" id="{155F2741-C0D6-444F-84B4-150E7E2BA459}"/>
              </a:ext>
            </a:extLst>
          </p:cNvPr>
          <p:cNvSpPr>
            <a:spLocks noGrp="1"/>
          </p:cNvSpPr>
          <p:nvPr>
            <p:ph idx="1"/>
          </p:nvPr>
        </p:nvSpPr>
        <p:spPr/>
        <p:txBody>
          <a:bodyPr/>
          <a:lstStyle/>
          <a:p>
            <a:r>
              <a:rPr lang="en-US" dirty="0"/>
              <a:t>Input example:</a:t>
            </a:r>
          </a:p>
          <a:p>
            <a:pPr lvl="1"/>
            <a:r>
              <a:rPr lang="en-US" dirty="0"/>
              <a:t>[CLS] d1, d2,    d3,    d4, m1,   m2,   m3</a:t>
            </a:r>
          </a:p>
          <a:p>
            <a:pPr lvl="1"/>
            <a:r>
              <a:rPr lang="en-US" dirty="0"/>
              <a:t>d: diagnosis; m: medication</a:t>
            </a:r>
          </a:p>
          <a:p>
            <a:r>
              <a:rPr lang="en-US" dirty="0"/>
              <a:t>pre-training on each visit of EHR sequences</a:t>
            </a:r>
          </a:p>
          <a:p>
            <a:pPr lvl="1"/>
            <a:r>
              <a:rPr lang="en-US" dirty="0"/>
              <a:t>Self-prediction: same as BERT, use to a mask to mask out some codes and predict them</a:t>
            </a:r>
          </a:p>
          <a:p>
            <a:pPr lvl="1"/>
            <a:r>
              <a:rPr lang="en-US" dirty="0"/>
              <a:t>Dual-prediction: known all diagnosis, predict medication; known medication, predict diagnosis</a:t>
            </a:r>
          </a:p>
          <a:p>
            <a:pPr lvl="1"/>
            <a:r>
              <a:rPr lang="en-US" dirty="0"/>
              <a:t>Note: No position embedding, because there is no order within one visit.</a:t>
            </a:r>
          </a:p>
        </p:txBody>
      </p:sp>
      <p:sp>
        <p:nvSpPr>
          <p:cNvPr id="5" name="Rectangle 4">
            <a:extLst>
              <a:ext uri="{FF2B5EF4-FFF2-40B4-BE49-F238E27FC236}">
                <a16:creationId xmlns:a16="http://schemas.microsoft.com/office/drawing/2014/main" id="{CEF3C0C0-0A0C-7742-BFC4-C61B6A90B1CE}"/>
              </a:ext>
            </a:extLst>
          </p:cNvPr>
          <p:cNvSpPr/>
          <p:nvPr/>
        </p:nvSpPr>
        <p:spPr>
          <a:xfrm>
            <a:off x="3218212" y="2345375"/>
            <a:ext cx="785750" cy="28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sp>
        <p:nvSpPr>
          <p:cNvPr id="6" name="Rectangle 5">
            <a:extLst>
              <a:ext uri="{FF2B5EF4-FFF2-40B4-BE49-F238E27FC236}">
                <a16:creationId xmlns:a16="http://schemas.microsoft.com/office/drawing/2014/main" id="{DFB0CD7A-138F-A544-B44F-79789A649320}"/>
              </a:ext>
            </a:extLst>
          </p:cNvPr>
          <p:cNvSpPr/>
          <p:nvPr/>
        </p:nvSpPr>
        <p:spPr>
          <a:xfrm>
            <a:off x="5009409" y="2345375"/>
            <a:ext cx="785750" cy="287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sp>
        <p:nvSpPr>
          <p:cNvPr id="7" name="Rounded Rectangle 6">
            <a:extLst>
              <a:ext uri="{FF2B5EF4-FFF2-40B4-BE49-F238E27FC236}">
                <a16:creationId xmlns:a16="http://schemas.microsoft.com/office/drawing/2014/main" id="{36290D4B-8745-F944-9997-5EC6BF9E7588}"/>
              </a:ext>
            </a:extLst>
          </p:cNvPr>
          <p:cNvSpPr/>
          <p:nvPr/>
        </p:nvSpPr>
        <p:spPr>
          <a:xfrm>
            <a:off x="4528895" y="2345375"/>
            <a:ext cx="2099734" cy="287978"/>
          </a:xfrm>
          <a:prstGeom prst="roundRect">
            <a:avLst/>
          </a:prstGeom>
          <a:solidFill>
            <a:schemeClr val="accent2">
              <a:alpha val="4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15D648E-D221-C042-B26B-5F308977572A}"/>
              </a:ext>
            </a:extLst>
          </p:cNvPr>
          <p:cNvSpPr/>
          <p:nvPr/>
        </p:nvSpPr>
        <p:spPr>
          <a:xfrm>
            <a:off x="2310630" y="2345375"/>
            <a:ext cx="2099734" cy="287978"/>
          </a:xfrm>
          <a:prstGeom prst="roundRect">
            <a:avLst/>
          </a:prstGeom>
          <a:solidFill>
            <a:schemeClr val="accent2">
              <a:alpha val="4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50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4" fill="hold" grpId="1" nodeType="with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ppt_x"/>
                                          </p:val>
                                        </p:tav>
                                      </p:tavLst>
                                    </p:anim>
                                    <p:anim calcmode="lin" valueType="num">
                                      <p:cBhvr additive="base">
                                        <p:cTn id="17" dur="500"/>
                                        <p:tgtEl>
                                          <p:spTgt spid="6"/>
                                        </p:tgtEl>
                                        <p:attrNameLst>
                                          <p:attrName>ppt_y</p:attrName>
                                        </p:attrNameLst>
                                      </p:cBhvr>
                                      <p:tavLst>
                                        <p:tav tm="0">
                                          <p:val>
                                            <p:strVal val="ppt_y"/>
                                          </p:val>
                                        </p:tav>
                                        <p:tav tm="100000">
                                          <p:val>
                                            <p:strVal val="1+ppt_h/2"/>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678" y="188816"/>
            <a:ext cx="11402645" cy="1007850"/>
          </a:xfrm>
        </p:spPr>
        <p:txBody>
          <a:bodyPr/>
          <a:lstStyle/>
          <a:p>
            <a:r>
              <a:rPr lang="en-US" dirty="0"/>
              <a:t>Results </a:t>
            </a:r>
          </a:p>
        </p:txBody>
      </p:sp>
      <p:sp>
        <p:nvSpPr>
          <p:cNvPr id="45" name="Content Placeholder 87">
            <a:extLst>
              <a:ext uri="{FF2B5EF4-FFF2-40B4-BE49-F238E27FC236}">
                <a16:creationId xmlns:a16="http://schemas.microsoft.com/office/drawing/2014/main" id="{602761F1-A154-6A4C-8FD5-FEE1DCA71162}"/>
              </a:ext>
            </a:extLst>
          </p:cNvPr>
          <p:cNvSpPr>
            <a:spLocks noGrp="1"/>
          </p:cNvSpPr>
          <p:nvPr>
            <p:ph idx="1"/>
          </p:nvPr>
        </p:nvSpPr>
        <p:spPr>
          <a:xfrm>
            <a:off x="394677" y="1077941"/>
            <a:ext cx="5975126" cy="5090500"/>
          </a:xfrm>
        </p:spPr>
        <p:txBody>
          <a:bodyPr anchor="t" anchorCtr="0">
            <a:noAutofit/>
          </a:bodyPr>
          <a:lstStyle/>
          <a:p>
            <a:pPr lvl="1"/>
            <a:r>
              <a:rPr lang="en-US" dirty="0"/>
              <a:t>We used EHR data from MIMIC-III [Johnson et al., 2016] and conducted all our experiments on a cohort where patients have more than one visit. </a:t>
            </a:r>
          </a:p>
          <a:p>
            <a:pPr lvl="1"/>
            <a:endParaRPr lang="en-US" dirty="0"/>
          </a:p>
          <a:p>
            <a:pPr lvl="1"/>
            <a:r>
              <a:rPr lang="en-US" dirty="0"/>
              <a:t>For </a:t>
            </a:r>
            <a:r>
              <a:rPr lang="en-US" dirty="0" err="1"/>
              <a:t>GAMENet</a:t>
            </a:r>
            <a:r>
              <a:rPr lang="en-US" dirty="0"/>
              <a:t>, we used DDI knowledge from TWOSIDES dataset. </a:t>
            </a:r>
          </a:p>
          <a:p>
            <a:pPr lvl="1"/>
            <a:endParaRPr lang="en-US" dirty="0"/>
          </a:p>
          <a:p>
            <a:pPr lvl="1"/>
            <a:r>
              <a:rPr lang="en-US" dirty="0"/>
              <a:t>For G-BERT, we utilize data from patients with both single visit and multiple visits in the training dataset as pre-training data source.</a:t>
            </a:r>
            <a:endParaRPr lang="en-US" sz="2400" dirty="0">
              <a:latin typeface="+mj-lt"/>
            </a:endParaRPr>
          </a:p>
        </p:txBody>
      </p:sp>
      <p:sp>
        <p:nvSpPr>
          <p:cNvPr id="7" name="TextBox 6">
            <a:extLst>
              <a:ext uri="{FF2B5EF4-FFF2-40B4-BE49-F238E27FC236}">
                <a16:creationId xmlns:a16="http://schemas.microsoft.com/office/drawing/2014/main" id="{B1AE9007-25AD-446C-827A-ED1B85A68908}"/>
              </a:ext>
            </a:extLst>
          </p:cNvPr>
          <p:cNvSpPr txBox="1"/>
          <p:nvPr/>
        </p:nvSpPr>
        <p:spPr>
          <a:xfrm>
            <a:off x="5615741" y="6565307"/>
            <a:ext cx="960519" cy="215444"/>
          </a:xfrm>
          <a:prstGeom prst="rect">
            <a:avLst/>
          </a:prstGeom>
          <a:noFill/>
        </p:spPr>
        <p:txBody>
          <a:bodyPr wrap="none" rtlCol="0">
            <a:spAutoFit/>
          </a:bodyPr>
          <a:lstStyle/>
          <a:p>
            <a:pPr algn="ctr"/>
            <a:r>
              <a:rPr lang="en-US" sz="800" dirty="0">
                <a:solidFill>
                  <a:schemeClr val="bg2">
                    <a:lumMod val="75000"/>
                  </a:schemeClr>
                </a:solidFill>
                <a:latin typeface="+mj-lt"/>
              </a:rPr>
              <a:t>IBM Research AI</a:t>
            </a:r>
          </a:p>
        </p:txBody>
      </p:sp>
      <p:pic>
        <p:nvPicPr>
          <p:cNvPr id="3" name="Picture 2">
            <a:extLst>
              <a:ext uri="{FF2B5EF4-FFF2-40B4-BE49-F238E27FC236}">
                <a16:creationId xmlns:a16="http://schemas.microsoft.com/office/drawing/2014/main" id="{C9DA357F-B255-2544-945C-3AA5CB785721}"/>
              </a:ext>
            </a:extLst>
          </p:cNvPr>
          <p:cNvPicPr>
            <a:picLocks noChangeAspect="1"/>
          </p:cNvPicPr>
          <p:nvPr/>
        </p:nvPicPr>
        <p:blipFill>
          <a:blip r:embed="rId3"/>
          <a:stretch>
            <a:fillRect/>
          </a:stretch>
        </p:blipFill>
        <p:spPr>
          <a:xfrm>
            <a:off x="6711950" y="1817914"/>
            <a:ext cx="5003256" cy="2754086"/>
          </a:xfrm>
          <a:prstGeom prst="rect">
            <a:avLst/>
          </a:prstGeom>
        </p:spPr>
      </p:pic>
    </p:spTree>
    <p:extLst>
      <p:ext uri="{BB962C8B-B14F-4D97-AF65-F5344CB8AC3E}">
        <p14:creationId xmlns:p14="http://schemas.microsoft.com/office/powerpoint/2010/main" val="3439667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9D4497-C29C-484B-97D6-0AB712E0C54C}"/>
              </a:ext>
            </a:extLst>
          </p:cNvPr>
          <p:cNvSpPr>
            <a:spLocks noGrp="1"/>
          </p:cNvSpPr>
          <p:nvPr>
            <p:ph idx="1"/>
          </p:nvPr>
        </p:nvSpPr>
        <p:spPr>
          <a:xfrm>
            <a:off x="838200" y="243840"/>
            <a:ext cx="10515600" cy="5933123"/>
          </a:xfrm>
        </p:spPr>
        <p:txBody>
          <a:bodyPr/>
          <a:lstStyle/>
          <a:p>
            <a:pPr marL="0" indent="0">
              <a:buNone/>
            </a:pPr>
            <a:endParaRPr lang="en-US" dirty="0"/>
          </a:p>
          <a:p>
            <a:endParaRPr lang="en-US" dirty="0">
              <a:effectLst>
                <a:glow rad="101600">
                  <a:schemeClr val="accent5">
                    <a:satMod val="175000"/>
                    <a:alpha val="40000"/>
                  </a:schemeClr>
                </a:glow>
              </a:effectLst>
            </a:endParaRPr>
          </a:p>
        </p:txBody>
      </p:sp>
      <p:sp>
        <p:nvSpPr>
          <p:cNvPr id="5" name="Rectangle 4">
            <a:extLst>
              <a:ext uri="{FF2B5EF4-FFF2-40B4-BE49-F238E27FC236}">
                <a16:creationId xmlns:a16="http://schemas.microsoft.com/office/drawing/2014/main" id="{596C80F5-72D4-814D-9EA5-AAE667DC6B0A}"/>
              </a:ext>
            </a:extLst>
          </p:cNvPr>
          <p:cNvSpPr/>
          <p:nvPr/>
        </p:nvSpPr>
        <p:spPr>
          <a:xfrm>
            <a:off x="1429100" y="1397000"/>
            <a:ext cx="6292500" cy="923330"/>
          </a:xfrm>
          <a:prstGeom prst="rect">
            <a:avLst/>
          </a:prstGeom>
          <a:noFill/>
        </p:spPr>
        <p:txBody>
          <a:bodyPr wrap="square" lIns="91440" tIns="45720" rIns="91440" bIns="45720">
            <a:spAutoFit/>
          </a:bodyPr>
          <a:lstStyle/>
          <a:p>
            <a:pPr algn="ctr"/>
            <a:r>
              <a:rPr lang="en-US" altLang="zh-CN"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Thank</a:t>
            </a:r>
            <a:r>
              <a:rPr lang="zh-CN" altLang="en-US"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 </a:t>
            </a:r>
            <a:r>
              <a:rPr lang="en-US" altLang="zh-CN" sz="5400" b="0" i="1" cap="none" spc="0"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rPr>
              <a:t>you!</a:t>
            </a:r>
          </a:p>
        </p:txBody>
      </p:sp>
      <p:sp>
        <p:nvSpPr>
          <p:cNvPr id="2" name="TextBox 1">
            <a:extLst>
              <a:ext uri="{FF2B5EF4-FFF2-40B4-BE49-F238E27FC236}">
                <a16:creationId xmlns:a16="http://schemas.microsoft.com/office/drawing/2014/main" id="{5A2C43B2-AAA9-2A4D-A19D-BE593BF6B28F}"/>
              </a:ext>
            </a:extLst>
          </p:cNvPr>
          <p:cNvSpPr txBox="1"/>
          <p:nvPr/>
        </p:nvSpPr>
        <p:spPr>
          <a:xfrm>
            <a:off x="4572000" y="3175000"/>
            <a:ext cx="6781800" cy="3046988"/>
          </a:xfrm>
          <a:prstGeom prst="rect">
            <a:avLst/>
          </a:prstGeom>
          <a:noFill/>
        </p:spPr>
        <p:txBody>
          <a:bodyPr wrap="square" rtlCol="0">
            <a:spAutoFit/>
          </a:bodyPr>
          <a:lstStyle/>
          <a:p>
            <a:r>
              <a:rPr lang="en-US" sz="2400" dirty="0"/>
              <a:t>Welcome to my other presentations:</a:t>
            </a:r>
          </a:p>
          <a:p>
            <a:r>
              <a:rPr lang="en-US" sz="2400" dirty="0"/>
              <a:t>Oral</a:t>
            </a:r>
          </a:p>
          <a:p>
            <a:r>
              <a:rPr lang="en-US" sz="2400" dirty="0"/>
              <a:t>“</a:t>
            </a:r>
            <a:r>
              <a:rPr lang="en-US" sz="2400" b="1" dirty="0">
                <a:hlinkClick r:id="rId2"/>
              </a:rPr>
              <a:t>Online Planner Selection with Graph Neural Networks and Adaptive Scheduling</a:t>
            </a:r>
            <a:r>
              <a:rPr lang="en-US" sz="2400" dirty="0"/>
              <a:t>”</a:t>
            </a:r>
          </a:p>
          <a:p>
            <a:r>
              <a:rPr lang="en-US" sz="2400" dirty="0"/>
              <a:t>and poster</a:t>
            </a:r>
          </a:p>
          <a:p>
            <a:r>
              <a:rPr lang="en-US" sz="2400" dirty="0"/>
              <a:t>“</a:t>
            </a:r>
            <a:r>
              <a:rPr lang="en-US" sz="2400" b="1" dirty="0">
                <a:hlinkClick r:id="rId3"/>
              </a:rPr>
              <a:t>EvolveGCN: Evolving Graph Convolutional Networks for Dynamic Graphs</a:t>
            </a:r>
            <a:r>
              <a:rPr lang="en-US" sz="2400" dirty="0"/>
              <a:t>”</a:t>
            </a:r>
          </a:p>
          <a:p>
            <a:r>
              <a:rPr lang="en-US" sz="2400" dirty="0"/>
              <a:t>Both on </a:t>
            </a:r>
            <a:r>
              <a:rPr lang="en-US" sz="2400" b="1" dirty="0"/>
              <a:t>Feb 10</a:t>
            </a:r>
            <a:r>
              <a:rPr lang="en-US" sz="2400" b="1" baseline="30000" dirty="0"/>
              <a:t>th</a:t>
            </a:r>
            <a:r>
              <a:rPr lang="en-US" sz="2400" dirty="0"/>
              <a:t>.</a:t>
            </a:r>
          </a:p>
        </p:txBody>
      </p:sp>
    </p:spTree>
    <p:extLst>
      <p:ext uri="{BB962C8B-B14F-4D97-AF65-F5344CB8AC3E}">
        <p14:creationId xmlns:p14="http://schemas.microsoft.com/office/powerpoint/2010/main" val="8950235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214</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solidFill>
            <a:schemeClr val="accent1">
              <a:alpha val="21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160227380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5D1C-A89F-384E-BD2B-E49ED11BD784}"/>
              </a:ext>
            </a:extLst>
          </p:cNvPr>
          <p:cNvSpPr>
            <a:spLocks noGrp="1"/>
          </p:cNvSpPr>
          <p:nvPr>
            <p:ph type="ctrTitle"/>
          </p:nvPr>
        </p:nvSpPr>
        <p:spPr>
          <a:xfrm>
            <a:off x="1313793" y="586335"/>
            <a:ext cx="9564414" cy="2387600"/>
          </a:xfrm>
        </p:spPr>
        <p:txBody>
          <a:bodyPr>
            <a:normAutofit/>
          </a:bodyPr>
          <a:lstStyle/>
          <a:p>
            <a:r>
              <a:rPr lang="en-US" sz="4400" dirty="0"/>
              <a:t>Graph-to-Sequence Learning in Natural Language Processing</a:t>
            </a:r>
          </a:p>
        </p:txBody>
      </p:sp>
      <p:sp>
        <p:nvSpPr>
          <p:cNvPr id="3" name="Subtitle 2">
            <a:extLst>
              <a:ext uri="{FF2B5EF4-FFF2-40B4-BE49-F238E27FC236}">
                <a16:creationId xmlns:a16="http://schemas.microsoft.com/office/drawing/2014/main" id="{9B0B8FF8-34E0-FE4C-B066-FE138EDCB596}"/>
              </a:ext>
            </a:extLst>
          </p:cNvPr>
          <p:cNvSpPr>
            <a:spLocks noGrp="1"/>
          </p:cNvSpPr>
          <p:nvPr>
            <p:ph type="subTitle" idx="1"/>
          </p:nvPr>
        </p:nvSpPr>
        <p:spPr>
          <a:xfrm>
            <a:off x="1524000" y="2973935"/>
            <a:ext cx="9144000" cy="3510948"/>
          </a:xfrm>
        </p:spPr>
        <p:txBody>
          <a:bodyPr>
            <a:normAutofit fontScale="77500" lnSpcReduction="20000"/>
          </a:bodyPr>
          <a:lstStyle/>
          <a:p>
            <a:endParaRPr lang="en-US" dirty="0"/>
          </a:p>
          <a:p>
            <a:r>
              <a:rPr lang="en-US" sz="3600" b="1" dirty="0" err="1"/>
              <a:t>Lingfei</a:t>
            </a:r>
            <a:r>
              <a:rPr lang="en-US" sz="3600" b="1" dirty="0"/>
              <a:t> Wu</a:t>
            </a:r>
          </a:p>
          <a:p>
            <a:r>
              <a:rPr lang="en-US" sz="3600" dirty="0"/>
              <a:t>IBM Research AI</a:t>
            </a:r>
            <a:br>
              <a:rPr lang="en-US" sz="3600" dirty="0"/>
            </a:br>
            <a:r>
              <a:rPr lang="en-US" sz="3600" dirty="0"/>
              <a:t>IBM T. J. Watson Research Center </a:t>
            </a:r>
            <a:endParaRPr lang="en-US" sz="3600" b="1" dirty="0"/>
          </a:p>
          <a:p>
            <a:endParaRPr lang="en-US" sz="3600" b="1" dirty="0"/>
          </a:p>
          <a:p>
            <a:r>
              <a:rPr lang="en-US" sz="3600" dirty="0"/>
              <a:t>Joint work with </a:t>
            </a:r>
            <a:r>
              <a:rPr lang="en-US" sz="3600" dirty="0" err="1"/>
              <a:t>Kun</a:t>
            </a:r>
            <a:r>
              <a:rPr lang="en-US" sz="3600" dirty="0"/>
              <a:t> Xu, </a:t>
            </a:r>
            <a:r>
              <a:rPr lang="en-US" sz="3600" dirty="0" err="1"/>
              <a:t>Zhiguo</a:t>
            </a:r>
            <a:r>
              <a:rPr lang="en-US" sz="3600" dirty="0"/>
              <a:t> Wang, </a:t>
            </a:r>
            <a:r>
              <a:rPr lang="en-US" sz="3600" dirty="0" err="1"/>
              <a:t>Yansong</a:t>
            </a:r>
            <a:r>
              <a:rPr lang="en-US" sz="3600" dirty="0"/>
              <a:t> Feng, Michael </a:t>
            </a:r>
            <a:r>
              <a:rPr lang="en-US" sz="3600" dirty="0" err="1"/>
              <a:t>Witbrock</a:t>
            </a:r>
            <a:r>
              <a:rPr lang="en-US" sz="3600" dirty="0"/>
              <a:t>, and Vadim </a:t>
            </a:r>
            <a:r>
              <a:rPr lang="en-US" sz="3600" dirty="0" err="1"/>
              <a:t>Sheinin</a:t>
            </a:r>
            <a:r>
              <a:rPr lang="en-US" sz="3600" dirty="0"/>
              <a:t> </a:t>
            </a:r>
          </a:p>
          <a:p>
            <a:endParaRPr lang="en-US" sz="3600" dirty="0"/>
          </a:p>
          <a:p>
            <a:r>
              <a:rPr lang="en-US" sz="3600" dirty="0">
                <a:latin typeface="Times" pitchFamily="2" charset="0"/>
              </a:rPr>
              <a:t>@AAAI 2020 Tutorial </a:t>
            </a:r>
          </a:p>
        </p:txBody>
      </p:sp>
      <p:sp>
        <p:nvSpPr>
          <p:cNvPr id="4" name="Slide Number Placeholder 3">
            <a:extLst>
              <a:ext uri="{FF2B5EF4-FFF2-40B4-BE49-F238E27FC236}">
                <a16:creationId xmlns:a16="http://schemas.microsoft.com/office/drawing/2014/main" id="{A4DE106F-30CC-7844-B982-E74555E2E2DC}"/>
              </a:ext>
            </a:extLst>
          </p:cNvPr>
          <p:cNvSpPr>
            <a:spLocks noGrp="1"/>
          </p:cNvSpPr>
          <p:nvPr>
            <p:ph type="sldNum" sz="quarter" idx="12"/>
          </p:nvPr>
        </p:nvSpPr>
        <p:spPr/>
        <p:txBody>
          <a:bodyPr/>
          <a:lstStyle/>
          <a:p>
            <a:fld id="{4C15419E-54D6-8648-ABFB-BEF58E3E877E}" type="slidenum">
              <a:rPr lang="en-US" smtClean="0"/>
              <a:t>215</a:t>
            </a:fld>
            <a:endParaRPr lang="en-US"/>
          </a:p>
        </p:txBody>
      </p:sp>
    </p:spTree>
    <p:extLst>
      <p:ext uri="{BB962C8B-B14F-4D97-AF65-F5344CB8AC3E}">
        <p14:creationId xmlns:p14="http://schemas.microsoft.com/office/powerpoint/2010/main" val="5273507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0C3F19-5517-AE4F-9A9E-662FC90D268D}"/>
              </a:ext>
            </a:extLst>
          </p:cNvPr>
          <p:cNvPicPr>
            <a:picLocks noChangeAspect="1"/>
          </p:cNvPicPr>
          <p:nvPr/>
        </p:nvPicPr>
        <p:blipFill>
          <a:blip r:embed="rId2"/>
          <a:stretch>
            <a:fillRect/>
          </a:stretch>
        </p:blipFill>
        <p:spPr>
          <a:xfrm>
            <a:off x="3112705" y="3153105"/>
            <a:ext cx="3899338" cy="3899338"/>
          </a:xfrm>
          <a:prstGeom prst="rect">
            <a:avLst/>
          </a:prstGeom>
        </p:spPr>
      </p:pic>
      <p:sp>
        <p:nvSpPr>
          <p:cNvPr id="2" name="Title 1">
            <a:extLst>
              <a:ext uri="{FF2B5EF4-FFF2-40B4-BE49-F238E27FC236}">
                <a16:creationId xmlns:a16="http://schemas.microsoft.com/office/drawing/2014/main" id="{7F5A066F-473F-2241-AA50-D940B33BD898}"/>
              </a:ext>
            </a:extLst>
          </p:cNvPr>
          <p:cNvSpPr>
            <a:spLocks noGrp="1"/>
          </p:cNvSpPr>
          <p:nvPr>
            <p:ph type="title"/>
          </p:nvPr>
        </p:nvSpPr>
        <p:spPr/>
        <p:txBody>
          <a:bodyPr>
            <a:normAutofit/>
          </a:bodyPr>
          <a:lstStyle/>
          <a:p>
            <a:r>
              <a:rPr lang="en-US" b="1" spc="-253" dirty="0">
                <a:solidFill>
                  <a:srgbClr val="C00000"/>
                </a:solidFill>
              </a:rPr>
              <a:t>Seq2Seq: Applications and Challenges</a:t>
            </a:r>
          </a:p>
        </p:txBody>
      </p:sp>
      <p:sp>
        <p:nvSpPr>
          <p:cNvPr id="3" name="Content Placeholder 2">
            <a:extLst>
              <a:ext uri="{FF2B5EF4-FFF2-40B4-BE49-F238E27FC236}">
                <a16:creationId xmlns:a16="http://schemas.microsoft.com/office/drawing/2014/main" id="{750D1B49-BB25-8B4D-8BD2-97E93FD2F3BE}"/>
              </a:ext>
            </a:extLst>
          </p:cNvPr>
          <p:cNvSpPr>
            <a:spLocks noGrp="1"/>
          </p:cNvSpPr>
          <p:nvPr>
            <p:ph sz="half" idx="1"/>
          </p:nvPr>
        </p:nvSpPr>
        <p:spPr>
          <a:xfrm>
            <a:off x="838200" y="1769021"/>
            <a:ext cx="5181600" cy="4351338"/>
          </a:xfrm>
        </p:spPr>
        <p:txBody>
          <a:bodyPr/>
          <a:lstStyle/>
          <a:p>
            <a:r>
              <a:rPr lang="en-US" dirty="0"/>
              <a:t>Applications</a:t>
            </a:r>
          </a:p>
          <a:p>
            <a:pPr lvl="1"/>
            <a:r>
              <a:rPr lang="en-US" dirty="0"/>
              <a:t>Machine translation</a:t>
            </a:r>
          </a:p>
          <a:p>
            <a:pPr lvl="1"/>
            <a:r>
              <a:rPr lang="en-US" dirty="0"/>
              <a:t>Natural Language Generation</a:t>
            </a:r>
          </a:p>
          <a:p>
            <a:pPr lvl="1"/>
            <a:r>
              <a:rPr lang="en-US" dirty="0"/>
              <a:t>Logic form translation</a:t>
            </a:r>
          </a:p>
          <a:p>
            <a:pPr lvl="1"/>
            <a:r>
              <a:rPr lang="en-US" dirty="0"/>
              <a:t>Drug Discovery </a:t>
            </a:r>
          </a:p>
        </p:txBody>
      </p:sp>
      <p:sp>
        <p:nvSpPr>
          <p:cNvPr id="4" name="Content Placeholder 3">
            <a:extLst>
              <a:ext uri="{FF2B5EF4-FFF2-40B4-BE49-F238E27FC236}">
                <a16:creationId xmlns:a16="http://schemas.microsoft.com/office/drawing/2014/main" id="{54E24783-CEFB-1940-8873-359141065BD1}"/>
              </a:ext>
            </a:extLst>
          </p:cNvPr>
          <p:cNvSpPr>
            <a:spLocks noGrp="1"/>
          </p:cNvSpPr>
          <p:nvPr>
            <p:ph sz="half" idx="2"/>
          </p:nvPr>
        </p:nvSpPr>
        <p:spPr>
          <a:xfrm>
            <a:off x="6172200" y="1769021"/>
            <a:ext cx="5181600" cy="4351338"/>
          </a:xfrm>
        </p:spPr>
        <p:txBody>
          <a:bodyPr/>
          <a:lstStyle/>
          <a:p>
            <a:r>
              <a:rPr lang="en-US" dirty="0"/>
              <a:t>Challenges</a:t>
            </a:r>
          </a:p>
          <a:p>
            <a:pPr lvl="1"/>
            <a:r>
              <a:rPr lang="en-US" dirty="0"/>
              <a:t>Only applied to problems whose inputs are represented as sequences </a:t>
            </a:r>
          </a:p>
          <a:p>
            <a:pPr lvl="1"/>
            <a:r>
              <a:rPr lang="en-US" dirty="0"/>
              <a:t>Cannot handle more complex structure such as graphs </a:t>
            </a:r>
          </a:p>
          <a:p>
            <a:pPr lvl="1"/>
            <a:r>
              <a:rPr lang="en-US" dirty="0"/>
              <a:t>Converting graph inputs into sequences inputs lose information</a:t>
            </a:r>
          </a:p>
          <a:p>
            <a:pPr lvl="1"/>
            <a:r>
              <a:rPr lang="en-US" dirty="0"/>
              <a:t>Augmenting original sequence inputs with additional structural information enhances word sequence feature</a:t>
            </a:r>
          </a:p>
          <a:p>
            <a:pPr lvl="1"/>
            <a:endParaRPr lang="en-US" dirty="0"/>
          </a:p>
          <a:p>
            <a:pPr lvl="1"/>
            <a:endParaRPr lang="en-US" dirty="0"/>
          </a:p>
        </p:txBody>
      </p:sp>
      <p:pic>
        <p:nvPicPr>
          <p:cNvPr id="5" name="Picture 4">
            <a:extLst>
              <a:ext uri="{FF2B5EF4-FFF2-40B4-BE49-F238E27FC236}">
                <a16:creationId xmlns:a16="http://schemas.microsoft.com/office/drawing/2014/main" id="{ACD776C4-D62D-5B45-8549-3F28ECE4FC60}"/>
              </a:ext>
            </a:extLst>
          </p:cNvPr>
          <p:cNvPicPr>
            <a:picLocks noChangeAspect="1"/>
          </p:cNvPicPr>
          <p:nvPr/>
        </p:nvPicPr>
        <p:blipFill>
          <a:blip r:embed="rId3"/>
          <a:stretch>
            <a:fillRect/>
          </a:stretch>
        </p:blipFill>
        <p:spPr>
          <a:xfrm>
            <a:off x="1242190" y="3809234"/>
            <a:ext cx="2079735" cy="1386490"/>
          </a:xfrm>
          <a:prstGeom prst="rect">
            <a:avLst/>
          </a:prstGeom>
        </p:spPr>
      </p:pic>
      <p:pic>
        <p:nvPicPr>
          <p:cNvPr id="6" name="Picture 5">
            <a:extLst>
              <a:ext uri="{FF2B5EF4-FFF2-40B4-BE49-F238E27FC236}">
                <a16:creationId xmlns:a16="http://schemas.microsoft.com/office/drawing/2014/main" id="{2A3E7E93-58BA-B748-9692-31D24C05C36F}"/>
              </a:ext>
            </a:extLst>
          </p:cNvPr>
          <p:cNvPicPr>
            <a:picLocks noChangeAspect="1"/>
          </p:cNvPicPr>
          <p:nvPr/>
        </p:nvPicPr>
        <p:blipFill>
          <a:blip r:embed="rId4"/>
          <a:stretch>
            <a:fillRect/>
          </a:stretch>
        </p:blipFill>
        <p:spPr>
          <a:xfrm>
            <a:off x="893379" y="5308436"/>
            <a:ext cx="2777358" cy="1388679"/>
          </a:xfrm>
          <a:prstGeom prst="rect">
            <a:avLst/>
          </a:prstGeom>
        </p:spPr>
      </p:pic>
      <p:sp>
        <p:nvSpPr>
          <p:cNvPr id="8" name="Slide Number Placeholder 7">
            <a:extLst>
              <a:ext uri="{FF2B5EF4-FFF2-40B4-BE49-F238E27FC236}">
                <a16:creationId xmlns:a16="http://schemas.microsoft.com/office/drawing/2014/main" id="{CCEE934E-295F-304E-A213-924AA2CFE6DB}"/>
              </a:ext>
            </a:extLst>
          </p:cNvPr>
          <p:cNvSpPr>
            <a:spLocks noGrp="1"/>
          </p:cNvSpPr>
          <p:nvPr>
            <p:ph type="sldNum" sz="quarter" idx="12"/>
          </p:nvPr>
        </p:nvSpPr>
        <p:spPr/>
        <p:txBody>
          <a:bodyPr/>
          <a:lstStyle/>
          <a:p>
            <a:fld id="{4C15419E-54D6-8648-ABFB-BEF58E3E877E}" type="slidenum">
              <a:rPr lang="en-US" smtClean="0"/>
              <a:t>216</a:t>
            </a:fld>
            <a:endParaRPr lang="en-US" dirty="0"/>
          </a:p>
        </p:txBody>
      </p:sp>
    </p:spTree>
    <p:extLst>
      <p:ext uri="{BB962C8B-B14F-4D97-AF65-F5344CB8AC3E}">
        <p14:creationId xmlns:p14="http://schemas.microsoft.com/office/powerpoint/2010/main" val="4726011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BCA6-6587-484A-BC86-4150CED8AD81}"/>
              </a:ext>
            </a:extLst>
          </p:cNvPr>
          <p:cNvSpPr>
            <a:spLocks noGrp="1"/>
          </p:cNvSpPr>
          <p:nvPr>
            <p:ph type="title"/>
          </p:nvPr>
        </p:nvSpPr>
        <p:spPr>
          <a:xfrm>
            <a:off x="838200" y="365125"/>
            <a:ext cx="10515600" cy="1325563"/>
          </a:xfrm>
        </p:spPr>
        <p:txBody>
          <a:bodyPr/>
          <a:lstStyle/>
          <a:p>
            <a:r>
              <a:rPr lang="en-US" b="1" spc="-253" dirty="0">
                <a:solidFill>
                  <a:srgbClr val="C00000"/>
                </a:solidFill>
              </a:rPr>
              <a:t>Contributions and Highlighted Research</a:t>
            </a:r>
          </a:p>
        </p:txBody>
      </p:sp>
      <p:sp>
        <p:nvSpPr>
          <p:cNvPr id="3" name="Content Placeholder 2">
            <a:extLst>
              <a:ext uri="{FF2B5EF4-FFF2-40B4-BE49-F238E27FC236}">
                <a16:creationId xmlns:a16="http://schemas.microsoft.com/office/drawing/2014/main" id="{2B372A28-7B8B-0F48-8C4B-FF875EE30A54}"/>
              </a:ext>
            </a:extLst>
          </p:cNvPr>
          <p:cNvSpPr>
            <a:spLocks noGrp="1"/>
          </p:cNvSpPr>
          <p:nvPr>
            <p:ph idx="1"/>
          </p:nvPr>
        </p:nvSpPr>
        <p:spPr>
          <a:xfrm>
            <a:off x="657546" y="1825625"/>
            <a:ext cx="10849510" cy="4351338"/>
          </a:xfrm>
        </p:spPr>
        <p:txBody>
          <a:bodyPr/>
          <a:lstStyle/>
          <a:p>
            <a:r>
              <a:rPr lang="en-US" dirty="0"/>
              <a:t>Fundamental contributions in this research: </a:t>
            </a:r>
          </a:p>
          <a:p>
            <a:pPr lvl="1"/>
            <a:r>
              <a:rPr lang="en-US" dirty="0"/>
              <a:t>Presented</a:t>
            </a:r>
            <a:r>
              <a:rPr lang="en-US" dirty="0">
                <a:solidFill>
                  <a:srgbClr val="FF0000"/>
                </a:solidFill>
              </a:rPr>
              <a:t> Graph2Seq, a generalized seq2seq model for graph inputs</a:t>
            </a:r>
          </a:p>
          <a:p>
            <a:pPr lvl="1"/>
            <a:r>
              <a:rPr lang="en-US" dirty="0"/>
              <a:t>Attention-based encoder-decoder model for </a:t>
            </a:r>
            <a:r>
              <a:rPr lang="en-US" dirty="0">
                <a:solidFill>
                  <a:srgbClr val="FF0000"/>
                </a:solidFill>
              </a:rPr>
              <a:t>graph-to-sequence learning</a:t>
            </a:r>
          </a:p>
          <a:p>
            <a:pPr marL="457200" lvl="1" indent="0">
              <a:buNone/>
            </a:pPr>
            <a:endParaRPr lang="en-US" dirty="0"/>
          </a:p>
          <a:p>
            <a:pPr marL="228600" lvl="1">
              <a:spcBef>
                <a:spcPts val="1000"/>
              </a:spcBef>
            </a:pPr>
            <a:r>
              <a:rPr lang="en-US" sz="2800" dirty="0"/>
              <a:t>Two highlighted NLP tasks using Graph2Seq model: </a:t>
            </a:r>
          </a:p>
          <a:p>
            <a:pPr marL="685800" lvl="2">
              <a:spcBef>
                <a:spcPts val="1000"/>
              </a:spcBef>
            </a:pPr>
            <a:r>
              <a:rPr lang="en-US" sz="2400" dirty="0">
                <a:solidFill>
                  <a:srgbClr val="0070C0"/>
                </a:solidFill>
              </a:rPr>
              <a:t>SQL-to-text Generation </a:t>
            </a:r>
            <a:r>
              <a:rPr lang="en-US" sz="2400" dirty="0"/>
              <a:t>with Graph2Seq Model</a:t>
            </a:r>
          </a:p>
          <a:p>
            <a:pPr marL="685800" lvl="2">
              <a:spcBef>
                <a:spcPts val="1000"/>
              </a:spcBef>
            </a:pPr>
            <a:r>
              <a:rPr lang="en-US" sz="2400" dirty="0">
                <a:solidFill>
                  <a:srgbClr val="0070C0"/>
                </a:solidFill>
              </a:rPr>
              <a:t>Semantic Parsing </a:t>
            </a:r>
            <a:r>
              <a:rPr lang="en-US" sz="2400" dirty="0"/>
              <a:t>by exploiting rich syntactic information with Graph2Seq Model</a:t>
            </a:r>
          </a:p>
        </p:txBody>
      </p:sp>
      <p:sp>
        <p:nvSpPr>
          <p:cNvPr id="4" name="Slide Number Placeholder 3">
            <a:extLst>
              <a:ext uri="{FF2B5EF4-FFF2-40B4-BE49-F238E27FC236}">
                <a16:creationId xmlns:a16="http://schemas.microsoft.com/office/drawing/2014/main" id="{9E93C73A-A2D3-504A-965B-388E0EA477D1}"/>
              </a:ext>
            </a:extLst>
          </p:cNvPr>
          <p:cNvSpPr>
            <a:spLocks noGrp="1"/>
          </p:cNvSpPr>
          <p:nvPr>
            <p:ph type="sldNum" sz="quarter" idx="12"/>
          </p:nvPr>
        </p:nvSpPr>
        <p:spPr/>
        <p:txBody>
          <a:bodyPr/>
          <a:lstStyle/>
          <a:p>
            <a:fld id="{4C15419E-54D6-8648-ABFB-BEF58E3E877E}" type="slidenum">
              <a:rPr lang="en-US" smtClean="0"/>
              <a:t>217</a:t>
            </a:fld>
            <a:endParaRPr lang="en-US"/>
          </a:p>
        </p:txBody>
      </p:sp>
    </p:spTree>
    <p:extLst>
      <p:ext uri="{BB962C8B-B14F-4D97-AF65-F5344CB8AC3E}">
        <p14:creationId xmlns:p14="http://schemas.microsoft.com/office/powerpoint/2010/main" val="30928324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6779-1DED-224B-BC51-15FD3D433704}"/>
              </a:ext>
            </a:extLst>
          </p:cNvPr>
          <p:cNvSpPr>
            <a:spLocks noGrp="1"/>
          </p:cNvSpPr>
          <p:nvPr>
            <p:ph type="title"/>
          </p:nvPr>
        </p:nvSpPr>
        <p:spPr/>
        <p:txBody>
          <a:bodyPr/>
          <a:lstStyle/>
          <a:p>
            <a:r>
              <a:rPr lang="en-US" b="1" spc="-113" dirty="0">
                <a:solidFill>
                  <a:srgbClr val="C00000"/>
                </a:solidFill>
              </a:rPr>
              <a:t>Graphs: A Universal Language </a:t>
            </a:r>
            <a:endParaRPr lang="en-US" b="1" dirty="0">
              <a:solidFill>
                <a:srgbClr val="C00000"/>
              </a:solidFill>
            </a:endParaRPr>
          </a:p>
        </p:txBody>
      </p:sp>
      <p:sp>
        <p:nvSpPr>
          <p:cNvPr id="3" name="Content Placeholder 2">
            <a:extLst>
              <a:ext uri="{FF2B5EF4-FFF2-40B4-BE49-F238E27FC236}">
                <a16:creationId xmlns:a16="http://schemas.microsoft.com/office/drawing/2014/main" id="{E225CA8F-E9E6-CB4D-9385-6E88582E6048}"/>
              </a:ext>
            </a:extLst>
          </p:cNvPr>
          <p:cNvSpPr>
            <a:spLocks noGrp="1"/>
          </p:cNvSpPr>
          <p:nvPr>
            <p:ph idx="1"/>
          </p:nvPr>
        </p:nvSpPr>
        <p:spPr>
          <a:xfrm>
            <a:off x="725794" y="1600334"/>
            <a:ext cx="4422169" cy="4351338"/>
          </a:xfrm>
        </p:spPr>
        <p:txBody>
          <a:bodyPr/>
          <a:lstStyle/>
          <a:p>
            <a:r>
              <a:rPr lang="en-US" sz="3600" spc="-140" dirty="0">
                <a:cs typeface="Arial"/>
              </a:rPr>
              <a:t>Graphs </a:t>
            </a:r>
            <a:r>
              <a:rPr lang="en-US" sz="3600" spc="-227" dirty="0">
                <a:cs typeface="Arial"/>
              </a:rPr>
              <a:t>are </a:t>
            </a:r>
            <a:r>
              <a:rPr lang="en-US" sz="3600" spc="-207" dirty="0">
                <a:cs typeface="Arial"/>
              </a:rPr>
              <a:t>a </a:t>
            </a:r>
            <a:r>
              <a:rPr lang="en-US" sz="3600" spc="-180" dirty="0">
                <a:cs typeface="Arial"/>
              </a:rPr>
              <a:t>general </a:t>
            </a:r>
            <a:r>
              <a:rPr lang="en-US" sz="3600" spc="-160" dirty="0">
                <a:cs typeface="Arial"/>
              </a:rPr>
              <a:t>language </a:t>
            </a:r>
            <a:r>
              <a:rPr lang="en-US" sz="3600" spc="-93" dirty="0">
                <a:cs typeface="Arial"/>
              </a:rPr>
              <a:t>for describing </a:t>
            </a:r>
            <a:r>
              <a:rPr lang="en-US" sz="3600" spc="-100" dirty="0">
                <a:cs typeface="Arial"/>
              </a:rPr>
              <a:t>and </a:t>
            </a:r>
            <a:r>
              <a:rPr lang="en-US" sz="3600" spc="-113" dirty="0">
                <a:cs typeface="Arial"/>
              </a:rPr>
              <a:t>modeling </a:t>
            </a:r>
            <a:r>
              <a:rPr lang="en-US" sz="3600" spc="-87" dirty="0">
                <a:cs typeface="Arial"/>
              </a:rPr>
              <a:t>complex </a:t>
            </a:r>
            <a:r>
              <a:rPr lang="en-US" sz="3600" spc="-120" dirty="0">
                <a:cs typeface="Arial"/>
              </a:rPr>
              <a:t>systems</a:t>
            </a:r>
            <a:endParaRPr lang="en-US" sz="3600" dirty="0">
              <a:cs typeface="Arial"/>
            </a:endParaRPr>
          </a:p>
          <a:p>
            <a:endParaRPr lang="en-US" dirty="0"/>
          </a:p>
        </p:txBody>
      </p:sp>
      <p:sp>
        <p:nvSpPr>
          <p:cNvPr id="4" name="Slide Number Placeholder 3">
            <a:extLst>
              <a:ext uri="{FF2B5EF4-FFF2-40B4-BE49-F238E27FC236}">
                <a16:creationId xmlns:a16="http://schemas.microsoft.com/office/drawing/2014/main" id="{D74B9C3E-EA02-3045-A1A6-1418CC2F3759}"/>
              </a:ext>
            </a:extLst>
          </p:cNvPr>
          <p:cNvSpPr>
            <a:spLocks noGrp="1"/>
          </p:cNvSpPr>
          <p:nvPr>
            <p:ph type="sldNum" sz="quarter" idx="12"/>
          </p:nvPr>
        </p:nvSpPr>
        <p:spPr/>
        <p:txBody>
          <a:bodyPr/>
          <a:lstStyle/>
          <a:p>
            <a:fld id="{4C15419E-54D6-8648-ABFB-BEF58E3E877E}" type="slidenum">
              <a:rPr lang="en-US" smtClean="0"/>
              <a:t>218</a:t>
            </a:fld>
            <a:endParaRPr lang="en-US"/>
          </a:p>
        </p:txBody>
      </p:sp>
      <p:sp>
        <p:nvSpPr>
          <p:cNvPr id="5" name="object 3">
            <a:extLst>
              <a:ext uri="{FF2B5EF4-FFF2-40B4-BE49-F238E27FC236}">
                <a16:creationId xmlns:a16="http://schemas.microsoft.com/office/drawing/2014/main" id="{D6BA9B15-8A56-B94A-BD82-10EC26162F2C}"/>
              </a:ext>
            </a:extLst>
          </p:cNvPr>
          <p:cNvSpPr/>
          <p:nvPr/>
        </p:nvSpPr>
        <p:spPr>
          <a:xfrm>
            <a:off x="6800851" y="1985304"/>
            <a:ext cx="1066800" cy="1752600"/>
          </a:xfrm>
          <a:custGeom>
            <a:avLst/>
            <a:gdLst/>
            <a:ahLst/>
            <a:cxnLst/>
            <a:rect l="l" t="t" r="r" b="b"/>
            <a:pathLst>
              <a:path w="800100" h="1314450">
                <a:moveTo>
                  <a:pt x="0" y="0"/>
                </a:moveTo>
                <a:lnTo>
                  <a:pt x="800100" y="1314450"/>
                </a:lnTo>
              </a:path>
            </a:pathLst>
          </a:custGeom>
          <a:ln w="76200">
            <a:solidFill>
              <a:srgbClr val="000000"/>
            </a:solidFill>
          </a:ln>
        </p:spPr>
        <p:txBody>
          <a:bodyPr wrap="square" lIns="0" tIns="0" rIns="0" bIns="0" rtlCol="0"/>
          <a:lstStyle/>
          <a:p>
            <a:endParaRPr sz="2400"/>
          </a:p>
        </p:txBody>
      </p:sp>
      <p:sp>
        <p:nvSpPr>
          <p:cNvPr id="6" name="object 4">
            <a:extLst>
              <a:ext uri="{FF2B5EF4-FFF2-40B4-BE49-F238E27FC236}">
                <a16:creationId xmlns:a16="http://schemas.microsoft.com/office/drawing/2014/main" id="{15819405-F54A-0242-B8BE-B4AFD6F11C82}"/>
              </a:ext>
            </a:extLst>
          </p:cNvPr>
          <p:cNvSpPr/>
          <p:nvPr/>
        </p:nvSpPr>
        <p:spPr>
          <a:xfrm>
            <a:off x="7981950" y="3356905"/>
            <a:ext cx="1257300" cy="419100"/>
          </a:xfrm>
          <a:custGeom>
            <a:avLst/>
            <a:gdLst/>
            <a:ahLst/>
            <a:cxnLst/>
            <a:rect l="l" t="t" r="r" b="b"/>
            <a:pathLst>
              <a:path w="942975" h="314325">
                <a:moveTo>
                  <a:pt x="942975" y="0"/>
                </a:moveTo>
                <a:lnTo>
                  <a:pt x="0" y="314325"/>
                </a:lnTo>
              </a:path>
            </a:pathLst>
          </a:custGeom>
          <a:ln w="76200">
            <a:solidFill>
              <a:srgbClr val="000000"/>
            </a:solidFill>
          </a:ln>
        </p:spPr>
        <p:txBody>
          <a:bodyPr wrap="square" lIns="0" tIns="0" rIns="0" bIns="0" rtlCol="0"/>
          <a:lstStyle/>
          <a:p>
            <a:endParaRPr sz="2400"/>
          </a:p>
        </p:txBody>
      </p:sp>
      <p:sp>
        <p:nvSpPr>
          <p:cNvPr id="7" name="object 5">
            <a:extLst>
              <a:ext uri="{FF2B5EF4-FFF2-40B4-BE49-F238E27FC236}">
                <a16:creationId xmlns:a16="http://schemas.microsoft.com/office/drawing/2014/main" id="{9654A62E-A554-984C-AFD7-326A2CC4AA0A}"/>
              </a:ext>
            </a:extLst>
          </p:cNvPr>
          <p:cNvSpPr/>
          <p:nvPr/>
        </p:nvSpPr>
        <p:spPr>
          <a:xfrm>
            <a:off x="10110116" y="2148593"/>
            <a:ext cx="1110825" cy="1418167"/>
          </a:xfrm>
          <a:custGeom>
            <a:avLst/>
            <a:gdLst/>
            <a:ahLst/>
            <a:cxnLst/>
            <a:rect l="l" t="t" r="r" b="b"/>
            <a:pathLst>
              <a:path w="833120" h="1063625">
                <a:moveTo>
                  <a:pt x="0" y="0"/>
                </a:moveTo>
                <a:lnTo>
                  <a:pt x="832757" y="1063400"/>
                </a:lnTo>
              </a:path>
            </a:pathLst>
          </a:custGeom>
          <a:ln w="76200">
            <a:solidFill>
              <a:srgbClr val="000000"/>
            </a:solidFill>
          </a:ln>
        </p:spPr>
        <p:txBody>
          <a:bodyPr wrap="square" lIns="0" tIns="0" rIns="0" bIns="0" rtlCol="0"/>
          <a:lstStyle/>
          <a:p>
            <a:endParaRPr sz="2400"/>
          </a:p>
        </p:txBody>
      </p:sp>
      <p:sp>
        <p:nvSpPr>
          <p:cNvPr id="8" name="object 6">
            <a:extLst>
              <a:ext uri="{FF2B5EF4-FFF2-40B4-BE49-F238E27FC236}">
                <a16:creationId xmlns:a16="http://schemas.microsoft.com/office/drawing/2014/main" id="{0A3DA558-D1F0-0149-9C8C-E33D8B91E867}"/>
              </a:ext>
            </a:extLst>
          </p:cNvPr>
          <p:cNvSpPr/>
          <p:nvPr/>
        </p:nvSpPr>
        <p:spPr>
          <a:xfrm>
            <a:off x="9220199" y="2252004"/>
            <a:ext cx="971973" cy="1219200"/>
          </a:xfrm>
          <a:custGeom>
            <a:avLst/>
            <a:gdLst/>
            <a:ahLst/>
            <a:cxnLst/>
            <a:rect l="l" t="t" r="r" b="b"/>
            <a:pathLst>
              <a:path w="728979" h="914400">
                <a:moveTo>
                  <a:pt x="728663" y="0"/>
                </a:moveTo>
                <a:lnTo>
                  <a:pt x="0" y="914400"/>
                </a:lnTo>
              </a:path>
            </a:pathLst>
          </a:custGeom>
          <a:ln w="76200">
            <a:solidFill>
              <a:srgbClr val="000000"/>
            </a:solidFill>
          </a:ln>
        </p:spPr>
        <p:txBody>
          <a:bodyPr wrap="square" lIns="0" tIns="0" rIns="0" bIns="0" rtlCol="0"/>
          <a:lstStyle/>
          <a:p>
            <a:endParaRPr sz="2400"/>
          </a:p>
        </p:txBody>
      </p:sp>
      <p:sp>
        <p:nvSpPr>
          <p:cNvPr id="9" name="object 7">
            <a:extLst>
              <a:ext uri="{FF2B5EF4-FFF2-40B4-BE49-F238E27FC236}">
                <a16:creationId xmlns:a16="http://schemas.microsoft.com/office/drawing/2014/main" id="{F3F8BAD8-5DA9-C846-B7A7-49D0C9A3E127}"/>
              </a:ext>
            </a:extLst>
          </p:cNvPr>
          <p:cNvSpPr/>
          <p:nvPr/>
        </p:nvSpPr>
        <p:spPr>
          <a:xfrm flipH="1" flipV="1">
            <a:off x="9924387" y="2383605"/>
            <a:ext cx="305463" cy="2494122"/>
          </a:xfrm>
          <a:custGeom>
            <a:avLst/>
            <a:gdLst/>
            <a:ahLst/>
            <a:cxnLst/>
            <a:rect l="l" t="t" r="r" b="b"/>
            <a:pathLst>
              <a:path w="1514475" h="28575">
                <a:moveTo>
                  <a:pt x="1514480" y="0"/>
                </a:moveTo>
                <a:lnTo>
                  <a:pt x="0" y="28575"/>
                </a:lnTo>
              </a:path>
            </a:pathLst>
          </a:custGeom>
          <a:ln w="76200">
            <a:solidFill>
              <a:srgbClr val="000000"/>
            </a:solidFill>
          </a:ln>
        </p:spPr>
        <p:txBody>
          <a:bodyPr wrap="square" lIns="0" tIns="0" rIns="0" bIns="0" rtlCol="0"/>
          <a:lstStyle/>
          <a:p>
            <a:endParaRPr sz="2400"/>
          </a:p>
        </p:txBody>
      </p:sp>
      <p:sp>
        <p:nvSpPr>
          <p:cNvPr id="10" name="object 8">
            <a:extLst>
              <a:ext uri="{FF2B5EF4-FFF2-40B4-BE49-F238E27FC236}">
                <a16:creationId xmlns:a16="http://schemas.microsoft.com/office/drawing/2014/main" id="{BFAAD8B4-70B3-1047-A304-B840A9A4BD98}"/>
              </a:ext>
            </a:extLst>
          </p:cNvPr>
          <p:cNvSpPr/>
          <p:nvPr/>
        </p:nvSpPr>
        <p:spPr>
          <a:xfrm>
            <a:off x="9353550" y="3471203"/>
            <a:ext cx="495300" cy="1447800"/>
          </a:xfrm>
          <a:custGeom>
            <a:avLst/>
            <a:gdLst/>
            <a:ahLst/>
            <a:cxnLst/>
            <a:rect l="l" t="t" r="r" b="b"/>
            <a:pathLst>
              <a:path w="371475" h="1085850">
                <a:moveTo>
                  <a:pt x="371475" y="1085850"/>
                </a:moveTo>
                <a:lnTo>
                  <a:pt x="0" y="0"/>
                </a:lnTo>
              </a:path>
            </a:pathLst>
          </a:custGeom>
          <a:ln w="76200">
            <a:solidFill>
              <a:srgbClr val="000000"/>
            </a:solidFill>
          </a:ln>
        </p:spPr>
        <p:txBody>
          <a:bodyPr wrap="square" lIns="0" tIns="0" rIns="0" bIns="0" rtlCol="0"/>
          <a:lstStyle/>
          <a:p>
            <a:endParaRPr sz="2400"/>
          </a:p>
        </p:txBody>
      </p:sp>
      <p:sp>
        <p:nvSpPr>
          <p:cNvPr id="11" name="object 9">
            <a:extLst>
              <a:ext uri="{FF2B5EF4-FFF2-40B4-BE49-F238E27FC236}">
                <a16:creationId xmlns:a16="http://schemas.microsoft.com/office/drawing/2014/main" id="{F2413E27-6CAC-834B-A3FD-8FF839AEA5F1}"/>
              </a:ext>
            </a:extLst>
          </p:cNvPr>
          <p:cNvSpPr/>
          <p:nvPr/>
        </p:nvSpPr>
        <p:spPr>
          <a:xfrm>
            <a:off x="9925051" y="3471197"/>
            <a:ext cx="1295400" cy="1485900"/>
          </a:xfrm>
          <a:custGeom>
            <a:avLst/>
            <a:gdLst/>
            <a:ahLst/>
            <a:cxnLst/>
            <a:rect l="l" t="t" r="r" b="b"/>
            <a:pathLst>
              <a:path w="971550" h="1114425">
                <a:moveTo>
                  <a:pt x="0" y="1114430"/>
                </a:moveTo>
                <a:lnTo>
                  <a:pt x="971550" y="0"/>
                </a:lnTo>
              </a:path>
            </a:pathLst>
          </a:custGeom>
          <a:ln w="76200">
            <a:solidFill>
              <a:srgbClr val="000000"/>
            </a:solidFill>
          </a:ln>
        </p:spPr>
        <p:txBody>
          <a:bodyPr wrap="square" lIns="0" tIns="0" rIns="0" bIns="0" rtlCol="0"/>
          <a:lstStyle/>
          <a:p>
            <a:endParaRPr sz="2400"/>
          </a:p>
        </p:txBody>
      </p:sp>
      <p:sp>
        <p:nvSpPr>
          <p:cNvPr id="12" name="object 10">
            <a:extLst>
              <a:ext uri="{FF2B5EF4-FFF2-40B4-BE49-F238E27FC236}">
                <a16:creationId xmlns:a16="http://schemas.microsoft.com/office/drawing/2014/main" id="{FE135237-99D4-734B-8A25-DB16B7D8F388}"/>
              </a:ext>
            </a:extLst>
          </p:cNvPr>
          <p:cNvSpPr/>
          <p:nvPr/>
        </p:nvSpPr>
        <p:spPr>
          <a:xfrm>
            <a:off x="7798885" y="1794803"/>
            <a:ext cx="945727" cy="1905000"/>
          </a:xfrm>
          <a:custGeom>
            <a:avLst/>
            <a:gdLst/>
            <a:ahLst/>
            <a:cxnLst/>
            <a:rect l="l" t="t" r="r" b="b"/>
            <a:pathLst>
              <a:path w="709295" h="1428750">
                <a:moveTo>
                  <a:pt x="0" y="1428750"/>
                </a:moveTo>
                <a:lnTo>
                  <a:pt x="708803" y="0"/>
                </a:lnTo>
              </a:path>
            </a:pathLst>
          </a:custGeom>
          <a:ln w="76200">
            <a:solidFill>
              <a:srgbClr val="000000"/>
            </a:solidFill>
          </a:ln>
        </p:spPr>
        <p:txBody>
          <a:bodyPr wrap="square" lIns="0" tIns="0" rIns="0" bIns="0" rtlCol="0"/>
          <a:lstStyle/>
          <a:p>
            <a:endParaRPr sz="2400"/>
          </a:p>
        </p:txBody>
      </p:sp>
      <p:sp>
        <p:nvSpPr>
          <p:cNvPr id="13" name="object 11">
            <a:extLst>
              <a:ext uri="{FF2B5EF4-FFF2-40B4-BE49-F238E27FC236}">
                <a16:creationId xmlns:a16="http://schemas.microsoft.com/office/drawing/2014/main" id="{A7303595-A050-4B47-A0B4-E7CE617CC5B4}"/>
              </a:ext>
            </a:extLst>
          </p:cNvPr>
          <p:cNvSpPr/>
          <p:nvPr/>
        </p:nvSpPr>
        <p:spPr>
          <a:xfrm>
            <a:off x="6115057" y="3395003"/>
            <a:ext cx="1684020" cy="381000"/>
          </a:xfrm>
          <a:custGeom>
            <a:avLst/>
            <a:gdLst/>
            <a:ahLst/>
            <a:cxnLst/>
            <a:rect l="l" t="t" r="r" b="b"/>
            <a:pathLst>
              <a:path w="1263014" h="285750">
                <a:moveTo>
                  <a:pt x="1262870" y="285750"/>
                </a:moveTo>
                <a:lnTo>
                  <a:pt x="0" y="0"/>
                </a:lnTo>
              </a:path>
            </a:pathLst>
          </a:custGeom>
          <a:ln w="76200">
            <a:solidFill>
              <a:srgbClr val="000000"/>
            </a:solidFill>
          </a:ln>
        </p:spPr>
        <p:txBody>
          <a:bodyPr wrap="square" lIns="0" tIns="0" rIns="0" bIns="0" rtlCol="0"/>
          <a:lstStyle/>
          <a:p>
            <a:endParaRPr sz="2400"/>
          </a:p>
        </p:txBody>
      </p:sp>
      <p:sp>
        <p:nvSpPr>
          <p:cNvPr id="14" name="object 12">
            <a:extLst>
              <a:ext uri="{FF2B5EF4-FFF2-40B4-BE49-F238E27FC236}">
                <a16:creationId xmlns:a16="http://schemas.microsoft.com/office/drawing/2014/main" id="{79B36791-7B38-DD48-A7F9-186E02CE590D}"/>
              </a:ext>
            </a:extLst>
          </p:cNvPr>
          <p:cNvSpPr/>
          <p:nvPr/>
        </p:nvSpPr>
        <p:spPr>
          <a:xfrm>
            <a:off x="6115048" y="1794805"/>
            <a:ext cx="2590800" cy="1562100"/>
          </a:xfrm>
          <a:custGeom>
            <a:avLst/>
            <a:gdLst/>
            <a:ahLst/>
            <a:cxnLst/>
            <a:rect l="l" t="t" r="r" b="b"/>
            <a:pathLst>
              <a:path w="1943100" h="1171575">
                <a:moveTo>
                  <a:pt x="1943101" y="0"/>
                </a:moveTo>
                <a:lnTo>
                  <a:pt x="0" y="1171580"/>
                </a:lnTo>
              </a:path>
            </a:pathLst>
          </a:custGeom>
          <a:ln w="76200">
            <a:solidFill>
              <a:srgbClr val="000000"/>
            </a:solidFill>
          </a:ln>
        </p:spPr>
        <p:txBody>
          <a:bodyPr wrap="square" lIns="0" tIns="0" rIns="0" bIns="0" rtlCol="0"/>
          <a:lstStyle/>
          <a:p>
            <a:endParaRPr sz="2400"/>
          </a:p>
        </p:txBody>
      </p:sp>
      <p:sp>
        <p:nvSpPr>
          <p:cNvPr id="15" name="object 13">
            <a:extLst>
              <a:ext uri="{FF2B5EF4-FFF2-40B4-BE49-F238E27FC236}">
                <a16:creationId xmlns:a16="http://schemas.microsoft.com/office/drawing/2014/main" id="{F96C8017-1D3F-5347-A28F-0396D59B06A1}"/>
              </a:ext>
            </a:extLst>
          </p:cNvPr>
          <p:cNvSpPr/>
          <p:nvPr/>
        </p:nvSpPr>
        <p:spPr>
          <a:xfrm>
            <a:off x="6115050" y="1947205"/>
            <a:ext cx="647700" cy="1409700"/>
          </a:xfrm>
          <a:custGeom>
            <a:avLst/>
            <a:gdLst/>
            <a:ahLst/>
            <a:cxnLst/>
            <a:rect l="l" t="t" r="r" b="b"/>
            <a:pathLst>
              <a:path w="485775" h="1057275">
                <a:moveTo>
                  <a:pt x="485775" y="0"/>
                </a:moveTo>
                <a:lnTo>
                  <a:pt x="0" y="1057270"/>
                </a:lnTo>
              </a:path>
            </a:pathLst>
          </a:custGeom>
          <a:ln w="76200">
            <a:solidFill>
              <a:srgbClr val="000000"/>
            </a:solidFill>
          </a:ln>
        </p:spPr>
        <p:txBody>
          <a:bodyPr wrap="square" lIns="0" tIns="0" rIns="0" bIns="0" rtlCol="0"/>
          <a:lstStyle/>
          <a:p>
            <a:endParaRPr sz="2400"/>
          </a:p>
        </p:txBody>
      </p:sp>
      <p:sp>
        <p:nvSpPr>
          <p:cNvPr id="16" name="object 14">
            <a:extLst>
              <a:ext uri="{FF2B5EF4-FFF2-40B4-BE49-F238E27FC236}">
                <a16:creationId xmlns:a16="http://schemas.microsoft.com/office/drawing/2014/main" id="{6E659EC7-4406-7741-83A2-E4550C3D813A}"/>
              </a:ext>
            </a:extLst>
          </p:cNvPr>
          <p:cNvSpPr/>
          <p:nvPr/>
        </p:nvSpPr>
        <p:spPr>
          <a:xfrm>
            <a:off x="7067550" y="3776005"/>
            <a:ext cx="800100" cy="1104900"/>
          </a:xfrm>
          <a:custGeom>
            <a:avLst/>
            <a:gdLst/>
            <a:ahLst/>
            <a:cxnLst/>
            <a:rect l="l" t="t" r="r" b="b"/>
            <a:pathLst>
              <a:path w="600075" h="828675">
                <a:moveTo>
                  <a:pt x="600075" y="0"/>
                </a:moveTo>
                <a:lnTo>
                  <a:pt x="0" y="828675"/>
                </a:lnTo>
              </a:path>
            </a:pathLst>
          </a:custGeom>
          <a:ln w="76200">
            <a:solidFill>
              <a:srgbClr val="000000"/>
            </a:solidFill>
          </a:ln>
        </p:spPr>
        <p:txBody>
          <a:bodyPr wrap="square" lIns="0" tIns="0" rIns="0" bIns="0" rtlCol="0"/>
          <a:lstStyle/>
          <a:p>
            <a:endParaRPr sz="2400"/>
          </a:p>
        </p:txBody>
      </p:sp>
      <p:sp>
        <p:nvSpPr>
          <p:cNvPr id="17" name="object 15">
            <a:extLst>
              <a:ext uri="{FF2B5EF4-FFF2-40B4-BE49-F238E27FC236}">
                <a16:creationId xmlns:a16="http://schemas.microsoft.com/office/drawing/2014/main" id="{AB2442DF-FED2-4C46-8FF0-1BE515810A4B}"/>
              </a:ext>
            </a:extLst>
          </p:cNvPr>
          <p:cNvSpPr/>
          <p:nvPr/>
        </p:nvSpPr>
        <p:spPr>
          <a:xfrm>
            <a:off x="6115051" y="3395004"/>
            <a:ext cx="838200" cy="1524000"/>
          </a:xfrm>
          <a:custGeom>
            <a:avLst/>
            <a:gdLst/>
            <a:ahLst/>
            <a:cxnLst/>
            <a:rect l="l" t="t" r="r" b="b"/>
            <a:pathLst>
              <a:path w="628650" h="1143000">
                <a:moveTo>
                  <a:pt x="0" y="0"/>
                </a:moveTo>
                <a:lnTo>
                  <a:pt x="628650" y="1143000"/>
                </a:lnTo>
              </a:path>
            </a:pathLst>
          </a:custGeom>
          <a:ln w="76200">
            <a:solidFill>
              <a:srgbClr val="000000"/>
            </a:solidFill>
          </a:ln>
        </p:spPr>
        <p:txBody>
          <a:bodyPr wrap="square" lIns="0" tIns="0" rIns="0" bIns="0" rtlCol="0"/>
          <a:lstStyle/>
          <a:p>
            <a:endParaRPr sz="2400"/>
          </a:p>
        </p:txBody>
      </p:sp>
      <p:sp>
        <p:nvSpPr>
          <p:cNvPr id="18" name="object 16">
            <a:extLst>
              <a:ext uri="{FF2B5EF4-FFF2-40B4-BE49-F238E27FC236}">
                <a16:creationId xmlns:a16="http://schemas.microsoft.com/office/drawing/2014/main" id="{73731127-88B6-4B4B-AB8D-485C1BBFC7C3}"/>
              </a:ext>
            </a:extLst>
          </p:cNvPr>
          <p:cNvSpPr/>
          <p:nvPr/>
        </p:nvSpPr>
        <p:spPr>
          <a:xfrm>
            <a:off x="7067552" y="4880905"/>
            <a:ext cx="2857500" cy="38100"/>
          </a:xfrm>
          <a:custGeom>
            <a:avLst/>
            <a:gdLst/>
            <a:ahLst/>
            <a:cxnLst/>
            <a:rect l="l" t="t" r="r" b="b"/>
            <a:pathLst>
              <a:path w="2143125" h="28575">
                <a:moveTo>
                  <a:pt x="0" y="0"/>
                </a:moveTo>
                <a:lnTo>
                  <a:pt x="2143121" y="28575"/>
                </a:lnTo>
              </a:path>
            </a:pathLst>
          </a:custGeom>
          <a:ln w="76200">
            <a:solidFill>
              <a:srgbClr val="000000"/>
            </a:solidFill>
          </a:ln>
        </p:spPr>
        <p:txBody>
          <a:bodyPr wrap="square" lIns="0" tIns="0" rIns="0" bIns="0" rtlCol="0"/>
          <a:lstStyle/>
          <a:p>
            <a:endParaRPr sz="2400"/>
          </a:p>
        </p:txBody>
      </p:sp>
      <p:sp>
        <p:nvSpPr>
          <p:cNvPr id="19" name="object 17">
            <a:extLst>
              <a:ext uri="{FF2B5EF4-FFF2-40B4-BE49-F238E27FC236}">
                <a16:creationId xmlns:a16="http://schemas.microsoft.com/office/drawing/2014/main" id="{3E722692-A891-EA4D-8755-490B0387F006}"/>
              </a:ext>
            </a:extLst>
          </p:cNvPr>
          <p:cNvSpPr/>
          <p:nvPr/>
        </p:nvSpPr>
        <p:spPr>
          <a:xfrm>
            <a:off x="6534151" y="16805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90" y="394767"/>
                </a:lnTo>
                <a:lnTo>
                  <a:pt x="287993" y="379720"/>
                </a:lnTo>
                <a:lnTo>
                  <a:pt x="325133" y="356108"/>
                </a:lnTo>
                <a:lnTo>
                  <a:pt x="356108" y="325133"/>
                </a:lnTo>
                <a:lnTo>
                  <a:pt x="379720" y="287993"/>
                </a:lnTo>
                <a:lnTo>
                  <a:pt x="394767" y="245890"/>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0" name="object 18">
            <a:extLst>
              <a:ext uri="{FF2B5EF4-FFF2-40B4-BE49-F238E27FC236}">
                <a16:creationId xmlns:a16="http://schemas.microsoft.com/office/drawing/2014/main" id="{E035284E-751D-274A-BB39-DE28C07E91C2}"/>
              </a:ext>
            </a:extLst>
          </p:cNvPr>
          <p:cNvSpPr/>
          <p:nvPr/>
        </p:nvSpPr>
        <p:spPr>
          <a:xfrm>
            <a:off x="6534151" y="1680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1" name="object 19">
            <a:extLst>
              <a:ext uri="{FF2B5EF4-FFF2-40B4-BE49-F238E27FC236}">
                <a16:creationId xmlns:a16="http://schemas.microsoft.com/office/drawing/2014/main" id="{3213CD19-9279-5041-BE1A-E5411620A1ED}"/>
              </a:ext>
            </a:extLst>
          </p:cNvPr>
          <p:cNvSpPr/>
          <p:nvPr/>
        </p:nvSpPr>
        <p:spPr>
          <a:xfrm>
            <a:off x="8439151" y="15281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2" name="object 20">
            <a:extLst>
              <a:ext uri="{FF2B5EF4-FFF2-40B4-BE49-F238E27FC236}">
                <a16:creationId xmlns:a16="http://schemas.microsoft.com/office/drawing/2014/main" id="{82FEB84D-6AE9-1B47-B357-0A851B635321}"/>
              </a:ext>
            </a:extLst>
          </p:cNvPr>
          <p:cNvSpPr/>
          <p:nvPr/>
        </p:nvSpPr>
        <p:spPr>
          <a:xfrm>
            <a:off x="8439151" y="1528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3" name="object 21">
            <a:extLst>
              <a:ext uri="{FF2B5EF4-FFF2-40B4-BE49-F238E27FC236}">
                <a16:creationId xmlns:a16="http://schemas.microsoft.com/office/drawing/2014/main" id="{410F73EB-4C4E-CF47-84B2-F4520CFD744E}"/>
              </a:ext>
            </a:extLst>
          </p:cNvPr>
          <p:cNvSpPr/>
          <p:nvPr/>
        </p:nvSpPr>
        <p:spPr>
          <a:xfrm>
            <a:off x="7600951" y="3509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4" name="object 22">
            <a:extLst>
              <a:ext uri="{FF2B5EF4-FFF2-40B4-BE49-F238E27FC236}">
                <a16:creationId xmlns:a16="http://schemas.microsoft.com/office/drawing/2014/main" id="{BB65B3B5-5C50-5B48-B913-61581CE15879}"/>
              </a:ext>
            </a:extLst>
          </p:cNvPr>
          <p:cNvSpPr/>
          <p:nvPr/>
        </p:nvSpPr>
        <p:spPr>
          <a:xfrm>
            <a:off x="7600951" y="3509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5" name="object 23">
            <a:extLst>
              <a:ext uri="{FF2B5EF4-FFF2-40B4-BE49-F238E27FC236}">
                <a16:creationId xmlns:a16="http://schemas.microsoft.com/office/drawing/2014/main" id="{64B67E7B-241D-184F-8B8C-6FC4FF2B5E62}"/>
              </a:ext>
            </a:extLst>
          </p:cNvPr>
          <p:cNvSpPr/>
          <p:nvPr/>
        </p:nvSpPr>
        <p:spPr>
          <a:xfrm>
            <a:off x="8972551" y="3128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26" name="object 24">
            <a:extLst>
              <a:ext uri="{FF2B5EF4-FFF2-40B4-BE49-F238E27FC236}">
                <a16:creationId xmlns:a16="http://schemas.microsoft.com/office/drawing/2014/main" id="{06071056-4155-E44F-AFA2-7B2B1C7906FB}"/>
              </a:ext>
            </a:extLst>
          </p:cNvPr>
          <p:cNvSpPr/>
          <p:nvPr/>
        </p:nvSpPr>
        <p:spPr>
          <a:xfrm>
            <a:off x="89725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7" name="object 25">
            <a:extLst>
              <a:ext uri="{FF2B5EF4-FFF2-40B4-BE49-F238E27FC236}">
                <a16:creationId xmlns:a16="http://schemas.microsoft.com/office/drawing/2014/main" id="{A5B36880-3AC0-2442-9B8B-2BB0EB441BEE}"/>
              </a:ext>
            </a:extLst>
          </p:cNvPr>
          <p:cNvSpPr/>
          <p:nvPr/>
        </p:nvSpPr>
        <p:spPr>
          <a:xfrm>
            <a:off x="6762751" y="45761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86"/>
                </a:lnTo>
                <a:lnTo>
                  <a:pt x="20331" y="287988"/>
                </a:lnTo>
                <a:lnTo>
                  <a:pt x="43945" y="325127"/>
                </a:lnTo>
                <a:lnTo>
                  <a:pt x="74922" y="356104"/>
                </a:lnTo>
                <a:lnTo>
                  <a:pt x="112061" y="379718"/>
                </a:lnTo>
                <a:lnTo>
                  <a:pt x="154163" y="394766"/>
                </a:lnTo>
                <a:lnTo>
                  <a:pt x="200025" y="400050"/>
                </a:lnTo>
                <a:lnTo>
                  <a:pt x="245890" y="394766"/>
                </a:lnTo>
                <a:lnTo>
                  <a:pt x="287993" y="379718"/>
                </a:lnTo>
                <a:lnTo>
                  <a:pt x="325133" y="356104"/>
                </a:lnTo>
                <a:lnTo>
                  <a:pt x="356108" y="325127"/>
                </a:lnTo>
                <a:lnTo>
                  <a:pt x="379720" y="287988"/>
                </a:lnTo>
                <a:lnTo>
                  <a:pt x="394767" y="245886"/>
                </a:lnTo>
                <a:lnTo>
                  <a:pt x="400050" y="200025"/>
                </a:lnTo>
                <a:lnTo>
                  <a:pt x="394767" y="154163"/>
                </a:lnTo>
                <a:lnTo>
                  <a:pt x="379720" y="112061"/>
                </a:lnTo>
                <a:lnTo>
                  <a:pt x="356108" y="74922"/>
                </a:lnTo>
                <a:lnTo>
                  <a:pt x="325133" y="43945"/>
                </a:lnTo>
                <a:lnTo>
                  <a:pt x="287993" y="20331"/>
                </a:lnTo>
                <a:lnTo>
                  <a:pt x="245890" y="5283"/>
                </a:lnTo>
                <a:lnTo>
                  <a:pt x="200025" y="0"/>
                </a:lnTo>
                <a:close/>
              </a:path>
            </a:pathLst>
          </a:custGeom>
          <a:solidFill>
            <a:srgbClr val="000000"/>
          </a:solidFill>
        </p:spPr>
        <p:txBody>
          <a:bodyPr wrap="square" lIns="0" tIns="0" rIns="0" bIns="0" rtlCol="0"/>
          <a:lstStyle/>
          <a:p>
            <a:endParaRPr sz="2400"/>
          </a:p>
        </p:txBody>
      </p:sp>
      <p:sp>
        <p:nvSpPr>
          <p:cNvPr id="28" name="object 26">
            <a:extLst>
              <a:ext uri="{FF2B5EF4-FFF2-40B4-BE49-F238E27FC236}">
                <a16:creationId xmlns:a16="http://schemas.microsoft.com/office/drawing/2014/main" id="{589A4C1E-4974-B443-907B-47B5730B1280}"/>
              </a:ext>
            </a:extLst>
          </p:cNvPr>
          <p:cNvSpPr/>
          <p:nvPr/>
        </p:nvSpPr>
        <p:spPr>
          <a:xfrm>
            <a:off x="6762751" y="45761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29" name="object 27">
            <a:extLst>
              <a:ext uri="{FF2B5EF4-FFF2-40B4-BE49-F238E27FC236}">
                <a16:creationId xmlns:a16="http://schemas.microsoft.com/office/drawing/2014/main" id="{FDCA4945-4915-9C4A-A586-B7CF0A43E464}"/>
              </a:ext>
            </a:extLst>
          </p:cNvPr>
          <p:cNvSpPr/>
          <p:nvPr/>
        </p:nvSpPr>
        <p:spPr>
          <a:xfrm>
            <a:off x="9963151" y="1985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0" name="object 28">
            <a:extLst>
              <a:ext uri="{FF2B5EF4-FFF2-40B4-BE49-F238E27FC236}">
                <a16:creationId xmlns:a16="http://schemas.microsoft.com/office/drawing/2014/main" id="{AC055011-8069-C449-B283-CCE79CBB102E}"/>
              </a:ext>
            </a:extLst>
          </p:cNvPr>
          <p:cNvSpPr/>
          <p:nvPr/>
        </p:nvSpPr>
        <p:spPr>
          <a:xfrm>
            <a:off x="9963151" y="1985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1" name="object 29">
            <a:extLst>
              <a:ext uri="{FF2B5EF4-FFF2-40B4-BE49-F238E27FC236}">
                <a16:creationId xmlns:a16="http://schemas.microsoft.com/office/drawing/2014/main" id="{383D0F41-B19F-8E49-AE3D-41F69F328C06}"/>
              </a:ext>
            </a:extLst>
          </p:cNvPr>
          <p:cNvSpPr/>
          <p:nvPr/>
        </p:nvSpPr>
        <p:spPr>
          <a:xfrm>
            <a:off x="9582151" y="46523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2" name="object 30">
            <a:extLst>
              <a:ext uri="{FF2B5EF4-FFF2-40B4-BE49-F238E27FC236}">
                <a16:creationId xmlns:a16="http://schemas.microsoft.com/office/drawing/2014/main" id="{CAD13372-EE5C-C741-960A-C700FEE7DF9A}"/>
              </a:ext>
            </a:extLst>
          </p:cNvPr>
          <p:cNvSpPr/>
          <p:nvPr/>
        </p:nvSpPr>
        <p:spPr>
          <a:xfrm>
            <a:off x="9582151" y="4652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3" name="object 31">
            <a:extLst>
              <a:ext uri="{FF2B5EF4-FFF2-40B4-BE49-F238E27FC236}">
                <a16:creationId xmlns:a16="http://schemas.microsoft.com/office/drawing/2014/main" id="{147F9370-595E-BB46-BBB0-4FE7145A6F88}"/>
              </a:ext>
            </a:extLst>
          </p:cNvPr>
          <p:cNvSpPr/>
          <p:nvPr/>
        </p:nvSpPr>
        <p:spPr>
          <a:xfrm>
            <a:off x="10953751" y="3204504"/>
            <a:ext cx="533400" cy="533400"/>
          </a:xfrm>
          <a:custGeom>
            <a:avLst/>
            <a:gdLst/>
            <a:ahLst/>
            <a:cxnLst/>
            <a:rect l="l" t="t" r="r" b="b"/>
            <a:pathLst>
              <a:path w="400050" h="400050">
                <a:moveTo>
                  <a:pt x="200025" y="0"/>
                </a:moveTo>
                <a:lnTo>
                  <a:pt x="154159" y="5283"/>
                </a:lnTo>
                <a:lnTo>
                  <a:pt x="112056" y="20331"/>
                </a:lnTo>
                <a:lnTo>
                  <a:pt x="74916" y="43945"/>
                </a:lnTo>
                <a:lnTo>
                  <a:pt x="43941" y="74922"/>
                </a:lnTo>
                <a:lnTo>
                  <a:pt x="20329" y="112061"/>
                </a:lnTo>
                <a:lnTo>
                  <a:pt x="5282" y="154163"/>
                </a:lnTo>
                <a:lnTo>
                  <a:pt x="0" y="200025"/>
                </a:lnTo>
                <a:lnTo>
                  <a:pt x="5282" y="245890"/>
                </a:lnTo>
                <a:lnTo>
                  <a:pt x="20329" y="287993"/>
                </a:lnTo>
                <a:lnTo>
                  <a:pt x="43941" y="325133"/>
                </a:lnTo>
                <a:lnTo>
                  <a:pt x="74916" y="356108"/>
                </a:lnTo>
                <a:lnTo>
                  <a:pt x="112056" y="379720"/>
                </a:lnTo>
                <a:lnTo>
                  <a:pt x="154159"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4" name="object 32">
            <a:extLst>
              <a:ext uri="{FF2B5EF4-FFF2-40B4-BE49-F238E27FC236}">
                <a16:creationId xmlns:a16="http://schemas.microsoft.com/office/drawing/2014/main" id="{CF220454-0488-BD43-B330-734D6C5A4FE6}"/>
              </a:ext>
            </a:extLst>
          </p:cNvPr>
          <p:cNvSpPr/>
          <p:nvPr/>
        </p:nvSpPr>
        <p:spPr>
          <a:xfrm>
            <a:off x="10953751" y="32045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5" name="object 33">
            <a:extLst>
              <a:ext uri="{FF2B5EF4-FFF2-40B4-BE49-F238E27FC236}">
                <a16:creationId xmlns:a16="http://schemas.microsoft.com/office/drawing/2014/main" id="{ADAE2A84-8F1B-EE47-9777-0AB0DCCD7D40}"/>
              </a:ext>
            </a:extLst>
          </p:cNvPr>
          <p:cNvSpPr/>
          <p:nvPr/>
        </p:nvSpPr>
        <p:spPr>
          <a:xfrm>
            <a:off x="5848351" y="3128304"/>
            <a:ext cx="533400" cy="533400"/>
          </a:xfrm>
          <a:custGeom>
            <a:avLst/>
            <a:gdLst/>
            <a:ahLst/>
            <a:cxnLst/>
            <a:rect l="l" t="t" r="r" b="b"/>
            <a:pathLst>
              <a:path w="400050" h="400050">
                <a:moveTo>
                  <a:pt x="200025" y="0"/>
                </a:moveTo>
                <a:lnTo>
                  <a:pt x="154163" y="5283"/>
                </a:lnTo>
                <a:lnTo>
                  <a:pt x="112061" y="20331"/>
                </a:lnTo>
                <a:lnTo>
                  <a:pt x="74922" y="43945"/>
                </a:lnTo>
                <a:lnTo>
                  <a:pt x="43945" y="74922"/>
                </a:lnTo>
                <a:lnTo>
                  <a:pt x="20331" y="112061"/>
                </a:lnTo>
                <a:lnTo>
                  <a:pt x="5283" y="154163"/>
                </a:lnTo>
                <a:lnTo>
                  <a:pt x="0" y="200025"/>
                </a:lnTo>
                <a:lnTo>
                  <a:pt x="5283" y="245890"/>
                </a:lnTo>
                <a:lnTo>
                  <a:pt x="20331" y="287993"/>
                </a:lnTo>
                <a:lnTo>
                  <a:pt x="43945" y="325133"/>
                </a:lnTo>
                <a:lnTo>
                  <a:pt x="74922" y="356108"/>
                </a:lnTo>
                <a:lnTo>
                  <a:pt x="112061" y="379720"/>
                </a:lnTo>
                <a:lnTo>
                  <a:pt x="154163" y="394767"/>
                </a:lnTo>
                <a:lnTo>
                  <a:pt x="200025" y="400050"/>
                </a:lnTo>
                <a:lnTo>
                  <a:pt x="245886" y="394767"/>
                </a:lnTo>
                <a:lnTo>
                  <a:pt x="287988" y="379720"/>
                </a:lnTo>
                <a:lnTo>
                  <a:pt x="325127" y="356108"/>
                </a:lnTo>
                <a:lnTo>
                  <a:pt x="356104" y="325133"/>
                </a:lnTo>
                <a:lnTo>
                  <a:pt x="379718" y="287993"/>
                </a:lnTo>
                <a:lnTo>
                  <a:pt x="394766" y="245890"/>
                </a:lnTo>
                <a:lnTo>
                  <a:pt x="400050" y="200025"/>
                </a:lnTo>
                <a:lnTo>
                  <a:pt x="394766" y="154163"/>
                </a:lnTo>
                <a:lnTo>
                  <a:pt x="379718" y="112061"/>
                </a:lnTo>
                <a:lnTo>
                  <a:pt x="356104" y="74922"/>
                </a:lnTo>
                <a:lnTo>
                  <a:pt x="325127" y="43945"/>
                </a:lnTo>
                <a:lnTo>
                  <a:pt x="287988" y="20331"/>
                </a:lnTo>
                <a:lnTo>
                  <a:pt x="245886" y="5283"/>
                </a:lnTo>
                <a:lnTo>
                  <a:pt x="200025" y="0"/>
                </a:lnTo>
                <a:close/>
              </a:path>
            </a:pathLst>
          </a:custGeom>
          <a:solidFill>
            <a:srgbClr val="000000"/>
          </a:solidFill>
        </p:spPr>
        <p:txBody>
          <a:bodyPr wrap="square" lIns="0" tIns="0" rIns="0" bIns="0" rtlCol="0"/>
          <a:lstStyle/>
          <a:p>
            <a:endParaRPr sz="2400"/>
          </a:p>
        </p:txBody>
      </p:sp>
      <p:sp>
        <p:nvSpPr>
          <p:cNvPr id="36" name="object 34">
            <a:extLst>
              <a:ext uri="{FF2B5EF4-FFF2-40B4-BE49-F238E27FC236}">
                <a16:creationId xmlns:a16="http://schemas.microsoft.com/office/drawing/2014/main" id="{52DF533E-F586-8548-9225-E8AB65F2E2EF}"/>
              </a:ext>
            </a:extLst>
          </p:cNvPr>
          <p:cNvSpPr/>
          <p:nvPr/>
        </p:nvSpPr>
        <p:spPr>
          <a:xfrm>
            <a:off x="5848351" y="3128304"/>
            <a:ext cx="533400" cy="533400"/>
          </a:xfrm>
          <a:custGeom>
            <a:avLst/>
            <a:gdLst/>
            <a:ahLst/>
            <a:cxnLst/>
            <a:rect l="l" t="t" r="r" b="b"/>
            <a:pathLst>
              <a:path w="400050" h="400050">
                <a:moveTo>
                  <a:pt x="0" y="200025"/>
                </a:moveTo>
                <a:lnTo>
                  <a:pt x="5282" y="154161"/>
                </a:lnTo>
                <a:lnTo>
                  <a:pt x="20330" y="112059"/>
                </a:lnTo>
                <a:lnTo>
                  <a:pt x="43943" y="74919"/>
                </a:lnTo>
                <a:lnTo>
                  <a:pt x="74919" y="43943"/>
                </a:lnTo>
                <a:lnTo>
                  <a:pt x="112059" y="20330"/>
                </a:lnTo>
                <a:lnTo>
                  <a:pt x="154161" y="5282"/>
                </a:lnTo>
                <a:lnTo>
                  <a:pt x="200025" y="0"/>
                </a:lnTo>
                <a:lnTo>
                  <a:pt x="245889" y="5282"/>
                </a:lnTo>
                <a:lnTo>
                  <a:pt x="287991" y="20330"/>
                </a:lnTo>
                <a:lnTo>
                  <a:pt x="325130" y="43943"/>
                </a:lnTo>
                <a:lnTo>
                  <a:pt x="356107" y="74919"/>
                </a:lnTo>
                <a:lnTo>
                  <a:pt x="379719" y="112059"/>
                </a:lnTo>
                <a:lnTo>
                  <a:pt x="394767" y="154161"/>
                </a:lnTo>
                <a:lnTo>
                  <a:pt x="400050" y="200025"/>
                </a:lnTo>
                <a:lnTo>
                  <a:pt x="394767" y="245889"/>
                </a:lnTo>
                <a:lnTo>
                  <a:pt x="379719" y="287991"/>
                </a:lnTo>
                <a:lnTo>
                  <a:pt x="356107" y="325130"/>
                </a:lnTo>
                <a:lnTo>
                  <a:pt x="325130" y="356107"/>
                </a:lnTo>
                <a:lnTo>
                  <a:pt x="287991" y="379719"/>
                </a:lnTo>
                <a:lnTo>
                  <a:pt x="245889" y="394767"/>
                </a:lnTo>
                <a:lnTo>
                  <a:pt x="200025" y="400050"/>
                </a:lnTo>
                <a:lnTo>
                  <a:pt x="154161" y="394767"/>
                </a:lnTo>
                <a:lnTo>
                  <a:pt x="112059" y="379719"/>
                </a:lnTo>
                <a:lnTo>
                  <a:pt x="74919" y="356107"/>
                </a:lnTo>
                <a:lnTo>
                  <a:pt x="43943" y="325130"/>
                </a:lnTo>
                <a:lnTo>
                  <a:pt x="20330" y="287991"/>
                </a:lnTo>
                <a:lnTo>
                  <a:pt x="5282" y="245889"/>
                </a:lnTo>
                <a:lnTo>
                  <a:pt x="0" y="200025"/>
                </a:lnTo>
                <a:close/>
              </a:path>
            </a:pathLst>
          </a:custGeom>
          <a:ln w="25400">
            <a:solidFill>
              <a:srgbClr val="000000"/>
            </a:solidFill>
          </a:ln>
        </p:spPr>
        <p:txBody>
          <a:bodyPr wrap="square" lIns="0" tIns="0" rIns="0" bIns="0" rtlCol="0"/>
          <a:lstStyle/>
          <a:p>
            <a:endParaRPr sz="2400"/>
          </a:p>
        </p:txBody>
      </p:sp>
      <p:sp>
        <p:nvSpPr>
          <p:cNvPr id="38" name="object 2">
            <a:extLst>
              <a:ext uri="{FF2B5EF4-FFF2-40B4-BE49-F238E27FC236}">
                <a16:creationId xmlns:a16="http://schemas.microsoft.com/office/drawing/2014/main" id="{38619F51-9FDD-694A-92BF-7E9332CEFB15}"/>
              </a:ext>
            </a:extLst>
          </p:cNvPr>
          <p:cNvSpPr txBox="1">
            <a:spLocks/>
          </p:cNvSpPr>
          <p:nvPr/>
        </p:nvSpPr>
        <p:spPr>
          <a:xfrm>
            <a:off x="7491307" y="5306353"/>
            <a:ext cx="2490893" cy="848095"/>
          </a:xfrm>
          <a:prstGeom prst="rect">
            <a:avLst/>
          </a:prstGeom>
        </p:spPr>
        <p:txBody>
          <a:bodyPr vert="horz" wrap="square" lIns="0" tIns="16933"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6933">
              <a:lnSpc>
                <a:spcPct val="100000"/>
              </a:lnSpc>
              <a:spcBef>
                <a:spcPts val="133"/>
              </a:spcBef>
            </a:pPr>
            <a:r>
              <a:rPr lang="en-US" sz="5400" spc="-320" dirty="0">
                <a:solidFill>
                  <a:srgbClr val="FF0000"/>
                </a:solidFill>
              </a:rPr>
              <a:t>G</a:t>
            </a:r>
            <a:r>
              <a:rPr lang="en-US" sz="5400" spc="-133" dirty="0">
                <a:solidFill>
                  <a:srgbClr val="FF0000"/>
                </a:solidFill>
              </a:rPr>
              <a:t>r</a:t>
            </a:r>
            <a:r>
              <a:rPr lang="en-US" sz="5400" spc="-280" dirty="0">
                <a:solidFill>
                  <a:srgbClr val="FF0000"/>
                </a:solidFill>
              </a:rPr>
              <a:t>a</a:t>
            </a:r>
            <a:r>
              <a:rPr lang="en-US" sz="5400" spc="67" dirty="0">
                <a:solidFill>
                  <a:srgbClr val="FF0000"/>
                </a:solidFill>
              </a:rPr>
              <a:t>p</a:t>
            </a:r>
            <a:r>
              <a:rPr lang="en-US" sz="5400" spc="-167" dirty="0">
                <a:solidFill>
                  <a:srgbClr val="FF0000"/>
                </a:solidFill>
              </a:rPr>
              <a:t>h</a:t>
            </a:r>
            <a:r>
              <a:rPr lang="en-US" sz="5400" spc="-247" dirty="0">
                <a:solidFill>
                  <a:srgbClr val="FF0000"/>
                </a:solidFill>
              </a:rPr>
              <a:t>!</a:t>
            </a:r>
            <a:endParaRPr lang="en-US" sz="5400" dirty="0">
              <a:solidFill>
                <a:srgbClr val="FF0000"/>
              </a:solidFill>
            </a:endParaRPr>
          </a:p>
        </p:txBody>
      </p:sp>
      <p:pic>
        <p:nvPicPr>
          <p:cNvPr id="39" name="Picture 38" descr="A close up of a map&#10;&#10;Description automatically generated">
            <a:extLst>
              <a:ext uri="{FF2B5EF4-FFF2-40B4-BE49-F238E27FC236}">
                <a16:creationId xmlns:a16="http://schemas.microsoft.com/office/drawing/2014/main" id="{54BC3D30-E325-5F42-AB5C-BC228FB3D4B7}"/>
              </a:ext>
            </a:extLst>
          </p:cNvPr>
          <p:cNvPicPr>
            <a:picLocks noChangeAspect="1"/>
          </p:cNvPicPr>
          <p:nvPr/>
        </p:nvPicPr>
        <p:blipFill>
          <a:blip r:embed="rId2"/>
          <a:stretch>
            <a:fillRect/>
          </a:stretch>
        </p:blipFill>
        <p:spPr>
          <a:xfrm>
            <a:off x="5511800" y="1690688"/>
            <a:ext cx="6131898" cy="348680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91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D669-7FEE-104B-839C-BD57A222BB60}"/>
              </a:ext>
            </a:extLst>
          </p:cNvPr>
          <p:cNvSpPr>
            <a:spLocks noGrp="1"/>
          </p:cNvSpPr>
          <p:nvPr>
            <p:ph type="title"/>
          </p:nvPr>
        </p:nvSpPr>
        <p:spPr/>
        <p:txBody>
          <a:bodyPr/>
          <a:lstStyle/>
          <a:p>
            <a:r>
              <a:rPr lang="en-US" b="1" spc="-147" dirty="0">
                <a:solidFill>
                  <a:srgbClr val="C00000"/>
                </a:solidFill>
              </a:rPr>
              <a:t> Graph-structured Data Are Ubiquitous </a:t>
            </a:r>
            <a:endParaRPr lang="en-US" b="1" dirty="0">
              <a:solidFill>
                <a:srgbClr val="C00000"/>
              </a:solidFill>
            </a:endParaRPr>
          </a:p>
        </p:txBody>
      </p:sp>
      <p:sp>
        <p:nvSpPr>
          <p:cNvPr id="4" name="Slide Number Placeholder 3">
            <a:extLst>
              <a:ext uri="{FF2B5EF4-FFF2-40B4-BE49-F238E27FC236}">
                <a16:creationId xmlns:a16="http://schemas.microsoft.com/office/drawing/2014/main" id="{829715C9-EB7F-A147-97BB-C3F66CCFC00F}"/>
              </a:ext>
            </a:extLst>
          </p:cNvPr>
          <p:cNvSpPr>
            <a:spLocks noGrp="1"/>
          </p:cNvSpPr>
          <p:nvPr>
            <p:ph type="sldNum" sz="quarter" idx="12"/>
          </p:nvPr>
        </p:nvSpPr>
        <p:spPr/>
        <p:txBody>
          <a:bodyPr/>
          <a:lstStyle/>
          <a:p>
            <a:fld id="{4C15419E-54D6-8648-ABFB-BEF58E3E877E}" type="slidenum">
              <a:rPr lang="en-US" smtClean="0"/>
              <a:t>219</a:t>
            </a:fld>
            <a:endParaRPr lang="en-US"/>
          </a:p>
        </p:txBody>
      </p:sp>
      <p:sp>
        <p:nvSpPr>
          <p:cNvPr id="8" name="object 5">
            <a:extLst>
              <a:ext uri="{FF2B5EF4-FFF2-40B4-BE49-F238E27FC236}">
                <a16:creationId xmlns:a16="http://schemas.microsoft.com/office/drawing/2014/main" id="{D3DFB8F6-0320-2F4C-961F-9E9D7DF3A430}"/>
              </a:ext>
            </a:extLst>
          </p:cNvPr>
          <p:cNvSpPr txBox="1"/>
          <p:nvPr/>
        </p:nvSpPr>
        <p:spPr>
          <a:xfrm>
            <a:off x="4807841" y="3520347"/>
            <a:ext cx="1596813" cy="304421"/>
          </a:xfrm>
          <a:prstGeom prst="rect">
            <a:avLst/>
          </a:prstGeom>
        </p:spPr>
        <p:txBody>
          <a:bodyPr vert="horz" wrap="square" lIns="0" tIns="16933" rIns="0" bIns="0" rtlCol="0">
            <a:spAutoFit/>
          </a:bodyPr>
          <a:lstStyle/>
          <a:p>
            <a:pPr marL="16933">
              <a:spcBef>
                <a:spcPts val="133"/>
              </a:spcBef>
            </a:pPr>
            <a:r>
              <a:rPr sz="1867" spc="-73" dirty="0">
                <a:latin typeface="Arial"/>
                <a:cs typeface="Arial"/>
              </a:rPr>
              <a:t>Social</a:t>
            </a:r>
            <a:r>
              <a:rPr sz="1867" spc="-113" dirty="0">
                <a:latin typeface="Arial"/>
                <a:cs typeface="Arial"/>
              </a:rPr>
              <a:t> </a:t>
            </a:r>
            <a:r>
              <a:rPr sz="1867" spc="-47" dirty="0">
                <a:latin typeface="Arial"/>
                <a:cs typeface="Arial"/>
              </a:rPr>
              <a:t>networks</a:t>
            </a:r>
            <a:endParaRPr sz="1867" dirty="0">
              <a:latin typeface="Arial"/>
              <a:cs typeface="Arial"/>
            </a:endParaRPr>
          </a:p>
        </p:txBody>
      </p:sp>
      <p:sp>
        <p:nvSpPr>
          <p:cNvPr id="9" name="object 6">
            <a:extLst>
              <a:ext uri="{FF2B5EF4-FFF2-40B4-BE49-F238E27FC236}">
                <a16:creationId xmlns:a16="http://schemas.microsoft.com/office/drawing/2014/main" id="{F4DB49C2-DB37-C54A-AADB-5EE7E88F69D0}"/>
              </a:ext>
            </a:extLst>
          </p:cNvPr>
          <p:cNvSpPr txBox="1"/>
          <p:nvPr/>
        </p:nvSpPr>
        <p:spPr>
          <a:xfrm>
            <a:off x="8076705" y="3495403"/>
            <a:ext cx="2082800" cy="304421"/>
          </a:xfrm>
          <a:prstGeom prst="rect">
            <a:avLst/>
          </a:prstGeom>
        </p:spPr>
        <p:txBody>
          <a:bodyPr vert="horz" wrap="square" lIns="0" tIns="16933" rIns="0" bIns="0" rtlCol="0">
            <a:spAutoFit/>
          </a:bodyPr>
          <a:lstStyle/>
          <a:p>
            <a:pPr marL="16933">
              <a:spcBef>
                <a:spcPts val="133"/>
              </a:spcBef>
            </a:pPr>
            <a:r>
              <a:rPr lang="en-US" sz="1867" spc="-47" dirty="0">
                <a:latin typeface="Arial"/>
                <a:cs typeface="Arial"/>
              </a:rPr>
              <a:t>Networks </a:t>
            </a:r>
            <a:r>
              <a:rPr lang="en-US" sz="1867" spc="-40" dirty="0">
                <a:latin typeface="Arial"/>
                <a:cs typeface="Arial"/>
              </a:rPr>
              <a:t>of</a:t>
            </a:r>
            <a:r>
              <a:rPr lang="en-US" sz="1867" spc="-147" dirty="0">
                <a:latin typeface="Arial"/>
                <a:cs typeface="Arial"/>
              </a:rPr>
              <a:t> </a:t>
            </a:r>
            <a:r>
              <a:rPr lang="en-US" sz="1867" spc="-73" dirty="0">
                <a:latin typeface="Arial"/>
                <a:cs typeface="Arial"/>
              </a:rPr>
              <a:t>neurons</a:t>
            </a:r>
            <a:endParaRPr sz="1867" dirty="0">
              <a:latin typeface="Arial"/>
              <a:cs typeface="Arial"/>
            </a:endParaRPr>
          </a:p>
        </p:txBody>
      </p:sp>
      <p:sp>
        <p:nvSpPr>
          <p:cNvPr id="12" name="object 9">
            <a:extLst>
              <a:ext uri="{FF2B5EF4-FFF2-40B4-BE49-F238E27FC236}">
                <a16:creationId xmlns:a16="http://schemas.microsoft.com/office/drawing/2014/main" id="{7FDD593D-9002-CE40-BA23-C8E68BD9BAF8}"/>
              </a:ext>
            </a:extLst>
          </p:cNvPr>
          <p:cNvSpPr txBox="1"/>
          <p:nvPr/>
        </p:nvSpPr>
        <p:spPr>
          <a:xfrm>
            <a:off x="8411894" y="5793662"/>
            <a:ext cx="2165773" cy="305918"/>
          </a:xfrm>
          <a:prstGeom prst="rect">
            <a:avLst/>
          </a:prstGeom>
        </p:spPr>
        <p:txBody>
          <a:bodyPr vert="horz" wrap="square" lIns="0" tIns="35560" rIns="0" bIns="0" rtlCol="0">
            <a:spAutoFit/>
          </a:bodyPr>
          <a:lstStyle/>
          <a:p>
            <a:pPr marL="312412" marR="6773" indent="-296326">
              <a:lnSpc>
                <a:spcPts val="2147"/>
              </a:lnSpc>
              <a:spcBef>
                <a:spcPts val="280"/>
              </a:spcBef>
            </a:pPr>
            <a:r>
              <a:rPr lang="en-US" altLang="zh-CN" dirty="0">
                <a:latin typeface="Helvetica" panose="020B0604020202020204" pitchFamily="34" charset="0"/>
                <a:cs typeface="Helvetica" panose="020B0604020202020204" pitchFamily="34" charset="0"/>
              </a:rPr>
              <a:t>Scene graphs</a:t>
            </a:r>
            <a:endParaRPr sz="1867" dirty="0">
              <a:latin typeface="Arial"/>
              <a:cs typeface="Arial"/>
            </a:endParaRPr>
          </a:p>
        </p:txBody>
      </p:sp>
      <p:sp>
        <p:nvSpPr>
          <p:cNvPr id="14" name="object 11">
            <a:extLst>
              <a:ext uri="{FF2B5EF4-FFF2-40B4-BE49-F238E27FC236}">
                <a16:creationId xmlns:a16="http://schemas.microsoft.com/office/drawing/2014/main" id="{FF75947B-E3DB-F940-8415-561A0B79C611}"/>
              </a:ext>
            </a:extLst>
          </p:cNvPr>
          <p:cNvSpPr txBox="1"/>
          <p:nvPr/>
        </p:nvSpPr>
        <p:spPr>
          <a:xfrm>
            <a:off x="1507297" y="5747227"/>
            <a:ext cx="2087880" cy="304421"/>
          </a:xfrm>
          <a:prstGeom prst="rect">
            <a:avLst/>
          </a:prstGeom>
        </p:spPr>
        <p:txBody>
          <a:bodyPr vert="horz" wrap="square" lIns="0" tIns="16933" rIns="0" bIns="0" rtlCol="0">
            <a:spAutoFit/>
          </a:bodyPr>
          <a:lstStyle/>
          <a:p>
            <a:pPr marL="16933">
              <a:spcBef>
                <a:spcPts val="133"/>
              </a:spcBef>
            </a:pPr>
            <a:r>
              <a:rPr sz="1867" spc="-67" dirty="0">
                <a:latin typeface="Arial"/>
                <a:cs typeface="Arial"/>
              </a:rPr>
              <a:t>Biomedical</a:t>
            </a:r>
            <a:r>
              <a:rPr sz="1867" spc="-87" dirty="0">
                <a:latin typeface="Arial"/>
                <a:cs typeface="Arial"/>
              </a:rPr>
              <a:t> </a:t>
            </a:r>
            <a:r>
              <a:rPr lang="en-US" sz="1867" spc="-47" dirty="0">
                <a:latin typeface="Arial"/>
                <a:cs typeface="Arial"/>
              </a:rPr>
              <a:t>graphs</a:t>
            </a:r>
            <a:endParaRPr sz="1867" dirty="0">
              <a:latin typeface="Arial"/>
              <a:cs typeface="Arial"/>
            </a:endParaRPr>
          </a:p>
        </p:txBody>
      </p:sp>
      <p:sp>
        <p:nvSpPr>
          <p:cNvPr id="15" name="object 12">
            <a:extLst>
              <a:ext uri="{FF2B5EF4-FFF2-40B4-BE49-F238E27FC236}">
                <a16:creationId xmlns:a16="http://schemas.microsoft.com/office/drawing/2014/main" id="{06AE1FD6-7548-0C4C-9DD0-F7903AD8C8B7}"/>
              </a:ext>
            </a:extLst>
          </p:cNvPr>
          <p:cNvSpPr/>
          <p:nvPr/>
        </p:nvSpPr>
        <p:spPr>
          <a:xfrm>
            <a:off x="1473903" y="1671400"/>
            <a:ext cx="2091040" cy="1827049"/>
          </a:xfrm>
          <a:prstGeom prst="rect">
            <a:avLst/>
          </a:prstGeom>
          <a:blipFill>
            <a:blip r:embed="rId2" cstate="print"/>
            <a:stretch>
              <a:fillRect/>
            </a:stretch>
          </a:blipFill>
        </p:spPr>
        <p:txBody>
          <a:bodyPr wrap="square" lIns="0" tIns="0" rIns="0" bIns="0" rtlCol="0"/>
          <a:lstStyle/>
          <a:p>
            <a:endParaRPr sz="2400"/>
          </a:p>
        </p:txBody>
      </p:sp>
      <p:sp>
        <p:nvSpPr>
          <p:cNvPr id="16" name="object 13">
            <a:extLst>
              <a:ext uri="{FF2B5EF4-FFF2-40B4-BE49-F238E27FC236}">
                <a16:creationId xmlns:a16="http://schemas.microsoft.com/office/drawing/2014/main" id="{8D09D291-EAD7-2840-B601-810A60441D31}"/>
              </a:ext>
            </a:extLst>
          </p:cNvPr>
          <p:cNvSpPr txBox="1"/>
          <p:nvPr/>
        </p:nvSpPr>
        <p:spPr>
          <a:xfrm>
            <a:off x="2128263" y="3498449"/>
            <a:ext cx="782320" cy="304421"/>
          </a:xfrm>
          <a:prstGeom prst="rect">
            <a:avLst/>
          </a:prstGeom>
        </p:spPr>
        <p:txBody>
          <a:bodyPr vert="horz" wrap="square" lIns="0" tIns="16933" rIns="0" bIns="0" rtlCol="0">
            <a:spAutoFit/>
          </a:bodyPr>
          <a:lstStyle/>
          <a:p>
            <a:pPr marL="16933">
              <a:spcBef>
                <a:spcPts val="133"/>
              </a:spcBef>
            </a:pPr>
            <a:r>
              <a:rPr sz="1867" spc="-67" dirty="0">
                <a:latin typeface="Arial"/>
                <a:cs typeface="Arial"/>
              </a:rPr>
              <a:t>I</a:t>
            </a:r>
            <a:r>
              <a:rPr sz="1867" spc="-133" dirty="0">
                <a:latin typeface="Arial"/>
                <a:cs typeface="Arial"/>
              </a:rPr>
              <a:t>n</a:t>
            </a:r>
            <a:r>
              <a:rPr sz="1867" spc="13" dirty="0">
                <a:latin typeface="Arial"/>
                <a:cs typeface="Arial"/>
              </a:rPr>
              <a:t>t</a:t>
            </a:r>
            <a:r>
              <a:rPr sz="1867" spc="-113" dirty="0">
                <a:latin typeface="Arial"/>
                <a:cs typeface="Arial"/>
              </a:rPr>
              <a:t>e</a:t>
            </a:r>
            <a:r>
              <a:rPr sz="1867" spc="-33" dirty="0">
                <a:latin typeface="Arial"/>
                <a:cs typeface="Arial"/>
              </a:rPr>
              <a:t>r</a:t>
            </a:r>
            <a:r>
              <a:rPr sz="1867" spc="-80" dirty="0">
                <a:latin typeface="Arial"/>
                <a:cs typeface="Arial"/>
              </a:rPr>
              <a:t>n</a:t>
            </a:r>
            <a:r>
              <a:rPr sz="1867" spc="-113" dirty="0">
                <a:latin typeface="Arial"/>
                <a:cs typeface="Arial"/>
              </a:rPr>
              <a:t>e</a:t>
            </a:r>
            <a:r>
              <a:rPr sz="1867" spc="33" dirty="0">
                <a:latin typeface="Arial"/>
                <a:cs typeface="Arial"/>
              </a:rPr>
              <a:t>t</a:t>
            </a:r>
            <a:endParaRPr sz="1867" dirty="0">
              <a:latin typeface="Arial"/>
              <a:cs typeface="Arial"/>
            </a:endParaRPr>
          </a:p>
        </p:txBody>
      </p:sp>
      <p:sp>
        <p:nvSpPr>
          <p:cNvPr id="17" name="object 15">
            <a:extLst>
              <a:ext uri="{FF2B5EF4-FFF2-40B4-BE49-F238E27FC236}">
                <a16:creationId xmlns:a16="http://schemas.microsoft.com/office/drawing/2014/main" id="{F1549C4D-0D86-5D46-8145-A4965C754DBC}"/>
              </a:ext>
            </a:extLst>
          </p:cNvPr>
          <p:cNvSpPr/>
          <p:nvPr/>
        </p:nvSpPr>
        <p:spPr>
          <a:xfrm>
            <a:off x="7422791" y="1680352"/>
            <a:ext cx="3274872" cy="1667740"/>
          </a:xfrm>
          <a:prstGeom prst="rect">
            <a:avLst/>
          </a:prstGeom>
          <a:blipFill>
            <a:blip r:embed="rId3" cstate="print"/>
            <a:stretch>
              <a:fillRect/>
            </a:stretch>
          </a:blipFill>
        </p:spPr>
        <p:txBody>
          <a:bodyPr wrap="square" lIns="0" tIns="0" rIns="0" bIns="0" rtlCol="0"/>
          <a:lstStyle/>
          <a:p>
            <a:endParaRPr sz="2400"/>
          </a:p>
        </p:txBody>
      </p:sp>
      <p:pic>
        <p:nvPicPr>
          <p:cNvPr id="19" name="Picture 8" descr="Social Media, Connections, Networking, Business, People">
            <a:extLst>
              <a:ext uri="{FF2B5EF4-FFF2-40B4-BE49-F238E27FC236}">
                <a16:creationId xmlns:a16="http://schemas.microsoft.com/office/drawing/2014/main" id="{D9378D86-EFD4-954F-9BA4-1F9D02763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646" y="1782976"/>
            <a:ext cx="2756820" cy="17373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drenaline, Epinephrine, Hormone, Molecule, Model">
            <a:extLst>
              <a:ext uri="{FF2B5EF4-FFF2-40B4-BE49-F238E27FC236}">
                <a16:creationId xmlns:a16="http://schemas.microsoft.com/office/drawing/2014/main" id="{818E6F7F-B079-A342-B051-990D177677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424" y="3920177"/>
            <a:ext cx="3022766" cy="187348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4">
            <a:extLst>
              <a:ext uri="{FF2B5EF4-FFF2-40B4-BE49-F238E27FC236}">
                <a16:creationId xmlns:a16="http://schemas.microsoft.com/office/drawing/2014/main" id="{DD37E533-B3DF-0F41-B779-822BF57136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1809" y="4116789"/>
            <a:ext cx="3249329" cy="1593267"/>
          </a:xfrm>
          <a:prstGeom prst="rect">
            <a:avLst/>
          </a:prstGeom>
        </p:spPr>
      </p:pic>
      <p:pic>
        <p:nvPicPr>
          <p:cNvPr id="22" name="图片 9">
            <a:extLst>
              <a:ext uri="{FF2B5EF4-FFF2-40B4-BE49-F238E27FC236}">
                <a16:creationId xmlns:a16="http://schemas.microsoft.com/office/drawing/2014/main" id="{A9BEDCE6-D0E5-BA47-9139-800B8851AC7F}"/>
              </a:ext>
            </a:extLst>
          </p:cNvPr>
          <p:cNvPicPr>
            <a:picLocks noChangeAspect="1"/>
          </p:cNvPicPr>
          <p:nvPr/>
        </p:nvPicPr>
        <p:blipFill>
          <a:blip r:embed="rId7"/>
          <a:stretch>
            <a:fillRect/>
          </a:stretch>
        </p:blipFill>
        <p:spPr>
          <a:xfrm>
            <a:off x="4570192" y="4073135"/>
            <a:ext cx="2016567" cy="1873486"/>
          </a:xfrm>
          <a:prstGeom prst="rect">
            <a:avLst/>
          </a:prstGeom>
        </p:spPr>
      </p:pic>
      <p:sp>
        <p:nvSpPr>
          <p:cNvPr id="23" name="object 11">
            <a:extLst>
              <a:ext uri="{FF2B5EF4-FFF2-40B4-BE49-F238E27FC236}">
                <a16:creationId xmlns:a16="http://schemas.microsoft.com/office/drawing/2014/main" id="{8C69FDFE-3FFB-EA48-B8CB-EFD87A677D9B}"/>
              </a:ext>
            </a:extLst>
          </p:cNvPr>
          <p:cNvSpPr txBox="1"/>
          <p:nvPr/>
        </p:nvSpPr>
        <p:spPr>
          <a:xfrm>
            <a:off x="4534535" y="6078069"/>
            <a:ext cx="2087880" cy="304421"/>
          </a:xfrm>
          <a:prstGeom prst="rect">
            <a:avLst/>
          </a:prstGeom>
        </p:spPr>
        <p:txBody>
          <a:bodyPr vert="horz" wrap="square" lIns="0" tIns="16933" rIns="0" bIns="0" rtlCol="0">
            <a:spAutoFit/>
          </a:bodyPr>
          <a:lstStyle/>
          <a:p>
            <a:pPr marL="16933" algn="ctr">
              <a:spcBef>
                <a:spcPts val="133"/>
              </a:spcBef>
            </a:pPr>
            <a:r>
              <a:rPr lang="en-US" sz="1867" spc="-67" dirty="0">
                <a:latin typeface="Arial"/>
                <a:cs typeface="Arial"/>
              </a:rPr>
              <a:t> Program graphs </a:t>
            </a:r>
            <a:endParaRPr sz="1867" dirty="0">
              <a:latin typeface="Arial"/>
              <a:cs typeface="Arial"/>
            </a:endParaRPr>
          </a:p>
        </p:txBody>
      </p:sp>
    </p:spTree>
    <p:extLst>
      <p:ext uri="{BB962C8B-B14F-4D97-AF65-F5344CB8AC3E}">
        <p14:creationId xmlns:p14="http://schemas.microsoft.com/office/powerpoint/2010/main" val="129691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22</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Tree>
    <p:extLst>
      <p:ext uri="{BB962C8B-B14F-4D97-AF65-F5344CB8AC3E}">
        <p14:creationId xmlns:p14="http://schemas.microsoft.com/office/powerpoint/2010/main" val="13945263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5400-413D-594F-B484-6BE8469B72ED}"/>
              </a:ext>
            </a:extLst>
          </p:cNvPr>
          <p:cNvSpPr>
            <a:spLocks noGrp="1"/>
          </p:cNvSpPr>
          <p:nvPr>
            <p:ph type="title"/>
          </p:nvPr>
        </p:nvSpPr>
        <p:spPr/>
        <p:txBody>
          <a:bodyPr/>
          <a:lstStyle/>
          <a:p>
            <a:r>
              <a:rPr lang="en-US" b="1" spc="-173" dirty="0">
                <a:solidFill>
                  <a:srgbClr val="C00000"/>
                </a:solidFill>
              </a:rPr>
              <a:t>Why </a:t>
            </a:r>
            <a:r>
              <a:rPr lang="en-US" b="1" spc="-107" dirty="0">
                <a:solidFill>
                  <a:srgbClr val="C00000"/>
                </a:solidFill>
              </a:rPr>
              <a:t>Graphs? </a:t>
            </a:r>
            <a:r>
              <a:rPr lang="en-US" b="1" spc="-173" dirty="0">
                <a:solidFill>
                  <a:srgbClr val="C00000"/>
                </a:solidFill>
              </a:rPr>
              <a:t>Why</a:t>
            </a:r>
            <a:r>
              <a:rPr lang="en-US" b="1" spc="220" dirty="0">
                <a:solidFill>
                  <a:srgbClr val="C00000"/>
                </a:solidFill>
              </a:rPr>
              <a:t> </a:t>
            </a:r>
            <a:r>
              <a:rPr lang="en-US" b="1" spc="-33" dirty="0">
                <a:solidFill>
                  <a:srgbClr val="C00000"/>
                </a:solidFill>
              </a:rPr>
              <a:t>Now?</a:t>
            </a:r>
            <a:endParaRPr lang="en-US" b="1" dirty="0">
              <a:solidFill>
                <a:srgbClr val="C00000"/>
              </a:solidFill>
            </a:endParaRPr>
          </a:p>
        </p:txBody>
      </p:sp>
      <p:sp>
        <p:nvSpPr>
          <p:cNvPr id="3" name="Content Placeholder 2">
            <a:extLst>
              <a:ext uri="{FF2B5EF4-FFF2-40B4-BE49-F238E27FC236}">
                <a16:creationId xmlns:a16="http://schemas.microsoft.com/office/drawing/2014/main" id="{0DD276E5-C866-BC45-99B0-9A7CC36ADFB0}"/>
              </a:ext>
            </a:extLst>
          </p:cNvPr>
          <p:cNvSpPr>
            <a:spLocks noGrp="1"/>
          </p:cNvSpPr>
          <p:nvPr>
            <p:ph idx="1"/>
          </p:nvPr>
        </p:nvSpPr>
        <p:spPr/>
        <p:txBody>
          <a:bodyPr>
            <a:normAutofit/>
          </a:bodyPr>
          <a:lstStyle/>
          <a:p>
            <a:pPr marL="474132" marR="565559" indent="-457200">
              <a:lnSpc>
                <a:spcPts val="3067"/>
              </a:lnSpc>
              <a:spcBef>
                <a:spcPts val="880"/>
              </a:spcBef>
              <a:buClr>
                <a:schemeClr val="tx1"/>
              </a:buClr>
              <a:tabLst>
                <a:tab pos="473275" algn="l"/>
                <a:tab pos="474121" algn="l"/>
              </a:tabLst>
            </a:pPr>
            <a:r>
              <a:rPr lang="en-US" sz="3000" spc="-107" dirty="0">
                <a:solidFill>
                  <a:srgbClr val="0070C0"/>
                </a:solidFill>
                <a:cs typeface="Arial"/>
              </a:rPr>
              <a:t>Universal</a:t>
            </a:r>
            <a:r>
              <a:rPr lang="en-US" sz="3200" spc="-107" dirty="0">
                <a:solidFill>
                  <a:srgbClr val="0070C0"/>
                </a:solidFill>
                <a:cs typeface="Arial"/>
              </a:rPr>
              <a:t> language for describing complex data</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Networks/graphs </a:t>
            </a:r>
            <a:r>
              <a:rPr lang="en-US" sz="2667" spc="-47" dirty="0">
                <a:cs typeface="Arial"/>
              </a:rPr>
              <a:t>from </a:t>
            </a:r>
            <a:r>
              <a:rPr lang="en-US" sz="2667" spc="-40" dirty="0">
                <a:cs typeface="Arial"/>
              </a:rPr>
              <a:t>science, </a:t>
            </a:r>
            <a:r>
              <a:rPr lang="en-US" sz="2667" spc="-60" dirty="0">
                <a:cs typeface="Arial"/>
              </a:rPr>
              <a:t>nature, </a:t>
            </a:r>
            <a:r>
              <a:rPr lang="en-US" sz="2667" spc="-40" dirty="0">
                <a:cs typeface="Arial"/>
              </a:rPr>
              <a:t>and technology </a:t>
            </a:r>
            <a:r>
              <a:rPr lang="en-US" sz="2667" spc="-107" dirty="0">
                <a:cs typeface="Arial"/>
              </a:rPr>
              <a:t>are </a:t>
            </a:r>
            <a:r>
              <a:rPr lang="en-US" sz="2667" spc="-60" dirty="0">
                <a:cs typeface="Arial"/>
              </a:rPr>
              <a:t>more </a:t>
            </a:r>
            <a:r>
              <a:rPr lang="en-US" sz="2667" spc="-73" dirty="0">
                <a:cs typeface="Arial"/>
              </a:rPr>
              <a:t>similar </a:t>
            </a:r>
            <a:r>
              <a:rPr lang="en-US" sz="2667" spc="-47" dirty="0">
                <a:cs typeface="Arial"/>
              </a:rPr>
              <a:t>than </a:t>
            </a:r>
            <a:r>
              <a:rPr lang="en-US" sz="2667" spc="-53" dirty="0">
                <a:cs typeface="Arial"/>
              </a:rPr>
              <a:t>one </a:t>
            </a:r>
            <a:r>
              <a:rPr lang="en-US" sz="2667" spc="-13" dirty="0">
                <a:cs typeface="Arial"/>
              </a:rPr>
              <a:t>would</a:t>
            </a:r>
            <a:r>
              <a:rPr lang="en-US" sz="2667" spc="353" dirty="0">
                <a:cs typeface="Arial"/>
              </a:rPr>
              <a:t> </a:t>
            </a:r>
            <a:r>
              <a:rPr lang="en-US" sz="2667" spc="-27" dirty="0">
                <a:cs typeface="Arial"/>
              </a:rPr>
              <a:t>expect</a:t>
            </a:r>
            <a:endParaRPr lang="en-US" sz="2667"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Shared vocabulary between fields</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Computer Science, Social science, Physics, Biology, Economics </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Data availability (+ computational challenges)</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Social/internet, text, logic, program, bio, health, and medical</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Impact</a:t>
            </a:r>
          </a:p>
          <a:p>
            <a:pPr marL="1007508" marR="6773" lvl="1" indent="-380990">
              <a:lnSpc>
                <a:spcPct val="79000"/>
              </a:lnSpc>
              <a:spcBef>
                <a:spcPts val="720"/>
              </a:spcBef>
              <a:buClr>
                <a:schemeClr val="tx1"/>
              </a:buClr>
              <a:buFont typeface="Wingdings"/>
              <a:buChar char=""/>
              <a:tabLst>
                <a:tab pos="1006661" algn="l"/>
                <a:tab pos="1007508" algn="l"/>
              </a:tabLst>
            </a:pPr>
            <a:r>
              <a:rPr lang="en-US" sz="2667" spc="-20" dirty="0">
                <a:cs typeface="Arial"/>
              </a:rPr>
              <a:t>Social networking, Social media, Drug design, Event detection, Natural language processing, Computer vision, and Logic reasoning</a:t>
            </a:r>
          </a:p>
        </p:txBody>
      </p:sp>
      <p:sp>
        <p:nvSpPr>
          <p:cNvPr id="4" name="Slide Number Placeholder 3">
            <a:extLst>
              <a:ext uri="{FF2B5EF4-FFF2-40B4-BE49-F238E27FC236}">
                <a16:creationId xmlns:a16="http://schemas.microsoft.com/office/drawing/2014/main" id="{7AD657BC-C93D-BF47-8EB7-B6A1E66022AB}"/>
              </a:ext>
            </a:extLst>
          </p:cNvPr>
          <p:cNvSpPr>
            <a:spLocks noGrp="1"/>
          </p:cNvSpPr>
          <p:nvPr>
            <p:ph type="sldNum" sz="quarter" idx="12"/>
          </p:nvPr>
        </p:nvSpPr>
        <p:spPr/>
        <p:txBody>
          <a:bodyPr/>
          <a:lstStyle/>
          <a:p>
            <a:fld id="{4C15419E-54D6-8648-ABFB-BEF58E3E877E}" type="slidenum">
              <a:rPr lang="en-US" smtClean="0"/>
              <a:t>220</a:t>
            </a:fld>
            <a:endParaRPr lang="en-US"/>
          </a:p>
        </p:txBody>
      </p:sp>
    </p:spTree>
    <p:extLst>
      <p:ext uri="{BB962C8B-B14F-4D97-AF65-F5344CB8AC3E}">
        <p14:creationId xmlns:p14="http://schemas.microsoft.com/office/powerpoint/2010/main" val="25105311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3E73-A0A4-0F41-8577-0FC060A04A1A}"/>
              </a:ext>
            </a:extLst>
          </p:cNvPr>
          <p:cNvSpPr>
            <a:spLocks noGrp="1"/>
          </p:cNvSpPr>
          <p:nvPr>
            <p:ph type="title"/>
          </p:nvPr>
        </p:nvSpPr>
        <p:spPr/>
        <p:txBody>
          <a:bodyPr/>
          <a:lstStyle/>
          <a:p>
            <a:r>
              <a:rPr lang="en-US" b="1" spc="-107" dirty="0">
                <a:solidFill>
                  <a:srgbClr val="C00000"/>
                </a:solidFill>
              </a:rPr>
              <a:t>Machine(Deep) Learning </a:t>
            </a:r>
            <a:r>
              <a:rPr lang="en-US" b="1" spc="-33" dirty="0">
                <a:solidFill>
                  <a:srgbClr val="C00000"/>
                </a:solidFill>
              </a:rPr>
              <a:t>with</a:t>
            </a:r>
            <a:r>
              <a:rPr lang="en-US" b="1" spc="133" dirty="0">
                <a:solidFill>
                  <a:srgbClr val="C00000"/>
                </a:solidFill>
              </a:rPr>
              <a:t> </a:t>
            </a:r>
            <a:r>
              <a:rPr lang="en-US" b="1" spc="-93" dirty="0">
                <a:solidFill>
                  <a:srgbClr val="C00000"/>
                </a:solidFill>
              </a:rPr>
              <a:t>Graphs</a:t>
            </a:r>
            <a:endParaRPr lang="en-US" b="1" dirty="0">
              <a:solidFill>
                <a:srgbClr val="C00000"/>
              </a:solidFill>
            </a:endParaRPr>
          </a:p>
        </p:txBody>
      </p:sp>
      <p:sp>
        <p:nvSpPr>
          <p:cNvPr id="3" name="Content Placeholder 2">
            <a:extLst>
              <a:ext uri="{FF2B5EF4-FFF2-40B4-BE49-F238E27FC236}">
                <a16:creationId xmlns:a16="http://schemas.microsoft.com/office/drawing/2014/main" id="{9B98C464-477F-0C4F-BA6C-A590F2932B9D}"/>
              </a:ext>
            </a:extLst>
          </p:cNvPr>
          <p:cNvSpPr>
            <a:spLocks noGrp="1"/>
          </p:cNvSpPr>
          <p:nvPr>
            <p:ph idx="1"/>
          </p:nvPr>
        </p:nvSpPr>
        <p:spPr>
          <a:xfrm>
            <a:off x="316035" y="1825625"/>
            <a:ext cx="5948737" cy="4667250"/>
          </a:xfrm>
        </p:spPr>
        <p:txBody>
          <a:bodyPr>
            <a:normAutofit fontScale="85000" lnSpcReduction="10000"/>
          </a:bodyPr>
          <a:lstStyle/>
          <a:p>
            <a:pPr marL="0" indent="0">
              <a:spcBef>
                <a:spcPts val="687"/>
              </a:spcBef>
              <a:buNone/>
            </a:pPr>
            <a:r>
              <a:rPr lang="en-US" sz="3400" spc="-60" dirty="0">
                <a:cs typeface="Arial"/>
              </a:rPr>
              <a:t>Classical </a:t>
            </a:r>
            <a:r>
              <a:rPr lang="en-US" sz="3400" spc="-13" dirty="0">
                <a:cs typeface="Arial"/>
              </a:rPr>
              <a:t>ML tasks </a:t>
            </a:r>
            <a:r>
              <a:rPr lang="en-US" sz="3400" spc="-73" dirty="0">
                <a:cs typeface="Arial"/>
              </a:rPr>
              <a:t>in</a:t>
            </a:r>
            <a:r>
              <a:rPr lang="en-US" sz="3400" spc="180" dirty="0">
                <a:cs typeface="Arial"/>
              </a:rPr>
              <a:t> </a:t>
            </a:r>
            <a:r>
              <a:rPr lang="en-US" sz="3400" spc="-7" dirty="0">
                <a:cs typeface="Arial"/>
              </a:rPr>
              <a:t>graphs:</a:t>
            </a:r>
            <a:endParaRPr lang="en-US" sz="3400"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Node classification</a:t>
            </a:r>
          </a:p>
          <a:p>
            <a:pPr marL="1083718" lvl="1" indent="-457200">
              <a:spcBef>
                <a:spcPts val="373"/>
              </a:spcBef>
              <a:buClr>
                <a:schemeClr val="tx1"/>
              </a:buClr>
              <a:buFont typeface="Wingdings" pitchFamily="2" charset="2"/>
              <a:buChar char="§"/>
              <a:tabLst>
                <a:tab pos="1006661" algn="l"/>
                <a:tab pos="1007508" algn="l"/>
              </a:tabLst>
            </a:pPr>
            <a:r>
              <a:rPr lang="en-US" sz="2933" spc="-47" dirty="0">
                <a:cs typeface="Arial"/>
              </a:rPr>
              <a:t>Predict </a:t>
            </a:r>
            <a:r>
              <a:rPr lang="en-US" sz="2933" spc="-113" dirty="0">
                <a:cs typeface="Arial"/>
              </a:rPr>
              <a:t>a </a:t>
            </a:r>
            <a:r>
              <a:rPr lang="en-US" sz="2933" spc="-40" dirty="0">
                <a:cs typeface="Arial"/>
              </a:rPr>
              <a:t>type </a:t>
            </a:r>
            <a:r>
              <a:rPr lang="en-US" sz="2933" spc="-33" dirty="0">
                <a:cs typeface="Arial"/>
              </a:rPr>
              <a:t>of </a:t>
            </a:r>
            <a:r>
              <a:rPr lang="en-US" sz="2933" spc="-113" dirty="0">
                <a:cs typeface="Arial"/>
              </a:rPr>
              <a:t>a </a:t>
            </a:r>
            <a:r>
              <a:rPr lang="en-US" sz="2933" spc="-87" dirty="0">
                <a:cs typeface="Arial"/>
              </a:rPr>
              <a:t>given</a:t>
            </a:r>
            <a:r>
              <a:rPr lang="en-US" sz="2933" spc="333" dirty="0">
                <a:cs typeface="Arial"/>
              </a:rPr>
              <a:t> </a:t>
            </a:r>
            <a:r>
              <a:rPr lang="en-US" sz="2933" spc="-33" dirty="0">
                <a:cs typeface="Arial"/>
              </a:rPr>
              <a:t>node</a:t>
            </a:r>
            <a:endParaRPr lang="en-US" sz="2933"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Link prediction</a:t>
            </a:r>
          </a:p>
          <a:p>
            <a:pPr marL="1083718" lvl="1" indent="-457200">
              <a:lnSpc>
                <a:spcPct val="100000"/>
              </a:lnSpc>
              <a:spcBef>
                <a:spcPts val="373"/>
              </a:spcBef>
              <a:buClr>
                <a:schemeClr val="tx1"/>
              </a:buClr>
              <a:buFont typeface="Wingdings" pitchFamily="2" charset="2"/>
              <a:buChar char="§"/>
              <a:tabLst>
                <a:tab pos="1006661" algn="l"/>
                <a:tab pos="1007508" algn="l"/>
              </a:tabLst>
            </a:pPr>
            <a:r>
              <a:rPr lang="en-US" sz="2933" spc="-47" dirty="0">
                <a:cs typeface="Arial"/>
              </a:rPr>
              <a:t>Predict whether two nodes are linked</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Community detection</a:t>
            </a:r>
          </a:p>
          <a:p>
            <a:pPr marL="1083718" lvl="1" indent="-457200">
              <a:lnSpc>
                <a:spcPct val="110000"/>
              </a:lnSpc>
              <a:spcBef>
                <a:spcPts val="373"/>
              </a:spcBef>
              <a:buClr>
                <a:schemeClr val="tx1"/>
              </a:buClr>
              <a:buFont typeface="Wingdings" pitchFamily="2" charset="2"/>
              <a:buChar char="§"/>
              <a:tabLst>
                <a:tab pos="1006661" algn="l"/>
                <a:tab pos="1007508" algn="l"/>
              </a:tabLst>
            </a:pPr>
            <a:r>
              <a:rPr lang="en-US" sz="2933" spc="-47" dirty="0">
                <a:cs typeface="Arial"/>
              </a:rPr>
              <a:t>Identify densely linked clusters of nodes</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similarity</a:t>
            </a:r>
          </a:p>
          <a:p>
            <a:pPr marL="1083718" lvl="1" indent="-457200">
              <a:lnSpc>
                <a:spcPct val="120000"/>
              </a:lnSpc>
              <a:spcBef>
                <a:spcPts val="373"/>
              </a:spcBef>
              <a:buClr>
                <a:schemeClr val="tx1"/>
              </a:buClr>
              <a:buFont typeface="Wingdings" pitchFamily="2" charset="2"/>
              <a:buChar char="§"/>
              <a:tabLst>
                <a:tab pos="1006661" algn="l"/>
                <a:tab pos="1007508" algn="l"/>
              </a:tabLst>
            </a:pPr>
            <a:r>
              <a:rPr lang="en-US" sz="2933" spc="-47" dirty="0">
                <a:cs typeface="Arial"/>
              </a:rPr>
              <a:t>How similar are two (sub)graphs</a:t>
            </a:r>
          </a:p>
        </p:txBody>
      </p:sp>
      <p:sp>
        <p:nvSpPr>
          <p:cNvPr id="4" name="Slide Number Placeholder 3">
            <a:extLst>
              <a:ext uri="{FF2B5EF4-FFF2-40B4-BE49-F238E27FC236}">
                <a16:creationId xmlns:a16="http://schemas.microsoft.com/office/drawing/2014/main" id="{195BFFD3-9101-7E42-AC1C-629763665875}"/>
              </a:ext>
            </a:extLst>
          </p:cNvPr>
          <p:cNvSpPr>
            <a:spLocks noGrp="1"/>
          </p:cNvSpPr>
          <p:nvPr>
            <p:ph type="sldNum" sz="quarter" idx="12"/>
          </p:nvPr>
        </p:nvSpPr>
        <p:spPr/>
        <p:txBody>
          <a:bodyPr/>
          <a:lstStyle/>
          <a:p>
            <a:fld id="{4C15419E-54D6-8648-ABFB-BEF58E3E877E}" type="slidenum">
              <a:rPr lang="en-US" smtClean="0"/>
              <a:t>221</a:t>
            </a:fld>
            <a:endParaRPr lang="en-US"/>
          </a:p>
        </p:txBody>
      </p:sp>
      <p:sp>
        <p:nvSpPr>
          <p:cNvPr id="5" name="Content Placeholder 2">
            <a:extLst>
              <a:ext uri="{FF2B5EF4-FFF2-40B4-BE49-F238E27FC236}">
                <a16:creationId xmlns:a16="http://schemas.microsoft.com/office/drawing/2014/main" id="{F670CA9B-6570-F94C-B4EF-88425E487FF7}"/>
              </a:ext>
            </a:extLst>
          </p:cNvPr>
          <p:cNvSpPr txBox="1">
            <a:spLocks/>
          </p:cNvSpPr>
          <p:nvPr/>
        </p:nvSpPr>
        <p:spPr>
          <a:xfrm>
            <a:off x="6394918" y="1801902"/>
            <a:ext cx="5948737" cy="46672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87"/>
              </a:spcBef>
              <a:buFont typeface="Arial" panose="020B0604020202020204" pitchFamily="34" charset="0"/>
              <a:buNone/>
            </a:pPr>
            <a:r>
              <a:rPr lang="en-US" sz="3400" spc="-60" dirty="0">
                <a:cs typeface="Arial"/>
              </a:rPr>
              <a:t>Recent </a:t>
            </a:r>
            <a:r>
              <a:rPr lang="en-US" sz="3400" spc="-13" dirty="0">
                <a:cs typeface="Arial"/>
              </a:rPr>
              <a:t>ML tasks </a:t>
            </a:r>
            <a:r>
              <a:rPr lang="en-US" sz="3400" spc="-73" dirty="0">
                <a:cs typeface="Arial"/>
              </a:rPr>
              <a:t>in</a:t>
            </a:r>
            <a:r>
              <a:rPr lang="en-US" sz="3400" spc="180" dirty="0">
                <a:cs typeface="Arial"/>
              </a:rPr>
              <a:t> </a:t>
            </a:r>
            <a:r>
              <a:rPr lang="en-US" sz="3400" spc="-7" dirty="0">
                <a:cs typeface="Arial"/>
              </a:rPr>
              <a:t>graphs:</a:t>
            </a:r>
            <a:endParaRPr lang="en-US" sz="3400"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classification</a:t>
            </a:r>
          </a:p>
          <a:p>
            <a:pPr marL="1083718" lvl="1" indent="-457200">
              <a:spcBef>
                <a:spcPts val="373"/>
              </a:spcBef>
              <a:buClr>
                <a:schemeClr val="tx1"/>
              </a:buClr>
              <a:buFont typeface="Wingdings" pitchFamily="2" charset="2"/>
              <a:buChar char="§"/>
              <a:tabLst>
                <a:tab pos="1006661" algn="l"/>
                <a:tab pos="1007508" algn="l"/>
              </a:tabLst>
            </a:pPr>
            <a:r>
              <a:rPr lang="en-US" sz="2933" spc="-47" dirty="0">
                <a:cs typeface="Arial"/>
              </a:rPr>
              <a:t>Predict </a:t>
            </a:r>
            <a:r>
              <a:rPr lang="en-US" sz="2933" spc="-113" dirty="0">
                <a:cs typeface="Arial"/>
              </a:rPr>
              <a:t>a </a:t>
            </a:r>
            <a:r>
              <a:rPr lang="en-US" sz="2933" spc="-40" dirty="0">
                <a:cs typeface="Arial"/>
              </a:rPr>
              <a:t>type </a:t>
            </a:r>
            <a:r>
              <a:rPr lang="en-US" sz="2933" spc="-33" dirty="0">
                <a:cs typeface="Arial"/>
              </a:rPr>
              <a:t>of </a:t>
            </a:r>
            <a:r>
              <a:rPr lang="en-US" sz="2933" spc="-113" dirty="0">
                <a:cs typeface="Arial"/>
              </a:rPr>
              <a:t>a </a:t>
            </a:r>
            <a:r>
              <a:rPr lang="en-US" sz="2933" spc="-87" dirty="0">
                <a:cs typeface="Arial"/>
              </a:rPr>
              <a:t>given graph</a:t>
            </a:r>
            <a:endParaRPr lang="en-US" sz="2933" dirty="0">
              <a:cs typeface="Arial"/>
            </a:endParaRP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generation</a:t>
            </a:r>
          </a:p>
          <a:p>
            <a:pPr marL="1083718" lvl="1" indent="-457200">
              <a:lnSpc>
                <a:spcPct val="100000"/>
              </a:lnSpc>
              <a:spcBef>
                <a:spcPts val="373"/>
              </a:spcBef>
              <a:buClr>
                <a:schemeClr val="tx1"/>
              </a:buClr>
              <a:buFont typeface="Wingdings" pitchFamily="2" charset="2"/>
              <a:buChar char="§"/>
              <a:tabLst>
                <a:tab pos="1006661" algn="l"/>
                <a:tab pos="1007508" algn="l"/>
              </a:tabLst>
            </a:pPr>
            <a:r>
              <a:rPr lang="en-US" sz="2933" spc="-47" dirty="0">
                <a:cs typeface="Arial"/>
              </a:rPr>
              <a:t>Generate graphs from learned distribution</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 structure learning </a:t>
            </a:r>
          </a:p>
          <a:p>
            <a:pPr marL="1083718" lvl="1" indent="-457200">
              <a:lnSpc>
                <a:spcPct val="110000"/>
              </a:lnSpc>
              <a:spcBef>
                <a:spcPts val="373"/>
              </a:spcBef>
              <a:buClr>
                <a:schemeClr val="tx1"/>
              </a:buClr>
              <a:buFont typeface="Wingdings" pitchFamily="2" charset="2"/>
              <a:buChar char="§"/>
              <a:tabLst>
                <a:tab pos="1006661" algn="l"/>
                <a:tab pos="1007508" algn="l"/>
              </a:tabLst>
            </a:pPr>
            <a:r>
              <a:rPr lang="en-US" sz="2933" spc="-47" dirty="0">
                <a:cs typeface="Arial"/>
              </a:rPr>
              <a:t>Identify densely linked clusters of nodes</a:t>
            </a:r>
          </a:p>
          <a:p>
            <a:pPr marL="474132" marR="565559" indent="-457200">
              <a:lnSpc>
                <a:spcPts val="3067"/>
              </a:lnSpc>
              <a:spcBef>
                <a:spcPts val="880"/>
              </a:spcBef>
              <a:buClr>
                <a:schemeClr val="tx1"/>
              </a:buClr>
              <a:tabLst>
                <a:tab pos="473275" algn="l"/>
                <a:tab pos="474121" algn="l"/>
              </a:tabLst>
            </a:pPr>
            <a:r>
              <a:rPr lang="en-US" sz="3200" spc="-107" dirty="0">
                <a:solidFill>
                  <a:srgbClr val="0070C0"/>
                </a:solidFill>
                <a:cs typeface="Arial"/>
              </a:rPr>
              <a:t>Graph-to-XXX learning</a:t>
            </a:r>
          </a:p>
          <a:p>
            <a:pPr marL="1083718" lvl="1" indent="-457200">
              <a:lnSpc>
                <a:spcPct val="120000"/>
              </a:lnSpc>
              <a:spcBef>
                <a:spcPts val="373"/>
              </a:spcBef>
              <a:buClr>
                <a:schemeClr val="tx1"/>
              </a:buClr>
              <a:buFont typeface="Wingdings" pitchFamily="2" charset="2"/>
              <a:buChar char="§"/>
              <a:tabLst>
                <a:tab pos="1006661" algn="l"/>
                <a:tab pos="1007508" algn="l"/>
              </a:tabLst>
            </a:pPr>
            <a:r>
              <a:rPr lang="en-US" sz="2933" spc="-47" dirty="0">
                <a:cs typeface="Arial"/>
              </a:rPr>
              <a:t>Graph Inputs – XXX outputs</a:t>
            </a:r>
          </a:p>
        </p:txBody>
      </p:sp>
      <p:pic>
        <p:nvPicPr>
          <p:cNvPr id="15" name="Picture 14" descr="A picture containing drawing, umbrella&#10;&#10;Description automatically generated">
            <a:extLst>
              <a:ext uri="{FF2B5EF4-FFF2-40B4-BE49-F238E27FC236}">
                <a16:creationId xmlns:a16="http://schemas.microsoft.com/office/drawing/2014/main" id="{08566DA7-FCE4-7845-A601-1BF1C7EE16A4}"/>
              </a:ext>
            </a:extLst>
          </p:cNvPr>
          <p:cNvPicPr>
            <a:picLocks noChangeAspect="1"/>
          </p:cNvPicPr>
          <p:nvPr/>
        </p:nvPicPr>
        <p:blipFill>
          <a:blip r:embed="rId2"/>
          <a:stretch>
            <a:fillRect/>
          </a:stretch>
        </p:blipFill>
        <p:spPr>
          <a:xfrm>
            <a:off x="9982200" y="5096635"/>
            <a:ext cx="935383" cy="878937"/>
          </a:xfrm>
          <a:prstGeom prst="rect">
            <a:avLst/>
          </a:prstGeom>
        </p:spPr>
      </p:pic>
    </p:spTree>
    <p:extLst>
      <p:ext uri="{BB962C8B-B14F-4D97-AF65-F5344CB8AC3E}">
        <p14:creationId xmlns:p14="http://schemas.microsoft.com/office/powerpoint/2010/main" val="38317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9286-CD24-904F-B28A-7E76B3672B12}"/>
              </a:ext>
            </a:extLst>
          </p:cNvPr>
          <p:cNvSpPr>
            <a:spLocks noGrp="1"/>
          </p:cNvSpPr>
          <p:nvPr>
            <p:ph type="title"/>
          </p:nvPr>
        </p:nvSpPr>
        <p:spPr/>
        <p:txBody>
          <a:bodyPr>
            <a:normAutofit/>
          </a:bodyPr>
          <a:lstStyle/>
          <a:p>
            <a:r>
              <a:rPr lang="en-US" b="1" spc="-107" dirty="0">
                <a:solidFill>
                  <a:srgbClr val="C00000"/>
                </a:solidFill>
              </a:rPr>
              <a:t>Graph Representation Learning (GNNs)</a:t>
            </a:r>
          </a:p>
        </p:txBody>
      </p:sp>
      <p:sp>
        <p:nvSpPr>
          <p:cNvPr id="3" name="Content Placeholder 2">
            <a:extLst>
              <a:ext uri="{FF2B5EF4-FFF2-40B4-BE49-F238E27FC236}">
                <a16:creationId xmlns:a16="http://schemas.microsoft.com/office/drawing/2014/main" id="{ADA3A41B-84EE-CD48-95D8-ACE20781CC35}"/>
              </a:ext>
            </a:extLst>
          </p:cNvPr>
          <p:cNvSpPr>
            <a:spLocks noGrp="1"/>
          </p:cNvSpPr>
          <p:nvPr>
            <p:ph idx="1"/>
          </p:nvPr>
        </p:nvSpPr>
        <p:spPr>
          <a:xfrm>
            <a:off x="838200" y="1690688"/>
            <a:ext cx="10515600" cy="4486275"/>
          </a:xfrm>
        </p:spPr>
        <p:txBody>
          <a:bodyPr>
            <a:normAutofit fontScale="85000" lnSpcReduction="20000"/>
          </a:bodyPr>
          <a:lstStyle/>
          <a:p>
            <a:r>
              <a:rPr lang="en-US" dirty="0"/>
              <a:t>Graph Neural Networks (GNNs) extends the well known CNN and RNN on graphs, </a:t>
            </a:r>
            <a:r>
              <a:rPr lang="en-US" dirty="0">
                <a:solidFill>
                  <a:srgbClr val="0070C0"/>
                </a:solidFill>
              </a:rPr>
              <a:t>from Euclidean data to Graphs and Manifolds</a:t>
            </a:r>
          </a:p>
          <a:p>
            <a:endParaRPr lang="en-US" dirty="0"/>
          </a:p>
          <a:p>
            <a:r>
              <a:rPr lang="en-US" dirty="0"/>
              <a:t>RNN-based GNNs: </a:t>
            </a:r>
          </a:p>
          <a:p>
            <a:pPr lvl="1">
              <a:buFont typeface="Wingdings" pitchFamily="2" charset="2"/>
              <a:buChar char="Ø"/>
            </a:pPr>
            <a:r>
              <a:rPr lang="en-US" dirty="0"/>
              <a:t> Graph neural networks (</a:t>
            </a:r>
            <a:r>
              <a:rPr lang="en-US" dirty="0" err="1"/>
              <a:t>Scarselli</a:t>
            </a:r>
            <a:r>
              <a:rPr lang="en-US" dirty="0"/>
              <a:t> et al., 2009)</a:t>
            </a:r>
          </a:p>
          <a:p>
            <a:pPr lvl="1">
              <a:buFont typeface="Wingdings" pitchFamily="2" charset="2"/>
              <a:buChar char="Ø"/>
            </a:pPr>
            <a:r>
              <a:rPr lang="zh-CN" altLang="en-US" dirty="0"/>
              <a:t> </a:t>
            </a:r>
            <a:r>
              <a:rPr lang="en-US" dirty="0"/>
              <a:t>Gated graph sequence neural networks (GGS-NNs) (Li et al., ICLR 2016)</a:t>
            </a:r>
          </a:p>
          <a:p>
            <a:pPr lvl="1">
              <a:buFont typeface="Wingdings" pitchFamily="2" charset="2"/>
              <a:buChar char="Ø"/>
            </a:pPr>
            <a:endParaRPr lang="en-US" dirty="0"/>
          </a:p>
          <a:p>
            <a:r>
              <a:rPr lang="en-US" dirty="0"/>
              <a:t>CNN-based GNNs: </a:t>
            </a:r>
          </a:p>
          <a:p>
            <a:pPr lvl="1">
              <a:buFont typeface="Wingdings" pitchFamily="2" charset="2"/>
              <a:buChar char="Ø"/>
            </a:pPr>
            <a:r>
              <a:rPr lang="en-US" dirty="0"/>
              <a:t> Graph Convolutional Networks (GCN) (</a:t>
            </a:r>
            <a:r>
              <a:rPr lang="en-US" dirty="0" err="1"/>
              <a:t>Kipf</a:t>
            </a:r>
            <a:r>
              <a:rPr lang="en-US" dirty="0"/>
              <a:t> &amp; Welling, ICLR 2017)</a:t>
            </a:r>
          </a:p>
          <a:p>
            <a:pPr marL="457200" lvl="1" indent="0">
              <a:buNone/>
            </a:pPr>
            <a:endParaRPr lang="en-US" dirty="0"/>
          </a:p>
          <a:p>
            <a:pPr marL="228600" lvl="1">
              <a:lnSpc>
                <a:spcPct val="100000"/>
              </a:lnSpc>
              <a:spcBef>
                <a:spcPts val="1000"/>
              </a:spcBef>
            </a:pPr>
            <a:r>
              <a:rPr lang="en-US" sz="2800" dirty="0"/>
              <a:t>Message Passing-based GNNs:</a:t>
            </a:r>
          </a:p>
          <a:p>
            <a:pPr lvl="1">
              <a:buFont typeface="Wingdings" pitchFamily="2" charset="2"/>
              <a:buChar char="Ø"/>
            </a:pPr>
            <a:r>
              <a:rPr lang="en-US" dirty="0"/>
              <a:t> </a:t>
            </a:r>
            <a:r>
              <a:rPr lang="en-US" dirty="0" err="1"/>
              <a:t>GraphSAGE</a:t>
            </a:r>
            <a:r>
              <a:rPr lang="en-US" dirty="0"/>
              <a:t> (Hamilton &amp; Ying &amp; </a:t>
            </a:r>
            <a:r>
              <a:rPr lang="en-US" dirty="0" err="1"/>
              <a:t>Leskovec</a:t>
            </a:r>
            <a:r>
              <a:rPr lang="en-US" dirty="0"/>
              <a:t>, NIPS 2017)</a:t>
            </a:r>
          </a:p>
          <a:p>
            <a:pPr lvl="1">
              <a:buFont typeface="Wingdings" pitchFamily="2" charset="2"/>
              <a:buChar char="Ø"/>
            </a:pPr>
            <a:r>
              <a:rPr lang="en-US" dirty="0"/>
              <a:t> Graph Attention Networks (GAT) (</a:t>
            </a:r>
            <a:r>
              <a:rPr lang="en-US" dirty="0" err="1"/>
              <a:t>Velickovic</a:t>
            </a:r>
            <a:r>
              <a:rPr lang="en-US" dirty="0"/>
              <a:t> et al., ICLR 2018) </a:t>
            </a:r>
          </a:p>
          <a:p>
            <a:pPr lvl="1">
              <a:buFont typeface="Wingdings" pitchFamily="2" charset="2"/>
              <a:buChar char="Ø"/>
            </a:pPr>
            <a:r>
              <a:rPr lang="en-US" dirty="0"/>
              <a:t> MPNN (Gilmer et al., ICML 2017)</a:t>
            </a:r>
          </a:p>
          <a:p>
            <a:pPr lvl="1">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75E87238-C658-C640-A910-AD6AD8C53713}"/>
              </a:ext>
            </a:extLst>
          </p:cNvPr>
          <p:cNvSpPr>
            <a:spLocks noGrp="1"/>
          </p:cNvSpPr>
          <p:nvPr>
            <p:ph type="sldNum" sz="quarter" idx="12"/>
          </p:nvPr>
        </p:nvSpPr>
        <p:spPr/>
        <p:txBody>
          <a:bodyPr/>
          <a:lstStyle/>
          <a:p>
            <a:fld id="{4C15419E-54D6-8648-ABFB-BEF58E3E877E}" type="slidenum">
              <a:rPr lang="en-US" smtClean="0"/>
              <a:t>222</a:t>
            </a:fld>
            <a:endParaRPr lang="en-US"/>
          </a:p>
        </p:txBody>
      </p:sp>
    </p:spTree>
    <p:extLst>
      <p:ext uri="{BB962C8B-B14F-4D97-AF65-F5344CB8AC3E}">
        <p14:creationId xmlns:p14="http://schemas.microsoft.com/office/powerpoint/2010/main" val="26840987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39" y="1660177"/>
            <a:ext cx="10863833" cy="4121585"/>
          </a:xfrm>
          <a:prstGeom prst="rect">
            <a:avLst/>
          </a:prstGeom>
        </p:spPr>
      </p:pic>
      <p:sp>
        <p:nvSpPr>
          <p:cNvPr id="6" name="TextBox 5">
            <a:extLst>
              <a:ext uri="{FF2B5EF4-FFF2-40B4-BE49-F238E27FC236}">
                <a16:creationId xmlns:a16="http://schemas.microsoft.com/office/drawing/2014/main" id="{CA29B960-724B-E345-80D4-77B6B40D1313}"/>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(equally contributed),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D1E585A4-55BC-FE4A-B952-1DC8CF4B5DD7}"/>
              </a:ext>
            </a:extLst>
          </p:cNvPr>
          <p:cNvSpPr>
            <a:spLocks noGrp="1"/>
          </p:cNvSpPr>
          <p:nvPr>
            <p:ph type="sldNum" sz="quarter" idx="12"/>
          </p:nvPr>
        </p:nvSpPr>
        <p:spPr/>
        <p:txBody>
          <a:bodyPr/>
          <a:lstStyle/>
          <a:p>
            <a:fld id="{4C15419E-54D6-8648-ABFB-BEF58E3E877E}" type="slidenum">
              <a:rPr lang="en-US" smtClean="0"/>
              <a:t>223</a:t>
            </a:fld>
            <a:endParaRPr lang="en-US"/>
          </a:p>
        </p:txBody>
      </p:sp>
    </p:spTree>
    <p:extLst>
      <p:ext uri="{BB962C8B-B14F-4D97-AF65-F5344CB8AC3E}">
        <p14:creationId xmlns:p14="http://schemas.microsoft.com/office/powerpoint/2010/main" val="4972796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Encoding</a:t>
            </a:r>
            <a:endParaRPr lang="zh-CN" altLang="en-US" b="1" spc="-107" dirty="0">
              <a:solidFill>
                <a:srgbClr val="C00000"/>
              </a:solidFill>
            </a:endParaRPr>
          </a:p>
        </p:txBody>
      </p:sp>
      <p:sp>
        <p:nvSpPr>
          <p:cNvPr id="3" name="内容占位符 2"/>
          <p:cNvSpPr>
            <a:spLocks noGrp="1"/>
          </p:cNvSpPr>
          <p:nvPr>
            <p:ph idx="1"/>
          </p:nvPr>
        </p:nvSpPr>
        <p:spPr>
          <a:xfrm>
            <a:off x="838200" y="1575252"/>
            <a:ext cx="10515600" cy="5032375"/>
          </a:xfrm>
        </p:spPr>
        <p:txBody>
          <a:bodyPr>
            <a:normAutofit/>
          </a:bodyPr>
          <a:lstStyle/>
          <a:p>
            <a:r>
              <a:rPr kumimoji="1" lang="en-US" altLang="zh-CN" dirty="0">
                <a:solidFill>
                  <a:srgbClr val="00B0F0"/>
                </a:solidFill>
              </a:rPr>
              <a:t>Bidirectional Node</a:t>
            </a:r>
            <a:r>
              <a:rPr kumimoji="1" lang="zh-CN" altLang="en-US" dirty="0">
                <a:solidFill>
                  <a:srgbClr val="00B0F0"/>
                </a:solidFill>
              </a:rPr>
              <a:t> </a:t>
            </a:r>
            <a:r>
              <a:rPr kumimoji="1" lang="en-US" altLang="zh-CN" dirty="0">
                <a:solidFill>
                  <a:srgbClr val="00B0F0"/>
                </a:solidFill>
              </a:rPr>
              <a:t>embedding</a:t>
            </a:r>
            <a:r>
              <a:rPr kumimoji="1" lang="zh-CN" altLang="en-US" dirty="0">
                <a:solidFill>
                  <a:srgbClr val="00B0F0"/>
                </a:solidFill>
              </a:rPr>
              <a:t> </a:t>
            </a:r>
            <a:r>
              <a:rPr kumimoji="1" lang="en-US" altLang="zh-CN" dirty="0"/>
              <a:t>(take</a:t>
            </a:r>
            <a:r>
              <a:rPr kumimoji="1" lang="zh-CN" altLang="en-US" dirty="0"/>
              <a:t> </a:t>
            </a:r>
            <a:r>
              <a:rPr kumimoji="1" lang="en-US" altLang="zh-CN" dirty="0"/>
              <a:t>node</a:t>
            </a:r>
            <a:r>
              <a:rPr kumimoji="1" lang="zh-CN" altLang="en-US" dirty="0"/>
              <a:t> </a:t>
            </a:r>
            <a:r>
              <a:rPr kumimoji="1" lang="en-US" altLang="zh-CN" i="1" dirty="0"/>
              <a:t>v</a:t>
            </a:r>
            <a:r>
              <a:rPr kumimoji="1" lang="zh-CN" altLang="en-US" dirty="0"/>
              <a:t> </a:t>
            </a:r>
            <a:r>
              <a:rPr kumimoji="1" lang="en-US" altLang="zh-CN" dirty="0"/>
              <a:t>as</a:t>
            </a:r>
            <a:r>
              <a:rPr kumimoji="1" lang="zh-CN" altLang="en-US" dirty="0"/>
              <a:t> </a:t>
            </a:r>
            <a:r>
              <a:rPr kumimoji="1" lang="en-US" altLang="zh-CN" dirty="0"/>
              <a:t>an</a:t>
            </a:r>
            <a:r>
              <a:rPr kumimoji="1" lang="zh-CN" altLang="en-US" dirty="0"/>
              <a:t> </a:t>
            </a:r>
            <a:r>
              <a:rPr kumimoji="1" lang="en-US" altLang="zh-CN" dirty="0"/>
              <a:t>example)</a:t>
            </a:r>
          </a:p>
          <a:p>
            <a:pPr marL="914400" lvl="1" indent="-457200">
              <a:buSzPct val="90000"/>
              <a:buFont typeface="+mj-ea"/>
              <a:buAutoNum type="circleNumDbPlain"/>
            </a:pPr>
            <a:r>
              <a:rPr kumimoji="1" lang="en-US" altLang="zh-CN" dirty="0"/>
              <a:t>transform</a:t>
            </a:r>
            <a:r>
              <a:rPr kumimoji="1" lang="zh-CN" altLang="en-US" dirty="0"/>
              <a:t> </a:t>
            </a:r>
            <a:r>
              <a:rPr kumimoji="1" lang="en-US" altLang="zh-CN" dirty="0"/>
              <a:t>each</a:t>
            </a:r>
            <a:r>
              <a:rPr kumimoji="1" lang="zh-CN" altLang="en-US" dirty="0"/>
              <a:t> </a:t>
            </a:r>
            <a:r>
              <a:rPr kumimoji="1" lang="en-US" altLang="zh-CN" dirty="0"/>
              <a:t>node’s</a:t>
            </a:r>
            <a:r>
              <a:rPr kumimoji="1" lang="zh-CN" altLang="en-US" dirty="0"/>
              <a:t> </a:t>
            </a:r>
            <a:r>
              <a:rPr kumimoji="1" lang="en-US" altLang="zh-CN" dirty="0"/>
              <a:t>text</a:t>
            </a:r>
            <a:r>
              <a:rPr kumimoji="1" lang="zh-CN" altLang="en-US" dirty="0"/>
              <a:t> </a:t>
            </a:r>
            <a:r>
              <a:rPr kumimoji="1" lang="en-US" altLang="zh-CN" dirty="0"/>
              <a:t>attribute</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feature</a:t>
            </a:r>
            <a:r>
              <a:rPr kumimoji="1" lang="zh-CN" altLang="en-US" dirty="0"/>
              <a:t> </a:t>
            </a:r>
            <a:r>
              <a:rPr kumimoji="1" lang="en-US" altLang="zh-CN" dirty="0"/>
              <a:t>vector</a:t>
            </a:r>
            <a:r>
              <a:rPr kumimoji="1" lang="zh-CN" altLang="en-US" dirty="0"/>
              <a:t> </a:t>
            </a:r>
            <a:r>
              <a:rPr kumimoji="1" lang="en-US" altLang="zh-CN" dirty="0"/>
              <a:t>by</a:t>
            </a:r>
            <a:r>
              <a:rPr kumimoji="1" lang="zh-CN" altLang="en-US" dirty="0"/>
              <a:t> </a:t>
            </a:r>
            <a:r>
              <a:rPr kumimoji="1" lang="en-US" altLang="zh-CN" dirty="0"/>
              <a:t>looking</a:t>
            </a:r>
            <a:r>
              <a:rPr kumimoji="1" lang="zh-CN" altLang="en-US" dirty="0"/>
              <a:t> </a:t>
            </a:r>
            <a:r>
              <a:rPr kumimoji="1" lang="en-US" altLang="zh-CN" dirty="0"/>
              <a:t>up</a:t>
            </a:r>
            <a:r>
              <a:rPr kumimoji="1" lang="zh-CN" altLang="en-US" dirty="0"/>
              <a:t> </a:t>
            </a: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matrix</a:t>
            </a:r>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r>
              <a:rPr kumimoji="1" lang="en-US" altLang="zh-CN" dirty="0"/>
              <a:t>classify</a:t>
            </a:r>
            <a:r>
              <a:rPr kumimoji="1" lang="zh-CN" altLang="en-US" dirty="0"/>
              <a:t> </a:t>
            </a:r>
            <a:r>
              <a:rPr kumimoji="1" lang="en-US" altLang="zh-CN" i="1" dirty="0"/>
              <a:t>v</a:t>
            </a:r>
            <a:r>
              <a:rPr kumimoji="1" lang="en-US" altLang="zh-CN" dirty="0"/>
              <a:t>’s neighbors</a:t>
            </a:r>
            <a:r>
              <a:rPr kumimoji="1" lang="zh-CN" altLang="en-US" dirty="0"/>
              <a:t> </a:t>
            </a:r>
            <a:r>
              <a:rPr kumimoji="1" lang="en-US" altLang="zh-CN" dirty="0"/>
              <a:t>into</a:t>
            </a:r>
            <a:r>
              <a:rPr kumimoji="1" lang="zh-CN" altLang="en-US" dirty="0"/>
              <a:t> </a:t>
            </a:r>
            <a:r>
              <a:rPr kumimoji="1" lang="en-US" altLang="zh-CN" b="1" i="1" dirty="0">
                <a:solidFill>
                  <a:srgbClr val="0432FF"/>
                </a:solidFill>
              </a:rPr>
              <a:t>forward</a:t>
            </a:r>
            <a:r>
              <a:rPr kumimoji="1" lang="zh-CN" altLang="en-US" dirty="0">
                <a:solidFill>
                  <a:srgbClr val="0432FF"/>
                </a:solidFill>
              </a:rPr>
              <a:t> </a:t>
            </a:r>
            <a:r>
              <a:rPr kumimoji="1" lang="en-US" altLang="zh-CN" dirty="0"/>
              <a:t>and</a:t>
            </a:r>
            <a:r>
              <a:rPr kumimoji="1" lang="zh-CN" altLang="en-US" dirty="0"/>
              <a:t> </a:t>
            </a:r>
            <a:r>
              <a:rPr kumimoji="1" lang="en-US" altLang="zh-CN" b="1" i="1" dirty="0">
                <a:solidFill>
                  <a:srgbClr val="0432FF"/>
                </a:solidFill>
              </a:rPr>
              <a:t>backward</a:t>
            </a:r>
            <a:r>
              <a:rPr kumimoji="1" lang="zh-CN" altLang="en-US" dirty="0">
                <a:solidFill>
                  <a:srgbClr val="0432FF"/>
                </a:solidFill>
              </a:rPr>
              <a:t> </a:t>
            </a:r>
            <a:r>
              <a:rPr kumimoji="1" lang="en-US" altLang="zh-CN" dirty="0"/>
              <a:t>neighbors,</a:t>
            </a:r>
            <a:r>
              <a:rPr kumimoji="1" lang="zh-CN" altLang="en-US" dirty="0"/>
              <a:t> </a:t>
            </a:r>
            <a:r>
              <a:rPr kumimoji="1" lang="en-US" altLang="zh-CN" dirty="0"/>
              <a:t>aggregate</a:t>
            </a:r>
            <a:r>
              <a:rPr kumimoji="1" lang="zh-CN" altLang="en-US" dirty="0"/>
              <a:t> </a:t>
            </a:r>
            <a:r>
              <a:rPr kumimoji="1" lang="en-US" altLang="zh-CN" dirty="0"/>
              <a:t>neighbors</a:t>
            </a:r>
            <a:r>
              <a:rPr kumimoji="1" lang="zh-CN" altLang="en-US" dirty="0"/>
              <a:t> </a:t>
            </a:r>
            <a:r>
              <a:rPr kumimoji="1" lang="en-US" altLang="zh-CN" dirty="0"/>
              <a:t>information</a:t>
            </a:r>
            <a:r>
              <a:rPr kumimoji="1" lang="zh-CN" altLang="en-US" dirty="0"/>
              <a:t> </a:t>
            </a:r>
            <a:r>
              <a:rPr kumimoji="1" lang="en-US" altLang="zh-CN" dirty="0"/>
              <a:t>using</a:t>
            </a:r>
            <a:r>
              <a:rPr kumimoji="1" lang="zh-CN" altLang="en-US" dirty="0"/>
              <a:t> </a:t>
            </a:r>
            <a:r>
              <a:rPr kumimoji="1" lang="en-US" altLang="zh-CN" dirty="0"/>
              <a:t>a</a:t>
            </a:r>
            <a:r>
              <a:rPr kumimoji="1" lang="zh-CN" altLang="en-US" dirty="0"/>
              <a:t> </a:t>
            </a:r>
            <a:r>
              <a:rPr kumimoji="1" lang="en-US" altLang="zh-CN" dirty="0"/>
              <a:t>fully</a:t>
            </a:r>
            <a:r>
              <a:rPr kumimoji="1" lang="zh-CN" altLang="en-US" dirty="0"/>
              <a:t> </a:t>
            </a:r>
            <a:r>
              <a:rPr kumimoji="1" lang="en-US" altLang="zh-CN" dirty="0"/>
              <a:t>connect</a:t>
            </a:r>
            <a:r>
              <a:rPr kumimoji="1" lang="zh-CN" altLang="en-US" dirty="0"/>
              <a:t> </a:t>
            </a:r>
            <a:r>
              <a:rPr kumimoji="1" lang="en-US" altLang="zh-CN" dirty="0"/>
              <a:t>network</a:t>
            </a:r>
            <a:r>
              <a:rPr kumimoji="1" lang="zh-CN" altLang="en-US" dirty="0"/>
              <a:t> </a:t>
            </a:r>
            <a:r>
              <a:rPr kumimoji="1" lang="en-US" altLang="zh-CN" dirty="0"/>
              <a:t>followed</a:t>
            </a:r>
            <a:r>
              <a:rPr kumimoji="1" lang="zh-CN" altLang="en-US" dirty="0"/>
              <a:t> </a:t>
            </a:r>
            <a:r>
              <a:rPr kumimoji="1" lang="en-US" altLang="zh-CN" dirty="0"/>
              <a:t>by</a:t>
            </a:r>
            <a:r>
              <a:rPr kumimoji="1" lang="zh-CN" altLang="en-US" dirty="0"/>
              <a:t> </a:t>
            </a:r>
            <a:r>
              <a:rPr kumimoji="1" lang="en-US" altLang="zh-CN" dirty="0"/>
              <a:t>a</a:t>
            </a:r>
            <a:r>
              <a:rPr kumimoji="1" lang="zh-CN" altLang="en-US" dirty="0"/>
              <a:t> </a:t>
            </a:r>
            <a:r>
              <a:rPr kumimoji="1" lang="en-US" altLang="zh-CN" dirty="0"/>
              <a:t>max</a:t>
            </a:r>
            <a:r>
              <a:rPr kumimoji="1" lang="zh-CN" altLang="en-US" dirty="0"/>
              <a:t> </a:t>
            </a:r>
            <a:r>
              <a:rPr kumimoji="1" lang="en-US" altLang="zh-CN" dirty="0"/>
              <a:t>pooling</a:t>
            </a:r>
            <a:r>
              <a:rPr kumimoji="1" lang="zh-CN" altLang="en-US" dirty="0"/>
              <a:t> </a:t>
            </a:r>
            <a:r>
              <a:rPr kumimoji="1" lang="en-US" altLang="zh-CN" dirty="0"/>
              <a:t>operation</a:t>
            </a:r>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endParaRPr kumimoji="1" lang="en-US" altLang="zh-CN" dirty="0"/>
          </a:p>
          <a:p>
            <a:pPr marL="914400" lvl="1" indent="-457200">
              <a:buSzPct val="90000"/>
              <a:buFont typeface="+mj-ea"/>
              <a:buAutoNum type="circleNumDbPlain"/>
            </a:pPr>
            <a:r>
              <a:rPr kumimoji="1" lang="en-US" altLang="zh-CN" dirty="0"/>
              <a:t>repeat</a:t>
            </a:r>
            <a:r>
              <a:rPr kumimoji="1" lang="zh-CN" altLang="en-US" dirty="0"/>
              <a:t> </a:t>
            </a:r>
            <a:r>
              <a:rPr kumimoji="1" lang="en-US" altLang="zh-CN" dirty="0"/>
              <a:t>steps</a:t>
            </a:r>
            <a:r>
              <a:rPr kumimoji="1" lang="zh-CN" altLang="en-US" dirty="0"/>
              <a:t> </a:t>
            </a:r>
            <a:r>
              <a:rPr kumimoji="1" lang="en-US" altLang="zh-CN" dirty="0"/>
              <a:t>2</a:t>
            </a:r>
            <a:r>
              <a:rPr kumimoji="1" lang="zh-CN" altLang="en-US" dirty="0"/>
              <a:t> </a:t>
            </a:r>
            <a:r>
              <a:rPr kumimoji="1" lang="en-US" altLang="zh-CN" dirty="0"/>
              <a:t>for</a:t>
            </a:r>
            <a:r>
              <a:rPr kumimoji="1" lang="zh-CN" altLang="en-US" dirty="0"/>
              <a:t> </a:t>
            </a:r>
            <a:r>
              <a:rPr kumimoji="1" lang="en-US" altLang="zh-CN" i="1" dirty="0"/>
              <a:t>K</a:t>
            </a:r>
            <a:r>
              <a:rPr kumimoji="1" lang="zh-CN" altLang="en-US" dirty="0"/>
              <a:t> </a:t>
            </a:r>
            <a:r>
              <a:rPr kumimoji="1" lang="en-US" altLang="zh-CN" dirty="0"/>
              <a:t>times</a:t>
            </a:r>
            <a:r>
              <a:rPr kumimoji="1" lang="zh-CN" altLang="en-US" dirty="0"/>
              <a:t> </a:t>
            </a:r>
            <a:r>
              <a:rPr kumimoji="1" lang="en-US" altLang="zh-CN" dirty="0"/>
              <a:t>to</a:t>
            </a:r>
            <a:r>
              <a:rPr kumimoji="1" lang="zh-CN" altLang="en-US" dirty="0"/>
              <a:t> </a:t>
            </a:r>
            <a:r>
              <a:rPr kumimoji="1" lang="en-US" altLang="zh-CN" dirty="0"/>
              <a:t>aggregate</a:t>
            </a:r>
            <a:r>
              <a:rPr kumimoji="1" lang="zh-CN" altLang="en-US" dirty="0"/>
              <a:t> </a:t>
            </a:r>
            <a:r>
              <a:rPr kumimoji="1" lang="en-US" altLang="zh-CN" dirty="0"/>
              <a:t>neighbors</a:t>
            </a:r>
            <a:r>
              <a:rPr kumimoji="1" lang="zh-CN" altLang="en-US" dirty="0"/>
              <a:t> </a:t>
            </a:r>
            <a:r>
              <a:rPr kumimoji="1" lang="en-US" altLang="zh-CN" dirty="0"/>
              <a:t>information</a:t>
            </a:r>
            <a:r>
              <a:rPr kumimoji="1" lang="zh-CN" altLang="en-US" dirty="0"/>
              <a:t> </a:t>
            </a:r>
            <a:r>
              <a:rPr kumimoji="1" lang="en-US" altLang="zh-CN" dirty="0"/>
              <a:t>in</a:t>
            </a:r>
            <a:r>
              <a:rPr kumimoji="1" lang="zh-CN" altLang="en-US" dirty="0"/>
              <a:t> </a:t>
            </a:r>
            <a:r>
              <a:rPr kumimoji="1" lang="en-US" altLang="zh-CN" i="1" dirty="0"/>
              <a:t>K</a:t>
            </a:r>
            <a:r>
              <a:rPr kumimoji="1" lang="zh-CN" altLang="en-US" dirty="0"/>
              <a:t> </a:t>
            </a:r>
            <a:r>
              <a:rPr kumimoji="1" lang="en-US" altLang="zh-CN" dirty="0"/>
              <a:t>hops</a:t>
            </a:r>
          </a:p>
          <a:p>
            <a:pPr marL="914400" lvl="1" indent="-457200">
              <a:buSzPct val="90000"/>
              <a:buFont typeface="+mj-ea"/>
              <a:buAutoNum type="circleNumDbPlain"/>
            </a:pPr>
            <a:r>
              <a:rPr kumimoji="1" lang="en-US" altLang="zh-CN" dirty="0"/>
              <a:t>concatenate</a:t>
            </a:r>
            <a:r>
              <a:rPr kumimoji="1" lang="zh-CN" altLang="en-US" dirty="0"/>
              <a:t> </a:t>
            </a:r>
            <a:r>
              <a:rPr kumimoji="1" lang="en-US" altLang="zh-CN" dirty="0"/>
              <a:t>final </a:t>
            </a:r>
            <a:r>
              <a:rPr kumimoji="1" lang="en-US" altLang="zh-CN" i="1" dirty="0"/>
              <a:t>v</a:t>
            </a:r>
            <a:r>
              <a:rPr kumimoji="1" lang="en-US" altLang="zh-CN" dirty="0"/>
              <a:t>’s</a:t>
            </a:r>
            <a:r>
              <a:rPr kumimoji="1" lang="zh-CN" altLang="en-US" dirty="0"/>
              <a:t> </a:t>
            </a:r>
            <a:r>
              <a:rPr kumimoji="1" lang="en-US" altLang="zh-CN" b="1" i="1" dirty="0">
                <a:solidFill>
                  <a:srgbClr val="0432FF"/>
                </a:solidFill>
              </a:rPr>
              <a:t>forward</a:t>
            </a:r>
            <a:r>
              <a:rPr kumimoji="1" lang="zh-CN" altLang="en-US" dirty="0"/>
              <a:t> </a:t>
            </a:r>
            <a:r>
              <a:rPr kumimoji="1" lang="en-US" altLang="zh-CN" dirty="0"/>
              <a:t>and</a:t>
            </a:r>
            <a:r>
              <a:rPr kumimoji="1" lang="zh-CN" altLang="en-US" dirty="0"/>
              <a:t> </a:t>
            </a:r>
            <a:r>
              <a:rPr kumimoji="1" lang="en-US" altLang="zh-CN" b="1" i="1" dirty="0">
                <a:solidFill>
                  <a:srgbClr val="0432FF"/>
                </a:solidFill>
              </a:rPr>
              <a:t>backward</a:t>
            </a:r>
            <a:r>
              <a:rPr kumimoji="1" lang="zh-CN" altLang="en-US" dirty="0"/>
              <a:t> </a:t>
            </a:r>
            <a:r>
              <a:rPr kumimoji="1" lang="en-US" altLang="zh-CN" dirty="0"/>
              <a:t>node embeddings</a:t>
            </a:r>
            <a:r>
              <a:rPr kumimoji="1" lang="zh-CN" altLang="en-US" dirty="0"/>
              <a:t> </a:t>
            </a:r>
            <a:r>
              <a:rPr lang="en-US" dirty="0"/>
              <a:t>as the final bi-directional representation of</a:t>
            </a:r>
            <a:r>
              <a:rPr kumimoji="1" lang="zh-CN" altLang="en-US" dirty="0"/>
              <a:t> </a:t>
            </a:r>
            <a:r>
              <a:rPr kumimoji="1" lang="en-US" altLang="zh-CN" dirty="0"/>
              <a:t>node </a:t>
            </a:r>
            <a:r>
              <a:rPr kumimoji="1" lang="en-US" altLang="zh-CN" i="1" dirty="0"/>
              <a:t>v</a:t>
            </a:r>
            <a:endParaRPr kumimoji="1" lang="en-US" altLang="zh-CN" dirty="0"/>
          </a:p>
        </p:txBody>
      </p:sp>
      <p:pic>
        <p:nvPicPr>
          <p:cNvPr id="5" name="图片 4"/>
          <p:cNvPicPr>
            <a:picLocks noChangeAspect="1"/>
          </p:cNvPicPr>
          <p:nvPr/>
        </p:nvPicPr>
        <p:blipFill>
          <a:blip r:embed="rId2"/>
          <a:stretch>
            <a:fillRect/>
          </a:stretch>
        </p:blipFill>
        <p:spPr>
          <a:xfrm>
            <a:off x="4497796" y="2499353"/>
            <a:ext cx="3471998" cy="520035"/>
          </a:xfrm>
          <a:prstGeom prst="rect">
            <a:avLst/>
          </a:prstGeom>
        </p:spPr>
      </p:pic>
      <p:pic>
        <p:nvPicPr>
          <p:cNvPr id="6" name="图片 5"/>
          <p:cNvPicPr>
            <a:picLocks noChangeAspect="1"/>
          </p:cNvPicPr>
          <p:nvPr/>
        </p:nvPicPr>
        <p:blipFill>
          <a:blip r:embed="rId3"/>
          <a:stretch>
            <a:fillRect/>
          </a:stretch>
        </p:blipFill>
        <p:spPr>
          <a:xfrm>
            <a:off x="2247900" y="4359508"/>
            <a:ext cx="3848100" cy="863600"/>
          </a:xfrm>
          <a:prstGeom prst="rect">
            <a:avLst/>
          </a:prstGeom>
          <a:ln>
            <a:solidFill>
              <a:schemeClr val="tx1"/>
            </a:solidFill>
          </a:ln>
        </p:spPr>
      </p:pic>
      <p:pic>
        <p:nvPicPr>
          <p:cNvPr id="7" name="图片 6"/>
          <p:cNvPicPr>
            <a:picLocks noChangeAspect="1"/>
          </p:cNvPicPr>
          <p:nvPr/>
        </p:nvPicPr>
        <p:blipFill>
          <a:blip r:embed="rId4"/>
          <a:stretch>
            <a:fillRect/>
          </a:stretch>
        </p:blipFill>
        <p:spPr>
          <a:xfrm>
            <a:off x="6353907" y="4359508"/>
            <a:ext cx="3962400" cy="850900"/>
          </a:xfrm>
          <a:prstGeom prst="rect">
            <a:avLst/>
          </a:prstGeom>
          <a:ln>
            <a:solidFill>
              <a:schemeClr val="tx1"/>
            </a:solidFill>
          </a:ln>
        </p:spPr>
      </p:pic>
      <p:sp>
        <p:nvSpPr>
          <p:cNvPr id="4" name="Slide Number Placeholder 3">
            <a:extLst>
              <a:ext uri="{FF2B5EF4-FFF2-40B4-BE49-F238E27FC236}">
                <a16:creationId xmlns:a16="http://schemas.microsoft.com/office/drawing/2014/main" id="{EFD055F8-6100-F54C-83BA-FF8C7B72EDEB}"/>
              </a:ext>
            </a:extLst>
          </p:cNvPr>
          <p:cNvSpPr>
            <a:spLocks noGrp="1"/>
          </p:cNvSpPr>
          <p:nvPr>
            <p:ph type="sldNum" sz="quarter" idx="12"/>
          </p:nvPr>
        </p:nvSpPr>
        <p:spPr/>
        <p:txBody>
          <a:bodyPr/>
          <a:lstStyle/>
          <a:p>
            <a:fld id="{4C15419E-54D6-8648-ABFB-BEF58E3E877E}" type="slidenum">
              <a:rPr lang="en-US" smtClean="0"/>
              <a:t>224</a:t>
            </a:fld>
            <a:endParaRPr lang="en-US"/>
          </a:p>
        </p:txBody>
      </p:sp>
    </p:spTree>
    <p:extLst>
      <p:ext uri="{BB962C8B-B14F-4D97-AF65-F5344CB8AC3E}">
        <p14:creationId xmlns:p14="http://schemas.microsoft.com/office/powerpoint/2010/main" val="36953358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53331"/>
            <a:ext cx="10515600" cy="4351338"/>
          </a:xfrm>
        </p:spPr>
        <p:txBody>
          <a:bodyPr/>
          <a:lstStyle/>
          <a:p>
            <a:r>
              <a:rPr kumimoji="1" lang="en-US" altLang="zh-CN" dirty="0">
                <a:solidFill>
                  <a:srgbClr val="00B0F0"/>
                </a:solidFill>
              </a:rPr>
              <a:t>Graph</a:t>
            </a:r>
            <a:r>
              <a:rPr kumimoji="1" lang="zh-CN" altLang="en-US" dirty="0">
                <a:solidFill>
                  <a:srgbClr val="00B0F0"/>
                </a:solidFill>
              </a:rPr>
              <a:t> </a:t>
            </a:r>
            <a:r>
              <a:rPr kumimoji="1" lang="en-US" altLang="zh-CN" dirty="0">
                <a:solidFill>
                  <a:srgbClr val="00B0F0"/>
                </a:solidFill>
              </a:rPr>
              <a:t>embedding</a:t>
            </a:r>
          </a:p>
          <a:p>
            <a:pPr lvl="1">
              <a:buFont typeface="Arial" charset="0"/>
              <a:buChar char="•"/>
            </a:pPr>
            <a:r>
              <a:rPr kumimoji="1" lang="en-US" altLang="zh-CN" dirty="0">
                <a:solidFill>
                  <a:srgbClr val="FF0000"/>
                </a:solidFill>
              </a:rPr>
              <a:t>Pooling</a:t>
            </a:r>
            <a:r>
              <a:rPr kumimoji="1" lang="zh-CN" altLang="en-US" dirty="0">
                <a:solidFill>
                  <a:srgbClr val="FF0000"/>
                </a:solidFill>
              </a:rPr>
              <a:t> </a:t>
            </a:r>
            <a:r>
              <a:rPr kumimoji="1" lang="en-US" altLang="zh-CN" dirty="0">
                <a:solidFill>
                  <a:srgbClr val="FF0000"/>
                </a:solidFill>
              </a:rPr>
              <a:t>based</a:t>
            </a:r>
            <a:r>
              <a:rPr kumimoji="1" lang="zh-CN" altLang="en-US" dirty="0">
                <a:solidFill>
                  <a:srgbClr val="FF0000"/>
                </a:solidFill>
              </a:rPr>
              <a:t> </a:t>
            </a:r>
            <a:r>
              <a:rPr kumimoji="1" lang="en-US" altLang="zh-CN" dirty="0">
                <a:solidFill>
                  <a:srgbClr val="FF0000"/>
                </a:solidFill>
              </a:rPr>
              <a:t>graph</a:t>
            </a:r>
            <a:r>
              <a:rPr kumimoji="1" lang="zh-CN" altLang="en-US" dirty="0">
                <a:solidFill>
                  <a:srgbClr val="FF0000"/>
                </a:solidFill>
              </a:rPr>
              <a:t> </a:t>
            </a:r>
            <a:r>
              <a:rPr kumimoji="1" lang="en-US" altLang="zh-CN" dirty="0">
                <a:solidFill>
                  <a:srgbClr val="FF0000"/>
                </a:solidFill>
              </a:rPr>
              <a:t>embedding</a:t>
            </a:r>
            <a:r>
              <a:rPr kumimoji="1" lang="zh-CN" altLang="en-US" dirty="0">
                <a:solidFill>
                  <a:srgbClr val="FF0000"/>
                </a:solidFill>
              </a:rPr>
              <a:t> </a:t>
            </a:r>
            <a:r>
              <a:rPr kumimoji="1" lang="en-US" altLang="zh-CN" dirty="0"/>
              <a:t>(</a:t>
            </a:r>
            <a:r>
              <a:rPr kumimoji="1" lang="en-US" altLang="zh-CN" i="1" dirty="0"/>
              <a:t>max,</a:t>
            </a:r>
            <a:r>
              <a:rPr kumimoji="1" lang="zh-CN" altLang="en-US" i="1" dirty="0"/>
              <a:t> </a:t>
            </a:r>
            <a:r>
              <a:rPr kumimoji="1" lang="en-US" altLang="zh-CN" i="1" dirty="0"/>
              <a:t>min</a:t>
            </a:r>
            <a:r>
              <a:rPr kumimoji="1" lang="zh-CN" altLang="en-US" i="1" dirty="0"/>
              <a:t> </a:t>
            </a:r>
            <a:r>
              <a:rPr kumimoji="1" lang="en-US" altLang="zh-CN" i="1" dirty="0"/>
              <a:t>and</a:t>
            </a:r>
            <a:r>
              <a:rPr kumimoji="1" lang="zh-CN" altLang="en-US" i="1" dirty="0"/>
              <a:t> </a:t>
            </a:r>
            <a:r>
              <a:rPr kumimoji="1" lang="en-US" altLang="zh-CN" i="1" dirty="0"/>
              <a:t>average</a:t>
            </a:r>
            <a:r>
              <a:rPr kumimoji="1" lang="zh-CN" altLang="en-US" i="1" dirty="0"/>
              <a:t> </a:t>
            </a:r>
            <a:r>
              <a:rPr kumimoji="1" lang="en-US" altLang="zh-CN" i="1" dirty="0"/>
              <a:t>pooling</a:t>
            </a:r>
            <a:r>
              <a:rPr kumimoji="1" lang="en-US" altLang="zh-CN" dirty="0"/>
              <a:t>)</a:t>
            </a:r>
          </a:p>
          <a:p>
            <a:pPr lvl="1">
              <a:buFont typeface="Arial" charset="0"/>
              <a:buChar char="•"/>
            </a:pPr>
            <a:r>
              <a:rPr kumimoji="1" lang="en-US" altLang="zh-CN" dirty="0"/>
              <a:t>Node</a:t>
            </a:r>
            <a:r>
              <a:rPr kumimoji="1" lang="zh-CN" altLang="en-US" dirty="0"/>
              <a:t> </a:t>
            </a:r>
            <a:r>
              <a:rPr kumimoji="1" lang="en-US" altLang="zh-CN" dirty="0"/>
              <a:t>based</a:t>
            </a:r>
            <a:r>
              <a:rPr kumimoji="1" lang="zh-CN" altLang="en-US" dirty="0"/>
              <a:t> </a:t>
            </a:r>
            <a:r>
              <a:rPr kumimoji="1" lang="en-US" altLang="zh-CN" dirty="0"/>
              <a:t>graph</a:t>
            </a:r>
            <a:r>
              <a:rPr kumimoji="1" lang="zh-CN" altLang="en-US" dirty="0"/>
              <a:t> </a:t>
            </a:r>
            <a:r>
              <a:rPr kumimoji="1" lang="en-US" altLang="zh-CN" dirty="0"/>
              <a:t>embedding</a:t>
            </a:r>
          </a:p>
          <a:p>
            <a:pPr lvl="2">
              <a:buSzPct val="75000"/>
              <a:buFont typeface="Wingdings" charset="2"/>
              <a:buChar char="p"/>
            </a:pPr>
            <a:r>
              <a:rPr kumimoji="1" lang="en-US" altLang="zh-CN" dirty="0"/>
              <a:t>Add</a:t>
            </a:r>
            <a:r>
              <a:rPr kumimoji="1" lang="zh-CN" altLang="en-US" dirty="0"/>
              <a:t> </a:t>
            </a:r>
            <a:r>
              <a:rPr kumimoji="1" lang="en-US" altLang="zh-CN" dirty="0"/>
              <a:t>one</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connected</a:t>
            </a:r>
            <a:r>
              <a:rPr kumimoji="1" lang="zh-CN" altLang="en-US" dirty="0"/>
              <a:t> </a:t>
            </a:r>
            <a:r>
              <a:rPr kumimoji="1" lang="en-US" altLang="zh-CN" dirty="0"/>
              <a:t>to</a:t>
            </a:r>
            <a:r>
              <a:rPr kumimoji="1" lang="zh-CN" altLang="en-US" dirty="0"/>
              <a:t> </a:t>
            </a:r>
            <a:r>
              <a:rPr kumimoji="1" lang="en-US" altLang="zh-CN" dirty="0"/>
              <a:t>all</a:t>
            </a:r>
            <a:r>
              <a:rPr kumimoji="1" lang="zh-CN" altLang="en-US" dirty="0"/>
              <a:t> </a:t>
            </a:r>
            <a:r>
              <a:rPr kumimoji="1" lang="en-US" altLang="zh-CN" dirty="0"/>
              <a:t>other</a:t>
            </a:r>
            <a:r>
              <a:rPr kumimoji="1" lang="zh-CN" altLang="en-US" dirty="0"/>
              <a:t> </a:t>
            </a:r>
            <a:r>
              <a:rPr kumimoji="1" lang="en-US" altLang="zh-CN" dirty="0"/>
              <a:t>nodes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graph</a:t>
            </a:r>
          </a:p>
          <a:p>
            <a:pPr lvl="2">
              <a:buSzPct val="75000"/>
              <a:buFont typeface="Wingdings" charset="2"/>
              <a:buChar char="p"/>
            </a:pPr>
            <a:r>
              <a:rPr kumimoji="1" lang="en-US" altLang="zh-CN" dirty="0"/>
              <a:t>The</a:t>
            </a:r>
            <a:r>
              <a:rPr kumimoji="1" lang="zh-CN" altLang="en-US" dirty="0"/>
              <a:t> </a:t>
            </a:r>
            <a:r>
              <a:rPr kumimoji="1" lang="en-US" altLang="zh-CN" dirty="0"/>
              <a:t>embedding</a:t>
            </a:r>
            <a:r>
              <a:rPr kumimoji="1" lang="zh-CN" altLang="en-US" dirty="0"/>
              <a:t> </a:t>
            </a:r>
            <a:r>
              <a:rPr kumimoji="1" lang="en-US" altLang="zh-CN" dirty="0"/>
              <a:t>of</a:t>
            </a:r>
            <a:r>
              <a:rPr kumimoji="1" lang="zh-CN" altLang="en-US" dirty="0"/>
              <a:t> </a:t>
            </a:r>
            <a:r>
              <a:rPr kumimoji="1" lang="en-US" altLang="zh-CN" dirty="0"/>
              <a:t>this</a:t>
            </a:r>
            <a:r>
              <a:rPr kumimoji="1" lang="zh-CN" altLang="en-US" dirty="0"/>
              <a:t> </a:t>
            </a:r>
            <a:r>
              <a:rPr kumimoji="1" lang="en-US" altLang="zh-CN" dirty="0"/>
              <a:t>super</a:t>
            </a:r>
            <a:r>
              <a:rPr kumimoji="1" lang="zh-CN" altLang="en-US" dirty="0"/>
              <a:t> </a:t>
            </a:r>
            <a:r>
              <a:rPr kumimoji="1" lang="en-US" altLang="zh-CN" dirty="0"/>
              <a:t>node</a:t>
            </a:r>
            <a:r>
              <a:rPr kumimoji="1" lang="zh-CN" altLang="en-US" dirty="0"/>
              <a:t> </a:t>
            </a:r>
            <a:r>
              <a:rPr kumimoji="1" lang="en-US" altLang="zh-CN" dirty="0"/>
              <a:t>is</a:t>
            </a:r>
            <a:r>
              <a:rPr kumimoji="1" lang="zh-CN" altLang="en-US" dirty="0"/>
              <a:t> </a:t>
            </a:r>
            <a:r>
              <a:rPr kumimoji="1" lang="en-US" altLang="zh-CN" dirty="0"/>
              <a:t>treated</a:t>
            </a:r>
            <a:r>
              <a:rPr kumimoji="1" lang="zh-CN" altLang="en-US" dirty="0"/>
              <a:t> </a:t>
            </a:r>
            <a:r>
              <a:rPr kumimoji="1" lang="en-US" altLang="zh-CN" dirty="0"/>
              <a:t>as</a:t>
            </a:r>
            <a:r>
              <a:rPr kumimoji="1" lang="zh-CN" altLang="en-US" dirty="0"/>
              <a:t> </a:t>
            </a:r>
            <a:r>
              <a:rPr kumimoji="1" lang="en-US" altLang="zh-CN" dirty="0"/>
              <a:t>graph</a:t>
            </a:r>
            <a:r>
              <a:rPr kumimoji="1" lang="zh-CN" altLang="en-US" dirty="0"/>
              <a:t> </a:t>
            </a:r>
            <a:r>
              <a:rPr kumimoji="1" lang="en-US" altLang="zh-CN" dirty="0"/>
              <a:t>embedding</a:t>
            </a:r>
          </a:p>
        </p:txBody>
      </p:sp>
      <p:sp>
        <p:nvSpPr>
          <p:cNvPr id="5" name="标题 1"/>
          <p:cNvSpPr>
            <a:spLocks noGrp="1"/>
          </p:cNvSpPr>
          <p:nvPr>
            <p:ph type="title"/>
          </p:nvPr>
        </p:nvSpPr>
        <p:spPr>
          <a:xfrm>
            <a:off x="838200" y="1365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Encoding</a:t>
            </a:r>
            <a:endParaRPr lang="zh-CN" altLang="en-US" b="1" spc="-107" dirty="0">
              <a:solidFill>
                <a:srgbClr val="C00000"/>
              </a:solidFill>
            </a:endParaRPr>
          </a:p>
        </p:txBody>
      </p:sp>
      <p:sp>
        <p:nvSpPr>
          <p:cNvPr id="2" name="Slide Number Placeholder 1">
            <a:extLst>
              <a:ext uri="{FF2B5EF4-FFF2-40B4-BE49-F238E27FC236}">
                <a16:creationId xmlns:a16="http://schemas.microsoft.com/office/drawing/2014/main" id="{01EB26FE-B43C-A64F-AF98-5B4618C79578}"/>
              </a:ext>
            </a:extLst>
          </p:cNvPr>
          <p:cNvSpPr>
            <a:spLocks noGrp="1"/>
          </p:cNvSpPr>
          <p:nvPr>
            <p:ph type="sldNum" sz="quarter" idx="12"/>
          </p:nvPr>
        </p:nvSpPr>
        <p:spPr/>
        <p:txBody>
          <a:bodyPr/>
          <a:lstStyle/>
          <a:p>
            <a:fld id="{4C15419E-54D6-8648-ABFB-BEF58E3E877E}" type="slidenum">
              <a:rPr lang="en-US" smtClean="0"/>
              <a:t>225</a:t>
            </a:fld>
            <a:endParaRPr lang="en-US"/>
          </a:p>
        </p:txBody>
      </p:sp>
      <p:pic>
        <p:nvPicPr>
          <p:cNvPr id="6" name="Picture 5" descr="A close up of a map&#10;&#10;Description automatically generated">
            <a:extLst>
              <a:ext uri="{FF2B5EF4-FFF2-40B4-BE49-F238E27FC236}">
                <a16:creationId xmlns:a16="http://schemas.microsoft.com/office/drawing/2014/main" id="{9A34C378-ABEB-D44C-A23D-738D99E970E9}"/>
              </a:ext>
            </a:extLst>
          </p:cNvPr>
          <p:cNvPicPr>
            <a:picLocks noChangeAspect="1"/>
          </p:cNvPicPr>
          <p:nvPr/>
        </p:nvPicPr>
        <p:blipFill>
          <a:blip r:embed="rId2"/>
          <a:stretch>
            <a:fillRect/>
          </a:stretch>
        </p:blipFill>
        <p:spPr>
          <a:xfrm>
            <a:off x="2497182" y="3265423"/>
            <a:ext cx="6113418" cy="3432919"/>
          </a:xfrm>
          <a:prstGeom prst="rect">
            <a:avLst/>
          </a:prstGeom>
        </p:spPr>
      </p:pic>
    </p:spTree>
    <p:extLst>
      <p:ext uri="{BB962C8B-B14F-4D97-AF65-F5344CB8AC3E}">
        <p14:creationId xmlns:p14="http://schemas.microsoft.com/office/powerpoint/2010/main" val="21815764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7AF346A-10A0-6742-BD16-63E156DC03E8}"/>
              </a:ext>
            </a:extLst>
          </p:cNvPr>
          <p:cNvSpPr>
            <a:spLocks noGrp="1"/>
          </p:cNvSpPr>
          <p:nvPr>
            <p:ph type="sldNum" sz="quarter" idx="12"/>
          </p:nvPr>
        </p:nvSpPr>
        <p:spPr/>
        <p:txBody>
          <a:bodyPr/>
          <a:lstStyle/>
          <a:p>
            <a:fld id="{4C15419E-54D6-8648-ABFB-BEF58E3E877E}" type="slidenum">
              <a:rPr lang="en-US" smtClean="0"/>
              <a:t>226</a:t>
            </a:fld>
            <a:endParaRPr lang="en-US"/>
          </a:p>
        </p:txBody>
      </p:sp>
    </p:spTree>
    <p:extLst>
      <p:ext uri="{BB962C8B-B14F-4D97-AF65-F5344CB8AC3E}">
        <p14:creationId xmlns:p14="http://schemas.microsoft.com/office/powerpoint/2010/main" val="13376740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C49FC71-8A02-1147-97B2-7B76F591FDAF}"/>
              </a:ext>
            </a:extLst>
          </p:cNvPr>
          <p:cNvSpPr>
            <a:spLocks noGrp="1"/>
          </p:cNvSpPr>
          <p:nvPr>
            <p:ph type="sldNum" sz="quarter" idx="12"/>
          </p:nvPr>
        </p:nvSpPr>
        <p:spPr/>
        <p:txBody>
          <a:bodyPr/>
          <a:lstStyle/>
          <a:p>
            <a:fld id="{4C15419E-54D6-8648-ABFB-BEF58E3E877E}" type="slidenum">
              <a:rPr lang="en-US" smtClean="0"/>
              <a:t>227</a:t>
            </a:fld>
            <a:endParaRPr lang="en-US"/>
          </a:p>
        </p:txBody>
      </p:sp>
    </p:spTree>
    <p:extLst>
      <p:ext uri="{BB962C8B-B14F-4D97-AF65-F5344CB8AC3E}">
        <p14:creationId xmlns:p14="http://schemas.microsoft.com/office/powerpoint/2010/main" val="2800651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Attention</a:t>
            </a:r>
            <a:r>
              <a:rPr lang="zh-CN" altLang="en-US" b="1" spc="-107" dirty="0">
                <a:solidFill>
                  <a:srgbClr val="C00000"/>
                </a:solidFill>
              </a:rPr>
              <a:t> </a:t>
            </a:r>
            <a:r>
              <a:rPr lang="en-US" altLang="zh-CN" b="1" spc="-107" dirty="0">
                <a:solidFill>
                  <a:srgbClr val="C00000"/>
                </a:solidFill>
              </a:rPr>
              <a:t>Based</a:t>
            </a:r>
            <a:r>
              <a:rPr lang="zh-CN" altLang="en-US" b="1" spc="-107" dirty="0">
                <a:solidFill>
                  <a:srgbClr val="C00000"/>
                </a:solidFill>
              </a:rPr>
              <a:t> </a:t>
            </a:r>
            <a:r>
              <a:rPr lang="en-US" altLang="zh-CN" b="1" spc="-107" dirty="0">
                <a:solidFill>
                  <a:srgbClr val="C00000"/>
                </a:solidFill>
              </a:rPr>
              <a:t>Sequence</a:t>
            </a:r>
            <a:r>
              <a:rPr lang="zh-CN" altLang="en-US" b="1" spc="-107" dirty="0">
                <a:solidFill>
                  <a:srgbClr val="C00000"/>
                </a:solidFill>
              </a:rPr>
              <a:t> </a:t>
            </a:r>
            <a:r>
              <a:rPr lang="en-US" altLang="zh-CN" b="1" spc="-107" dirty="0">
                <a:solidFill>
                  <a:srgbClr val="C00000"/>
                </a:solidFill>
              </a:rPr>
              <a:t>Decoding</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457778" y="1690688"/>
            <a:ext cx="8623300" cy="1295400"/>
          </a:xfrm>
          <a:prstGeom prst="rect">
            <a:avLst/>
          </a:prstGeom>
        </p:spPr>
      </p:pic>
      <p:sp>
        <p:nvSpPr>
          <p:cNvPr id="5" name="文本框 4"/>
          <p:cNvSpPr txBox="1"/>
          <p:nvPr/>
        </p:nvSpPr>
        <p:spPr>
          <a:xfrm>
            <a:off x="708214" y="3233058"/>
            <a:ext cx="1499128" cy="369332"/>
          </a:xfrm>
          <a:prstGeom prst="rect">
            <a:avLst/>
          </a:prstGeom>
          <a:noFill/>
        </p:spPr>
        <p:txBody>
          <a:bodyPr wrap="none" rtlCol="0">
            <a:spAutoFit/>
          </a:bodyPr>
          <a:lstStyle/>
          <a:p>
            <a:r>
              <a:rPr kumimoji="1" lang="en-US" altLang="zh-CN" dirty="0"/>
              <a:t>context</a:t>
            </a:r>
            <a:r>
              <a:rPr kumimoji="1" lang="zh-CN" altLang="en-US" dirty="0"/>
              <a:t> </a:t>
            </a:r>
            <a:r>
              <a:rPr kumimoji="1" lang="en-US" altLang="zh-CN" dirty="0"/>
              <a:t>vector</a:t>
            </a:r>
            <a:endParaRPr kumimoji="1" lang="zh-CN" altLang="en-US" dirty="0"/>
          </a:p>
        </p:txBody>
      </p:sp>
      <p:cxnSp>
        <p:nvCxnSpPr>
          <p:cNvPr id="9" name="直线箭头连接符 8"/>
          <p:cNvCxnSpPr>
            <a:endCxn id="5" idx="0"/>
          </p:cNvCxnSpPr>
          <p:nvPr/>
        </p:nvCxnSpPr>
        <p:spPr>
          <a:xfrm flipH="1">
            <a:off x="1457778" y="2514600"/>
            <a:ext cx="283936" cy="7184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809156" y="3233058"/>
            <a:ext cx="1999265" cy="369332"/>
          </a:xfrm>
          <a:prstGeom prst="rect">
            <a:avLst/>
          </a:prstGeom>
          <a:noFill/>
        </p:spPr>
        <p:txBody>
          <a:bodyPr wrap="none" rtlCol="0">
            <a:spAutoFit/>
          </a:bodyPr>
          <a:lstStyle/>
          <a:p>
            <a:r>
              <a:rPr kumimoji="1" lang="en-US" altLang="zh-CN" dirty="0"/>
              <a:t>node</a:t>
            </a:r>
            <a:r>
              <a:rPr kumimoji="1" lang="zh-CN" altLang="en-US" dirty="0"/>
              <a:t> </a:t>
            </a:r>
            <a:r>
              <a:rPr kumimoji="1" lang="en-US" altLang="zh-CN" dirty="0"/>
              <a:t>representation</a:t>
            </a:r>
            <a:endParaRPr kumimoji="1" lang="zh-CN" altLang="en-US" dirty="0"/>
          </a:p>
        </p:txBody>
      </p:sp>
      <p:cxnSp>
        <p:nvCxnSpPr>
          <p:cNvPr id="11" name="直线箭头连接符 10"/>
          <p:cNvCxnSpPr>
            <a:endCxn id="10" idx="0"/>
          </p:cNvCxnSpPr>
          <p:nvPr/>
        </p:nvCxnSpPr>
        <p:spPr>
          <a:xfrm>
            <a:off x="3439886" y="2427514"/>
            <a:ext cx="368903" cy="8055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000995" y="3866949"/>
            <a:ext cx="1768433" cy="369332"/>
          </a:xfrm>
          <a:prstGeom prst="rect">
            <a:avLst/>
          </a:prstGeom>
          <a:noFill/>
        </p:spPr>
        <p:txBody>
          <a:bodyPr wrap="none" rtlCol="0">
            <a:spAutoFit/>
          </a:bodyPr>
          <a:lstStyle/>
          <a:p>
            <a:r>
              <a:rPr kumimoji="1" lang="en-US" altLang="zh-CN" dirty="0"/>
              <a:t>attention</a:t>
            </a:r>
            <a:r>
              <a:rPr kumimoji="1" lang="zh-CN" altLang="en-US" dirty="0"/>
              <a:t> </a:t>
            </a:r>
            <a:r>
              <a:rPr kumimoji="1" lang="en-US" altLang="zh-CN" dirty="0"/>
              <a:t>weights</a:t>
            </a:r>
            <a:endParaRPr kumimoji="1" lang="zh-CN" altLang="en-US" dirty="0"/>
          </a:p>
        </p:txBody>
      </p:sp>
      <p:cxnSp>
        <p:nvCxnSpPr>
          <p:cNvPr id="15" name="直线箭头连接符 14"/>
          <p:cNvCxnSpPr/>
          <p:nvPr/>
        </p:nvCxnSpPr>
        <p:spPr>
          <a:xfrm>
            <a:off x="4808421" y="242751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68693" y="3847698"/>
            <a:ext cx="1742785" cy="369332"/>
          </a:xfrm>
          <a:prstGeom prst="rect">
            <a:avLst/>
          </a:prstGeom>
          <a:noFill/>
        </p:spPr>
        <p:txBody>
          <a:bodyPr wrap="none" rtlCol="0">
            <a:spAutoFit/>
          </a:bodyPr>
          <a:lstStyle/>
          <a:p>
            <a:r>
              <a:rPr kumimoji="1" lang="en-US" altLang="zh-CN" dirty="0"/>
              <a:t>alignment</a:t>
            </a:r>
            <a:r>
              <a:rPr kumimoji="1" lang="zh-CN" altLang="en-US" dirty="0"/>
              <a:t> </a:t>
            </a:r>
            <a:r>
              <a:rPr kumimoji="1" lang="en-US" altLang="zh-CN" dirty="0"/>
              <a:t>model</a:t>
            </a:r>
            <a:endParaRPr kumimoji="1" lang="zh-CN" altLang="en-US" dirty="0"/>
          </a:p>
        </p:txBody>
      </p:sp>
      <p:cxnSp>
        <p:nvCxnSpPr>
          <p:cNvPr id="13" name="直线箭头连接符 12"/>
          <p:cNvCxnSpPr/>
          <p:nvPr/>
        </p:nvCxnSpPr>
        <p:spPr>
          <a:xfrm>
            <a:off x="8360462" y="2353834"/>
            <a:ext cx="20089" cy="15131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内容占位符 2"/>
          <p:cNvSpPr>
            <a:spLocks noGrp="1"/>
          </p:cNvSpPr>
          <p:nvPr>
            <p:ph idx="1"/>
          </p:nvPr>
        </p:nvSpPr>
        <p:spPr>
          <a:xfrm>
            <a:off x="838200" y="4463999"/>
            <a:ext cx="10755086" cy="1712963"/>
          </a:xfrm>
        </p:spPr>
        <p:txBody>
          <a:bodyPr>
            <a:normAutofit/>
          </a:bodyPr>
          <a:lstStyle/>
          <a:p>
            <a:r>
              <a:rPr kumimoji="1" lang="en-US" altLang="zh-CN" dirty="0"/>
              <a:t>Objective</a:t>
            </a:r>
            <a:r>
              <a:rPr kumimoji="1" lang="zh-CN" altLang="en-US" dirty="0"/>
              <a:t> </a:t>
            </a:r>
            <a:r>
              <a:rPr kumimoji="1" lang="en-US" altLang="zh-CN" dirty="0"/>
              <a:t>Function</a:t>
            </a:r>
          </a:p>
        </p:txBody>
      </p:sp>
      <p:pic>
        <p:nvPicPr>
          <p:cNvPr id="3" name="图片 2"/>
          <p:cNvPicPr>
            <a:picLocks noChangeAspect="1"/>
          </p:cNvPicPr>
          <p:nvPr/>
        </p:nvPicPr>
        <p:blipFill>
          <a:blip r:embed="rId3"/>
          <a:stretch>
            <a:fillRect/>
          </a:stretch>
        </p:blipFill>
        <p:spPr>
          <a:xfrm>
            <a:off x="2840511" y="5117142"/>
            <a:ext cx="4089400" cy="838200"/>
          </a:xfrm>
          <a:prstGeom prst="rect">
            <a:avLst/>
          </a:prstGeom>
        </p:spPr>
      </p:pic>
      <p:sp>
        <p:nvSpPr>
          <p:cNvPr id="6" name="Slide Number Placeholder 5">
            <a:extLst>
              <a:ext uri="{FF2B5EF4-FFF2-40B4-BE49-F238E27FC236}">
                <a16:creationId xmlns:a16="http://schemas.microsoft.com/office/drawing/2014/main" id="{7DE4DD36-978E-FE43-B8F9-DDCF37B95352}"/>
              </a:ext>
            </a:extLst>
          </p:cNvPr>
          <p:cNvSpPr>
            <a:spLocks noGrp="1"/>
          </p:cNvSpPr>
          <p:nvPr>
            <p:ph type="sldNum" sz="quarter" idx="12"/>
          </p:nvPr>
        </p:nvSpPr>
        <p:spPr/>
        <p:txBody>
          <a:bodyPr/>
          <a:lstStyle/>
          <a:p>
            <a:fld id="{4C15419E-54D6-8648-ABFB-BEF58E3E877E}" type="slidenum">
              <a:rPr lang="en-US" smtClean="0"/>
              <a:t>228</a:t>
            </a:fld>
            <a:endParaRPr lang="en-US"/>
          </a:p>
        </p:txBody>
      </p:sp>
    </p:spTree>
    <p:extLst>
      <p:ext uri="{BB962C8B-B14F-4D97-AF65-F5344CB8AC3E}">
        <p14:creationId xmlns:p14="http://schemas.microsoft.com/office/powerpoint/2010/main" val="11666445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256E-7C22-4840-A1B6-ED4A4FD41C40}"/>
              </a:ext>
            </a:extLst>
          </p:cNvPr>
          <p:cNvSpPr>
            <a:spLocks noGrp="1"/>
          </p:cNvSpPr>
          <p:nvPr>
            <p:ph type="title"/>
          </p:nvPr>
        </p:nvSpPr>
        <p:spPr>
          <a:xfrm>
            <a:off x="522514" y="365125"/>
            <a:ext cx="10831286" cy="1325563"/>
          </a:xfrm>
        </p:spPr>
        <p:txBody>
          <a:bodyPr>
            <a:normAutofit/>
          </a:bodyPr>
          <a:lstStyle/>
          <a:p>
            <a:r>
              <a:rPr lang="en-US" b="1" spc="-107" dirty="0">
                <a:solidFill>
                  <a:srgbClr val="C00000"/>
                </a:solidFill>
              </a:rPr>
              <a:t>Experiments: Text Reasoning and Shortest Path</a:t>
            </a:r>
          </a:p>
        </p:txBody>
      </p:sp>
      <p:pic>
        <p:nvPicPr>
          <p:cNvPr id="6" name="Content Placeholder 5" descr="A screenshot of a cell phone&#10;&#10;Description automatically generated">
            <a:extLst>
              <a:ext uri="{FF2B5EF4-FFF2-40B4-BE49-F238E27FC236}">
                <a16:creationId xmlns:a16="http://schemas.microsoft.com/office/drawing/2014/main" id="{3EA8FE63-79CC-A14F-B533-E4FD69289937}"/>
              </a:ext>
            </a:extLst>
          </p:cNvPr>
          <p:cNvPicPr>
            <a:picLocks noGrp="1" noChangeAspect="1"/>
          </p:cNvPicPr>
          <p:nvPr>
            <p:ph idx="1"/>
          </p:nvPr>
        </p:nvPicPr>
        <p:blipFill>
          <a:blip r:embed="rId2"/>
          <a:stretch>
            <a:fillRect/>
          </a:stretch>
        </p:blipFill>
        <p:spPr>
          <a:xfrm>
            <a:off x="224245" y="2006600"/>
            <a:ext cx="6019800" cy="2844800"/>
          </a:xfrm>
        </p:spPr>
      </p:pic>
      <p:sp>
        <p:nvSpPr>
          <p:cNvPr id="4" name="Slide Number Placeholder 3">
            <a:extLst>
              <a:ext uri="{FF2B5EF4-FFF2-40B4-BE49-F238E27FC236}">
                <a16:creationId xmlns:a16="http://schemas.microsoft.com/office/drawing/2014/main" id="{38E00A8E-F671-BF4D-B00E-21BA5AE9D670}"/>
              </a:ext>
            </a:extLst>
          </p:cNvPr>
          <p:cNvSpPr>
            <a:spLocks noGrp="1"/>
          </p:cNvSpPr>
          <p:nvPr>
            <p:ph type="sldNum" sz="quarter" idx="12"/>
          </p:nvPr>
        </p:nvSpPr>
        <p:spPr/>
        <p:txBody>
          <a:bodyPr/>
          <a:lstStyle/>
          <a:p>
            <a:fld id="{4C15419E-54D6-8648-ABFB-BEF58E3E877E}" type="slidenum">
              <a:rPr lang="en-US" smtClean="0"/>
              <a:t>229</a:t>
            </a:fld>
            <a:endParaRPr lang="en-US"/>
          </a:p>
        </p:txBody>
      </p:sp>
      <p:pic>
        <p:nvPicPr>
          <p:cNvPr id="8" name="Picture 7">
            <a:extLst>
              <a:ext uri="{FF2B5EF4-FFF2-40B4-BE49-F238E27FC236}">
                <a16:creationId xmlns:a16="http://schemas.microsoft.com/office/drawing/2014/main" id="{43EA4BAC-77FD-9040-9A47-9CBB1592B6A0}"/>
              </a:ext>
            </a:extLst>
          </p:cNvPr>
          <p:cNvPicPr>
            <a:picLocks noChangeAspect="1"/>
          </p:cNvPicPr>
          <p:nvPr/>
        </p:nvPicPr>
        <p:blipFill>
          <a:blip r:embed="rId3"/>
          <a:stretch>
            <a:fillRect/>
          </a:stretch>
        </p:blipFill>
        <p:spPr>
          <a:xfrm>
            <a:off x="6392455" y="2769640"/>
            <a:ext cx="5575300" cy="1612900"/>
          </a:xfrm>
          <a:prstGeom prst="rect">
            <a:avLst/>
          </a:prstGeom>
        </p:spPr>
      </p:pic>
      <p:sp>
        <p:nvSpPr>
          <p:cNvPr id="9" name="Rectangle 8">
            <a:extLst>
              <a:ext uri="{FF2B5EF4-FFF2-40B4-BE49-F238E27FC236}">
                <a16:creationId xmlns:a16="http://schemas.microsoft.com/office/drawing/2014/main" id="{7C377F77-A7CF-3D41-812A-B98D06F9536F}"/>
              </a:ext>
            </a:extLst>
          </p:cNvPr>
          <p:cNvSpPr/>
          <p:nvPr/>
        </p:nvSpPr>
        <p:spPr>
          <a:xfrm>
            <a:off x="6392455" y="2727211"/>
            <a:ext cx="3051991"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C2B8FEF-CFA8-6644-87BA-DBFE18244C8C}"/>
              </a:ext>
            </a:extLst>
          </p:cNvPr>
          <p:cNvSpPr/>
          <p:nvPr/>
        </p:nvSpPr>
        <p:spPr>
          <a:xfrm>
            <a:off x="9592856" y="2724284"/>
            <a:ext cx="2129246"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22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23</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spTree>
    <p:extLst>
      <p:ext uri="{BB962C8B-B14F-4D97-AF65-F5344CB8AC3E}">
        <p14:creationId xmlns:p14="http://schemas.microsoft.com/office/powerpoint/2010/main" val="414443265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57A0-18CB-344B-B44C-06921092C15F}"/>
              </a:ext>
            </a:extLst>
          </p:cNvPr>
          <p:cNvSpPr>
            <a:spLocks noGrp="1"/>
          </p:cNvSpPr>
          <p:nvPr>
            <p:ph type="title"/>
          </p:nvPr>
        </p:nvSpPr>
        <p:spPr/>
        <p:txBody>
          <a:bodyPr>
            <a:normAutofit/>
          </a:bodyPr>
          <a:lstStyle/>
          <a:p>
            <a:r>
              <a:rPr lang="en-US" b="1" spc="-107" dirty="0">
                <a:solidFill>
                  <a:srgbClr val="C00000"/>
                </a:solidFill>
              </a:rPr>
              <a:t>Experiments: Model Variations</a:t>
            </a:r>
          </a:p>
        </p:txBody>
      </p:sp>
      <p:pic>
        <p:nvPicPr>
          <p:cNvPr id="6" name="Content Placeholder 5" descr="A picture containing object&#10;&#10;Description automatically generated">
            <a:extLst>
              <a:ext uri="{FF2B5EF4-FFF2-40B4-BE49-F238E27FC236}">
                <a16:creationId xmlns:a16="http://schemas.microsoft.com/office/drawing/2014/main" id="{BA84AE87-DDE9-C348-9CF8-F9160861CC4E}"/>
              </a:ext>
            </a:extLst>
          </p:cNvPr>
          <p:cNvPicPr>
            <a:picLocks noGrp="1" noChangeAspect="1"/>
          </p:cNvPicPr>
          <p:nvPr>
            <p:ph idx="1"/>
          </p:nvPr>
        </p:nvPicPr>
        <p:blipFill>
          <a:blip r:embed="rId2"/>
          <a:stretch>
            <a:fillRect/>
          </a:stretch>
        </p:blipFill>
        <p:spPr>
          <a:xfrm>
            <a:off x="1954797" y="2463137"/>
            <a:ext cx="7705772" cy="2536077"/>
          </a:xfrm>
        </p:spPr>
      </p:pic>
      <p:sp>
        <p:nvSpPr>
          <p:cNvPr id="4" name="Slide Number Placeholder 3">
            <a:extLst>
              <a:ext uri="{FF2B5EF4-FFF2-40B4-BE49-F238E27FC236}">
                <a16:creationId xmlns:a16="http://schemas.microsoft.com/office/drawing/2014/main" id="{F6CA6AD1-A0EA-3D40-A11E-0A6C87A574EC}"/>
              </a:ext>
            </a:extLst>
          </p:cNvPr>
          <p:cNvSpPr>
            <a:spLocks noGrp="1"/>
          </p:cNvSpPr>
          <p:nvPr>
            <p:ph type="sldNum" sz="quarter" idx="12"/>
          </p:nvPr>
        </p:nvSpPr>
        <p:spPr/>
        <p:txBody>
          <a:bodyPr/>
          <a:lstStyle/>
          <a:p>
            <a:fld id="{4C15419E-54D6-8648-ABFB-BEF58E3E877E}" type="slidenum">
              <a:rPr lang="en-US" smtClean="0"/>
              <a:t>230</a:t>
            </a:fld>
            <a:endParaRPr lang="en-US"/>
          </a:p>
        </p:txBody>
      </p:sp>
      <p:sp>
        <p:nvSpPr>
          <p:cNvPr id="7" name="Rectangle 6">
            <a:extLst>
              <a:ext uri="{FF2B5EF4-FFF2-40B4-BE49-F238E27FC236}">
                <a16:creationId xmlns:a16="http://schemas.microsoft.com/office/drawing/2014/main" id="{416585F6-C8D2-F94C-8072-D5A5B732D152}"/>
              </a:ext>
            </a:extLst>
          </p:cNvPr>
          <p:cNvSpPr/>
          <p:nvPr/>
        </p:nvSpPr>
        <p:spPr>
          <a:xfrm>
            <a:off x="1817914" y="2466167"/>
            <a:ext cx="8031480" cy="1655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C60A739-A29D-8948-B39E-9663B0A056D5}"/>
              </a:ext>
            </a:extLst>
          </p:cNvPr>
          <p:cNvSpPr txBox="1"/>
          <p:nvPr/>
        </p:nvSpPr>
        <p:spPr>
          <a:xfrm>
            <a:off x="1817913" y="5493116"/>
            <a:ext cx="8556173" cy="369332"/>
          </a:xfrm>
          <a:prstGeom prst="rect">
            <a:avLst/>
          </a:prstGeom>
          <a:noFill/>
        </p:spPr>
        <p:txBody>
          <a:bodyPr wrap="square" rtlCol="0">
            <a:spAutoFit/>
          </a:bodyPr>
          <a:lstStyle/>
          <a:p>
            <a:r>
              <a:rPr lang="en-US" dirty="0"/>
              <a:t>DAG: directed acyclic graphs; DCG: directed cyclic graphs; SEQ: essentially sequential lines </a:t>
            </a:r>
          </a:p>
        </p:txBody>
      </p:sp>
      <p:sp>
        <p:nvSpPr>
          <p:cNvPr id="9" name="TextBox 8">
            <a:extLst>
              <a:ext uri="{FF2B5EF4-FFF2-40B4-BE49-F238E27FC236}">
                <a16:creationId xmlns:a16="http://schemas.microsoft.com/office/drawing/2014/main" id="{23ADF099-9116-6647-9576-87294995B0AE}"/>
              </a:ext>
            </a:extLst>
          </p:cNvPr>
          <p:cNvSpPr txBox="1"/>
          <p:nvPr/>
        </p:nvSpPr>
        <p:spPr>
          <a:xfrm>
            <a:off x="9849394" y="3109165"/>
            <a:ext cx="1905971" cy="646331"/>
          </a:xfrm>
          <a:prstGeom prst="rect">
            <a:avLst/>
          </a:prstGeom>
          <a:noFill/>
        </p:spPr>
        <p:txBody>
          <a:bodyPr wrap="none" rtlCol="0">
            <a:spAutoFit/>
          </a:bodyPr>
          <a:lstStyle/>
          <a:p>
            <a:r>
              <a:rPr lang="en-US" b="1" dirty="0"/>
              <a:t>Node Aggregation</a:t>
            </a:r>
          </a:p>
          <a:p>
            <a:r>
              <a:rPr lang="en-US" b="1" dirty="0"/>
              <a:t>Schemes</a:t>
            </a:r>
          </a:p>
        </p:txBody>
      </p:sp>
      <p:sp>
        <p:nvSpPr>
          <p:cNvPr id="10" name="TextBox 9">
            <a:extLst>
              <a:ext uri="{FF2B5EF4-FFF2-40B4-BE49-F238E27FC236}">
                <a16:creationId xmlns:a16="http://schemas.microsoft.com/office/drawing/2014/main" id="{4271ADA8-05C8-E24D-8852-0BE8E0678E4A}"/>
              </a:ext>
            </a:extLst>
          </p:cNvPr>
          <p:cNvSpPr txBox="1"/>
          <p:nvPr/>
        </p:nvSpPr>
        <p:spPr>
          <a:xfrm>
            <a:off x="9849394" y="4203786"/>
            <a:ext cx="2225994" cy="646331"/>
          </a:xfrm>
          <a:prstGeom prst="rect">
            <a:avLst/>
          </a:prstGeom>
          <a:noFill/>
        </p:spPr>
        <p:txBody>
          <a:bodyPr wrap="none" rtlCol="0">
            <a:spAutoFit/>
          </a:bodyPr>
          <a:lstStyle/>
          <a:p>
            <a:r>
              <a:rPr lang="en-US" b="1" dirty="0"/>
              <a:t>Forward or Backward</a:t>
            </a:r>
          </a:p>
          <a:p>
            <a:r>
              <a:rPr lang="en-US" b="1" dirty="0"/>
              <a:t>Node Embedding</a:t>
            </a:r>
          </a:p>
        </p:txBody>
      </p:sp>
      <p:sp>
        <p:nvSpPr>
          <p:cNvPr id="11" name="Rectangle 10">
            <a:extLst>
              <a:ext uri="{FF2B5EF4-FFF2-40B4-BE49-F238E27FC236}">
                <a16:creationId xmlns:a16="http://schemas.microsoft.com/office/drawing/2014/main" id="{67BC3492-9C25-A241-9C6D-51187FB7329C}"/>
              </a:ext>
            </a:extLst>
          </p:cNvPr>
          <p:cNvSpPr/>
          <p:nvPr/>
        </p:nvSpPr>
        <p:spPr>
          <a:xfrm>
            <a:off x="1817914" y="4121495"/>
            <a:ext cx="8031480" cy="918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32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B434-AFEE-BF42-9C70-8BB9FA9B5035}"/>
              </a:ext>
            </a:extLst>
          </p:cNvPr>
          <p:cNvSpPr>
            <a:spLocks noGrp="1"/>
          </p:cNvSpPr>
          <p:nvPr>
            <p:ph type="title"/>
          </p:nvPr>
        </p:nvSpPr>
        <p:spPr/>
        <p:txBody>
          <a:bodyPr>
            <a:normAutofit/>
          </a:bodyPr>
          <a:lstStyle/>
          <a:p>
            <a:r>
              <a:rPr lang="en-US" b="1" spc="-107" dirty="0">
                <a:solidFill>
                  <a:srgbClr val="C00000"/>
                </a:solidFill>
              </a:rPr>
              <a:t>Experiments: Bidirectional Node Embedding</a:t>
            </a:r>
          </a:p>
        </p:txBody>
      </p:sp>
      <p:pic>
        <p:nvPicPr>
          <p:cNvPr id="6" name="Content Placeholder 5" descr="A close up of a map&#10;&#10;Description automatically generated">
            <a:extLst>
              <a:ext uri="{FF2B5EF4-FFF2-40B4-BE49-F238E27FC236}">
                <a16:creationId xmlns:a16="http://schemas.microsoft.com/office/drawing/2014/main" id="{D1197AA1-DD02-2E4E-BB21-1DA027729054}"/>
              </a:ext>
            </a:extLst>
          </p:cNvPr>
          <p:cNvPicPr>
            <a:picLocks noGrp="1" noChangeAspect="1"/>
          </p:cNvPicPr>
          <p:nvPr>
            <p:ph idx="1"/>
          </p:nvPr>
        </p:nvPicPr>
        <p:blipFill>
          <a:blip r:embed="rId2"/>
          <a:stretch>
            <a:fillRect/>
          </a:stretch>
        </p:blipFill>
        <p:spPr>
          <a:xfrm>
            <a:off x="3089071" y="1690688"/>
            <a:ext cx="5270681" cy="4148094"/>
          </a:xfrm>
        </p:spPr>
      </p:pic>
      <p:sp>
        <p:nvSpPr>
          <p:cNvPr id="4" name="Slide Number Placeholder 3">
            <a:extLst>
              <a:ext uri="{FF2B5EF4-FFF2-40B4-BE49-F238E27FC236}">
                <a16:creationId xmlns:a16="http://schemas.microsoft.com/office/drawing/2014/main" id="{8C14B0F1-D28C-7B40-851B-D597ABE03EF4}"/>
              </a:ext>
            </a:extLst>
          </p:cNvPr>
          <p:cNvSpPr>
            <a:spLocks noGrp="1"/>
          </p:cNvSpPr>
          <p:nvPr>
            <p:ph type="sldNum" sz="quarter" idx="12"/>
          </p:nvPr>
        </p:nvSpPr>
        <p:spPr/>
        <p:txBody>
          <a:bodyPr/>
          <a:lstStyle/>
          <a:p>
            <a:fld id="{4C15419E-54D6-8648-ABFB-BEF58E3E877E}" type="slidenum">
              <a:rPr lang="en-US" smtClean="0"/>
              <a:t>231</a:t>
            </a:fld>
            <a:endParaRPr lang="en-US"/>
          </a:p>
        </p:txBody>
      </p:sp>
      <p:sp>
        <p:nvSpPr>
          <p:cNvPr id="7" name="TextBox 6">
            <a:extLst>
              <a:ext uri="{FF2B5EF4-FFF2-40B4-BE49-F238E27FC236}">
                <a16:creationId xmlns:a16="http://schemas.microsoft.com/office/drawing/2014/main" id="{13C1EAC7-A438-7942-AA1B-D599C7554F86}"/>
              </a:ext>
            </a:extLst>
          </p:cNvPr>
          <p:cNvSpPr txBox="1"/>
          <p:nvPr/>
        </p:nvSpPr>
        <p:spPr>
          <a:xfrm>
            <a:off x="8359752" y="3244154"/>
            <a:ext cx="3528979" cy="646331"/>
          </a:xfrm>
          <a:prstGeom prst="rect">
            <a:avLst/>
          </a:prstGeom>
          <a:noFill/>
        </p:spPr>
        <p:txBody>
          <a:bodyPr wrap="none" rtlCol="0">
            <a:spAutoFit/>
          </a:bodyPr>
          <a:lstStyle/>
          <a:p>
            <a:r>
              <a:rPr lang="en-US" b="1" dirty="0"/>
              <a:t>Bidirectional Node Embedding</a:t>
            </a:r>
          </a:p>
          <a:p>
            <a:r>
              <a:rPr lang="en-US" b="1" dirty="0"/>
              <a:t>VS Unidirectional Node Embedding</a:t>
            </a:r>
          </a:p>
        </p:txBody>
      </p:sp>
      <p:sp>
        <p:nvSpPr>
          <p:cNvPr id="8" name="笑脸 11">
            <a:extLst>
              <a:ext uri="{FF2B5EF4-FFF2-40B4-BE49-F238E27FC236}">
                <a16:creationId xmlns:a16="http://schemas.microsoft.com/office/drawing/2014/main" id="{97E0F3DA-320F-2A4E-94AD-4A69C5847327}"/>
              </a:ext>
            </a:extLst>
          </p:cNvPr>
          <p:cNvSpPr/>
          <p:nvPr/>
        </p:nvSpPr>
        <p:spPr>
          <a:xfrm>
            <a:off x="4758513" y="2161259"/>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12">
            <a:extLst>
              <a:ext uri="{FF2B5EF4-FFF2-40B4-BE49-F238E27FC236}">
                <a16:creationId xmlns:a16="http://schemas.microsoft.com/office/drawing/2014/main" id="{5DD5EA0E-AC29-CC43-806E-64D054D69958}"/>
              </a:ext>
            </a:extLst>
          </p:cNvPr>
          <p:cNvSpPr txBox="1"/>
          <p:nvPr/>
        </p:nvSpPr>
        <p:spPr>
          <a:xfrm>
            <a:off x="3721832" y="2374719"/>
            <a:ext cx="1404744" cy="646331"/>
          </a:xfrm>
          <a:prstGeom prst="rect">
            <a:avLst/>
          </a:prstGeom>
          <a:noFill/>
        </p:spPr>
        <p:txBody>
          <a:bodyPr wrap="none" rtlCol="0">
            <a:spAutoFit/>
          </a:bodyPr>
          <a:lstStyle/>
          <a:p>
            <a:r>
              <a:rPr kumimoji="1" lang="en-US" altLang="zh-CN" dirty="0">
                <a:solidFill>
                  <a:srgbClr val="FF0000"/>
                </a:solidFill>
              </a:rPr>
              <a:t>Converge</a:t>
            </a:r>
          </a:p>
          <a:p>
            <a:r>
              <a:rPr kumimoji="1" lang="en-US" altLang="zh-CN" dirty="0">
                <a:solidFill>
                  <a:srgbClr val="FF0000"/>
                </a:solidFill>
              </a:rPr>
              <a:t>More quickly</a:t>
            </a:r>
            <a:endParaRPr kumimoji="1" lang="zh-CN" altLang="en-US" dirty="0">
              <a:solidFill>
                <a:srgbClr val="FF0000"/>
              </a:solidFill>
            </a:endParaRPr>
          </a:p>
        </p:txBody>
      </p:sp>
    </p:spTree>
    <p:extLst>
      <p:ext uri="{BB962C8B-B14F-4D97-AF65-F5344CB8AC3E}">
        <p14:creationId xmlns:p14="http://schemas.microsoft.com/office/powerpoint/2010/main" val="36509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5F9E-B6AB-504E-B440-2AC92AE71359}"/>
              </a:ext>
            </a:extLst>
          </p:cNvPr>
          <p:cNvSpPr>
            <a:spLocks noGrp="1"/>
          </p:cNvSpPr>
          <p:nvPr>
            <p:ph type="title"/>
          </p:nvPr>
        </p:nvSpPr>
        <p:spPr/>
        <p:txBody>
          <a:bodyPr>
            <a:normAutofit/>
          </a:bodyPr>
          <a:lstStyle/>
          <a:p>
            <a:r>
              <a:rPr lang="en-US" b="1" spc="-107" dirty="0">
                <a:solidFill>
                  <a:srgbClr val="C00000"/>
                </a:solidFill>
              </a:rPr>
              <a:t>When Shall We Use Graph2Seq?</a:t>
            </a:r>
          </a:p>
        </p:txBody>
      </p:sp>
      <p:sp>
        <p:nvSpPr>
          <p:cNvPr id="3" name="Content Placeholder 2">
            <a:extLst>
              <a:ext uri="{FF2B5EF4-FFF2-40B4-BE49-F238E27FC236}">
                <a16:creationId xmlns:a16="http://schemas.microsoft.com/office/drawing/2014/main" id="{7F1E9BA4-176B-D040-8CD6-52BC3149DB68}"/>
              </a:ext>
            </a:extLst>
          </p:cNvPr>
          <p:cNvSpPr>
            <a:spLocks noGrp="1"/>
          </p:cNvSpPr>
          <p:nvPr>
            <p:ph sz="half" idx="1"/>
          </p:nvPr>
        </p:nvSpPr>
        <p:spPr/>
        <p:txBody>
          <a:bodyPr/>
          <a:lstStyle/>
          <a:p>
            <a:r>
              <a:rPr lang="en-US" dirty="0"/>
              <a:t>Case I: the inputs are naturally or best represented in graph</a:t>
            </a:r>
          </a:p>
        </p:txBody>
      </p:sp>
      <p:sp>
        <p:nvSpPr>
          <p:cNvPr id="4" name="Content Placeholder 3">
            <a:extLst>
              <a:ext uri="{FF2B5EF4-FFF2-40B4-BE49-F238E27FC236}">
                <a16:creationId xmlns:a16="http://schemas.microsoft.com/office/drawing/2014/main" id="{C450E14B-0554-8540-866E-6F3C539FAD7E}"/>
              </a:ext>
            </a:extLst>
          </p:cNvPr>
          <p:cNvSpPr>
            <a:spLocks noGrp="1"/>
          </p:cNvSpPr>
          <p:nvPr>
            <p:ph sz="half" idx="2"/>
          </p:nvPr>
        </p:nvSpPr>
        <p:spPr>
          <a:xfrm>
            <a:off x="6172200" y="1825625"/>
            <a:ext cx="5181600" cy="1325563"/>
          </a:xfrm>
        </p:spPr>
        <p:txBody>
          <a:bodyPr/>
          <a:lstStyle/>
          <a:p>
            <a:r>
              <a:rPr lang="en-US" dirty="0"/>
              <a:t>Case II: Hybrid Graph with sequence and its hidden structural information</a:t>
            </a:r>
          </a:p>
        </p:txBody>
      </p:sp>
      <p:sp>
        <p:nvSpPr>
          <p:cNvPr id="5" name="Slide Number Placeholder 4">
            <a:extLst>
              <a:ext uri="{FF2B5EF4-FFF2-40B4-BE49-F238E27FC236}">
                <a16:creationId xmlns:a16="http://schemas.microsoft.com/office/drawing/2014/main" id="{6BD9BB9C-D1A6-F847-827B-5CFA52A49BB4}"/>
              </a:ext>
            </a:extLst>
          </p:cNvPr>
          <p:cNvSpPr>
            <a:spLocks noGrp="1"/>
          </p:cNvSpPr>
          <p:nvPr>
            <p:ph type="sldNum" sz="quarter" idx="12"/>
          </p:nvPr>
        </p:nvSpPr>
        <p:spPr/>
        <p:txBody>
          <a:bodyPr/>
          <a:lstStyle/>
          <a:p>
            <a:fld id="{4C15419E-54D6-8648-ABFB-BEF58E3E877E}" type="slidenum">
              <a:rPr lang="en-US" smtClean="0"/>
              <a:t>232</a:t>
            </a:fld>
            <a:endParaRPr lang="en-US" dirty="0"/>
          </a:p>
        </p:txBody>
      </p:sp>
      <p:pic>
        <p:nvPicPr>
          <p:cNvPr id="7" name="Picture 6" descr="A close up of a logo&#10;&#10;“Ryan’s description of himself: a genius.”">
            <a:extLst>
              <a:ext uri="{FF2B5EF4-FFF2-40B4-BE49-F238E27FC236}">
                <a16:creationId xmlns:a16="http://schemas.microsoft.com/office/drawing/2014/main" id="{7B61D627-83EA-0D40-A6DD-8C66A4D5E110}"/>
              </a:ext>
            </a:extLst>
          </p:cNvPr>
          <p:cNvPicPr>
            <a:picLocks noChangeAspect="1"/>
          </p:cNvPicPr>
          <p:nvPr/>
        </p:nvPicPr>
        <p:blipFill>
          <a:blip r:embed="rId2"/>
          <a:stretch>
            <a:fillRect/>
          </a:stretch>
        </p:blipFill>
        <p:spPr>
          <a:xfrm>
            <a:off x="1456145" y="2835275"/>
            <a:ext cx="3181169" cy="3403629"/>
          </a:xfrm>
          <a:prstGeom prst="rect">
            <a:avLst/>
          </a:prstGeom>
        </p:spPr>
      </p:pic>
      <p:sp>
        <p:nvSpPr>
          <p:cNvPr id="8" name="TextBox 7">
            <a:extLst>
              <a:ext uri="{FF2B5EF4-FFF2-40B4-BE49-F238E27FC236}">
                <a16:creationId xmlns:a16="http://schemas.microsoft.com/office/drawing/2014/main" id="{AF7A22C4-BDDB-9F45-B82B-D488B483BA1F}"/>
              </a:ext>
            </a:extLst>
          </p:cNvPr>
          <p:cNvSpPr txBox="1"/>
          <p:nvPr/>
        </p:nvSpPr>
        <p:spPr>
          <a:xfrm>
            <a:off x="1173267" y="6211525"/>
            <a:ext cx="3984296" cy="369332"/>
          </a:xfrm>
          <a:prstGeom prst="rect">
            <a:avLst/>
          </a:prstGeom>
          <a:noFill/>
        </p:spPr>
        <p:txBody>
          <a:bodyPr wrap="none" rtlCol="0">
            <a:spAutoFit/>
          </a:bodyPr>
          <a:lstStyle/>
          <a:p>
            <a:r>
              <a:rPr lang="en-US" dirty="0"/>
              <a:t>“Ryan’s description of himself: a genius.”</a:t>
            </a:r>
          </a:p>
        </p:txBody>
      </p:sp>
      <p:pic>
        <p:nvPicPr>
          <p:cNvPr id="10" name="Picture 9" descr="A picture containing athletic game&#10;&#10;Description automatically generated">
            <a:extLst>
              <a:ext uri="{FF2B5EF4-FFF2-40B4-BE49-F238E27FC236}">
                <a16:creationId xmlns:a16="http://schemas.microsoft.com/office/drawing/2014/main" id="{91BCD4E5-62BA-9D47-B283-FAE2DF77B479}"/>
              </a:ext>
            </a:extLst>
          </p:cNvPr>
          <p:cNvPicPr>
            <a:picLocks noChangeAspect="1"/>
          </p:cNvPicPr>
          <p:nvPr/>
        </p:nvPicPr>
        <p:blipFill>
          <a:blip r:embed="rId3"/>
          <a:stretch>
            <a:fillRect/>
          </a:stretch>
        </p:blipFill>
        <p:spPr>
          <a:xfrm>
            <a:off x="6149620" y="3342285"/>
            <a:ext cx="4819847" cy="2132676"/>
          </a:xfrm>
          <a:prstGeom prst="rect">
            <a:avLst/>
          </a:prstGeom>
        </p:spPr>
      </p:pic>
      <p:sp>
        <p:nvSpPr>
          <p:cNvPr id="11" name="TextBox 10">
            <a:extLst>
              <a:ext uri="{FF2B5EF4-FFF2-40B4-BE49-F238E27FC236}">
                <a16:creationId xmlns:a16="http://schemas.microsoft.com/office/drawing/2014/main" id="{E22CFBF8-DA7C-DA40-AFD4-E2E2F7C3673F}"/>
              </a:ext>
            </a:extLst>
          </p:cNvPr>
          <p:cNvSpPr txBox="1"/>
          <p:nvPr/>
        </p:nvSpPr>
        <p:spPr>
          <a:xfrm>
            <a:off x="6429605" y="5530632"/>
            <a:ext cx="4719690" cy="646331"/>
          </a:xfrm>
          <a:prstGeom prst="rect">
            <a:avLst/>
          </a:prstGeom>
          <a:noFill/>
        </p:spPr>
        <p:txBody>
          <a:bodyPr wrap="none" rtlCol="0">
            <a:spAutoFit/>
          </a:bodyPr>
          <a:lstStyle/>
          <a:p>
            <a:r>
              <a:rPr lang="en-US" dirty="0"/>
              <a:t>Augmenting “are there </a:t>
            </a:r>
            <a:r>
              <a:rPr lang="en-US" dirty="0" err="1"/>
              <a:t>ada</a:t>
            </a:r>
            <a:r>
              <a:rPr lang="en-US" dirty="0"/>
              <a:t> jobs outside Austin” </a:t>
            </a:r>
          </a:p>
          <a:p>
            <a:r>
              <a:rPr lang="en-US" dirty="0"/>
              <a:t>with its dependency parsing tree results</a:t>
            </a:r>
          </a:p>
        </p:txBody>
      </p:sp>
    </p:spTree>
    <p:extLst>
      <p:ext uri="{BB962C8B-B14F-4D97-AF65-F5344CB8AC3E}">
        <p14:creationId xmlns:p14="http://schemas.microsoft.com/office/powerpoint/2010/main" val="3729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4398-2C55-5943-AAF6-5A4F718C5A7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b="1" kern="1200" dirty="0">
                <a:latin typeface="+mj-lt"/>
                <a:ea typeface="+mj-ea"/>
                <a:cs typeface="+mj-cs"/>
              </a:rPr>
              <a:t>SQL-to-text Generation with Graph-to-Sequence Model (EMNLP’18)</a:t>
            </a:r>
          </a:p>
        </p:txBody>
      </p:sp>
      <p:sp>
        <p:nvSpPr>
          <p:cNvPr id="3" name="Slide Number Placeholder 2">
            <a:extLst>
              <a:ext uri="{FF2B5EF4-FFF2-40B4-BE49-F238E27FC236}">
                <a16:creationId xmlns:a16="http://schemas.microsoft.com/office/drawing/2014/main" id="{5E46C2E3-6804-644B-97B9-546C277E0B73}"/>
              </a:ext>
            </a:extLst>
          </p:cNvPr>
          <p:cNvSpPr>
            <a:spLocks noGrp="1"/>
          </p:cNvSpPr>
          <p:nvPr>
            <p:ph type="sldNum" sz="quarter" idx="12"/>
          </p:nvPr>
        </p:nvSpPr>
        <p:spPr/>
        <p:txBody>
          <a:bodyPr/>
          <a:lstStyle/>
          <a:p>
            <a:fld id="{4C15419E-54D6-8648-ABFB-BEF58E3E877E}" type="slidenum">
              <a:rPr lang="en-US" smtClean="0"/>
              <a:t>233</a:t>
            </a:fld>
            <a:endParaRPr lang="en-US"/>
          </a:p>
        </p:txBody>
      </p:sp>
    </p:spTree>
    <p:extLst>
      <p:ext uri="{BB962C8B-B14F-4D97-AF65-F5344CB8AC3E}">
        <p14:creationId xmlns:p14="http://schemas.microsoft.com/office/powerpoint/2010/main" val="16910635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Natural</a:t>
            </a:r>
            <a:r>
              <a:rPr lang="zh-CN" altLang="en-US" b="1" spc="-107" dirty="0">
                <a:solidFill>
                  <a:srgbClr val="C00000"/>
                </a:solidFill>
              </a:rPr>
              <a:t> </a:t>
            </a:r>
            <a:r>
              <a:rPr lang="en-US" altLang="zh-CN" b="1" spc="-107" dirty="0">
                <a:solidFill>
                  <a:srgbClr val="C00000"/>
                </a:solidFill>
              </a:rPr>
              <a:t>Language</a:t>
            </a:r>
            <a:r>
              <a:rPr lang="zh-CN" altLang="en-US" b="1" spc="-107" dirty="0">
                <a:solidFill>
                  <a:srgbClr val="C00000"/>
                </a:solidFill>
              </a:rPr>
              <a:t> </a:t>
            </a:r>
            <a:r>
              <a:rPr lang="en-US" altLang="zh-CN" b="1" spc="-107" dirty="0">
                <a:solidFill>
                  <a:srgbClr val="C00000"/>
                </a:solidFill>
              </a:rPr>
              <a:t>Interface</a:t>
            </a:r>
            <a:r>
              <a:rPr lang="zh-CN" altLang="en-US" b="1" spc="-107" dirty="0">
                <a:solidFill>
                  <a:srgbClr val="C00000"/>
                </a:solidFill>
              </a:rPr>
              <a:t> </a:t>
            </a:r>
            <a:r>
              <a:rPr lang="en-US" altLang="zh-CN" b="1" spc="-107" dirty="0">
                <a:solidFill>
                  <a:srgbClr val="C00000"/>
                </a:solidFill>
              </a:rPr>
              <a:t>to</a:t>
            </a:r>
            <a:r>
              <a:rPr lang="zh-CN" altLang="en-US" b="1" spc="-107" dirty="0">
                <a:solidFill>
                  <a:srgbClr val="C00000"/>
                </a:solidFill>
              </a:rPr>
              <a:t> </a:t>
            </a:r>
            <a:r>
              <a:rPr lang="en-US" altLang="zh-CN" b="1" spc="-107" dirty="0">
                <a:solidFill>
                  <a:srgbClr val="C00000"/>
                </a:solidFill>
              </a:rPr>
              <a:t>Database</a:t>
            </a:r>
            <a:endParaRPr lang="zh-CN" altLang="en-US" b="1" spc="-107" dirty="0">
              <a:solidFill>
                <a:srgbClr val="C00000"/>
              </a:solidFill>
            </a:endParaRPr>
          </a:p>
        </p:txBody>
      </p:sp>
      <p:pic>
        <p:nvPicPr>
          <p:cNvPr id="5" name="图片 4"/>
          <p:cNvPicPr>
            <a:picLocks noChangeAspect="1"/>
          </p:cNvPicPr>
          <p:nvPr/>
        </p:nvPicPr>
        <p:blipFill>
          <a:blip r:embed="rId3"/>
          <a:stretch>
            <a:fillRect/>
          </a:stretch>
        </p:blipFill>
        <p:spPr>
          <a:xfrm>
            <a:off x="2507136" y="1690688"/>
            <a:ext cx="6263327" cy="4680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笑脸 6"/>
          <p:cNvSpPr/>
          <p:nvPr/>
        </p:nvSpPr>
        <p:spPr>
          <a:xfrm>
            <a:off x="8008463" y="4713514"/>
            <a:ext cx="634795" cy="64186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643258" y="4849781"/>
            <a:ext cx="2390398" cy="369332"/>
          </a:xfrm>
          <a:prstGeom prst="rect">
            <a:avLst/>
          </a:prstGeom>
          <a:noFill/>
        </p:spPr>
        <p:txBody>
          <a:bodyPr wrap="none" rtlCol="0">
            <a:spAutoFit/>
          </a:bodyPr>
          <a:lstStyle/>
          <a:p>
            <a:r>
              <a:rPr kumimoji="1" lang="en-US" altLang="zh-CN" b="1" dirty="0">
                <a:solidFill>
                  <a:srgbClr val="FF0000"/>
                </a:solidFill>
              </a:rPr>
              <a:t>What</a:t>
            </a:r>
            <a:r>
              <a:rPr kumimoji="1" lang="zh-CN" altLang="en-US" b="1" dirty="0">
                <a:solidFill>
                  <a:srgbClr val="FF0000"/>
                </a:solidFill>
              </a:rPr>
              <a:t> </a:t>
            </a:r>
            <a:r>
              <a:rPr kumimoji="1" lang="en-US" altLang="zh-CN" b="1" dirty="0">
                <a:solidFill>
                  <a:srgbClr val="FF0000"/>
                </a:solidFill>
              </a:rPr>
              <a:t>is</a:t>
            </a:r>
            <a:r>
              <a:rPr kumimoji="1" lang="zh-CN" altLang="en-US" b="1" dirty="0">
                <a:solidFill>
                  <a:srgbClr val="FF0000"/>
                </a:solidFill>
              </a:rPr>
              <a:t> </a:t>
            </a:r>
            <a:r>
              <a:rPr kumimoji="1" lang="en-US" altLang="zh-CN" b="1" dirty="0">
                <a:solidFill>
                  <a:srgbClr val="FF0000"/>
                </a:solidFill>
              </a:rPr>
              <a:t>the</a:t>
            </a:r>
            <a:r>
              <a:rPr kumimoji="1" lang="zh-CN" altLang="en-US" b="1" dirty="0">
                <a:solidFill>
                  <a:srgbClr val="FF0000"/>
                </a:solidFill>
              </a:rPr>
              <a:t> </a:t>
            </a:r>
            <a:r>
              <a:rPr kumimoji="1" lang="en-US" altLang="zh-CN" b="1" dirty="0">
                <a:solidFill>
                  <a:srgbClr val="FF0000"/>
                </a:solidFill>
              </a:rPr>
              <a:t>meaning</a:t>
            </a:r>
            <a:r>
              <a:rPr kumimoji="1" lang="zh-CN" altLang="en-US" b="1" dirty="0">
                <a:solidFill>
                  <a:srgbClr val="FF0000"/>
                </a:solidFill>
              </a:rPr>
              <a:t> </a:t>
            </a:r>
            <a:r>
              <a:rPr kumimoji="1" lang="en-US" altLang="zh-CN" b="1" dirty="0">
                <a:solidFill>
                  <a:srgbClr val="FF0000"/>
                </a:solidFill>
              </a:rPr>
              <a:t>?</a:t>
            </a:r>
            <a:endParaRPr kumimoji="1" lang="zh-CN" altLang="en-US" b="1" dirty="0">
              <a:solidFill>
                <a:srgbClr val="FF0000"/>
              </a:solidFill>
            </a:endParaRPr>
          </a:p>
        </p:txBody>
      </p:sp>
      <p:sp>
        <p:nvSpPr>
          <p:cNvPr id="11" name="右大括号 10"/>
          <p:cNvSpPr/>
          <p:nvPr/>
        </p:nvSpPr>
        <p:spPr>
          <a:xfrm>
            <a:off x="8980715" y="4125686"/>
            <a:ext cx="511628" cy="2245859"/>
          </a:xfrm>
          <a:prstGeom prst="rightBrace">
            <a:avLst>
              <a:gd name="adj1" fmla="val 8333"/>
              <a:gd name="adj2" fmla="val 17525"/>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p:cNvSpPr txBox="1"/>
          <p:nvPr/>
        </p:nvSpPr>
        <p:spPr>
          <a:xfrm>
            <a:off x="9492343" y="4303068"/>
            <a:ext cx="2069797" cy="369332"/>
          </a:xfrm>
          <a:prstGeom prst="rect">
            <a:avLst/>
          </a:prstGeom>
          <a:noFill/>
        </p:spPr>
        <p:txBody>
          <a:bodyPr wrap="none" rtlCol="0">
            <a:spAutoFit/>
          </a:bodyPr>
          <a:lstStyle/>
          <a:p>
            <a:r>
              <a:rPr kumimoji="1" lang="en-US" altLang="zh-CN" b="1" i="1" dirty="0">
                <a:solidFill>
                  <a:srgbClr val="FF0000"/>
                </a:solidFill>
              </a:rPr>
              <a:t>Need</a:t>
            </a:r>
            <a:r>
              <a:rPr kumimoji="1" lang="zh-CN" altLang="en-US" b="1" i="1" dirty="0">
                <a:solidFill>
                  <a:srgbClr val="FF0000"/>
                </a:solidFill>
              </a:rPr>
              <a:t> </a:t>
            </a:r>
            <a:r>
              <a:rPr kumimoji="1" lang="en-US" altLang="zh-CN" b="1" i="1" dirty="0">
                <a:solidFill>
                  <a:srgbClr val="FF0000"/>
                </a:solidFill>
              </a:rPr>
              <a:t>explanation</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pic>
        <p:nvPicPr>
          <p:cNvPr id="9" name="Picture 8">
            <a:extLst>
              <a:ext uri="{FF2B5EF4-FFF2-40B4-BE49-F238E27FC236}">
                <a16:creationId xmlns:a16="http://schemas.microsoft.com/office/drawing/2014/main" id="{5070DCB1-ABE0-4A47-B741-9E3E44D92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9259" y="20527"/>
            <a:ext cx="1472741" cy="689196"/>
          </a:xfrm>
          <a:prstGeom prst="rect">
            <a:avLst/>
          </a:prstGeom>
        </p:spPr>
      </p:pic>
      <p:sp>
        <p:nvSpPr>
          <p:cNvPr id="3" name="Slide Number Placeholder 2">
            <a:extLst>
              <a:ext uri="{FF2B5EF4-FFF2-40B4-BE49-F238E27FC236}">
                <a16:creationId xmlns:a16="http://schemas.microsoft.com/office/drawing/2014/main" id="{D6D28BAD-D126-B043-82A1-7E5DCB289348}"/>
              </a:ext>
            </a:extLst>
          </p:cNvPr>
          <p:cNvSpPr>
            <a:spLocks noGrp="1"/>
          </p:cNvSpPr>
          <p:nvPr>
            <p:ph type="sldNum" sz="quarter" idx="12"/>
          </p:nvPr>
        </p:nvSpPr>
        <p:spPr/>
        <p:txBody>
          <a:bodyPr/>
          <a:lstStyle/>
          <a:p>
            <a:fld id="{4C15419E-54D6-8648-ABFB-BEF58E3E877E}" type="slidenum">
              <a:rPr lang="en-US" smtClean="0"/>
              <a:t>234</a:t>
            </a:fld>
            <a:endParaRPr lang="en-US"/>
          </a:p>
        </p:txBody>
      </p:sp>
    </p:spTree>
    <p:extLst>
      <p:ext uri="{BB962C8B-B14F-4D97-AF65-F5344CB8AC3E}">
        <p14:creationId xmlns:p14="http://schemas.microsoft.com/office/powerpoint/2010/main" val="13379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SQL-to-text</a:t>
            </a:r>
            <a:r>
              <a:rPr lang="zh-CN" altLang="en-US" b="1" spc="-107" dirty="0">
                <a:solidFill>
                  <a:srgbClr val="C00000"/>
                </a:solidFill>
              </a:rPr>
              <a:t> </a:t>
            </a:r>
            <a:r>
              <a:rPr lang="en-US" altLang="zh-CN" b="1" spc="-107" dirty="0">
                <a:solidFill>
                  <a:srgbClr val="C00000"/>
                </a:solidFill>
              </a:rPr>
              <a:t>Generation</a:t>
            </a:r>
            <a:r>
              <a:rPr lang="zh-CN" altLang="en-US" b="1" spc="-107" dirty="0">
                <a:solidFill>
                  <a:srgbClr val="C00000"/>
                </a:solidFill>
              </a:rPr>
              <a:t> </a:t>
            </a:r>
            <a:r>
              <a:rPr lang="en-US" altLang="zh-CN" b="1" spc="-107" dirty="0">
                <a:solidFill>
                  <a:srgbClr val="C00000"/>
                </a:solidFill>
              </a:rPr>
              <a:t>Task</a:t>
            </a:r>
            <a:endParaRPr lang="zh-CN" altLang="en-US" b="1" spc="-107" dirty="0">
              <a:solidFill>
                <a:srgbClr val="C00000"/>
              </a:solidFill>
            </a:endParaRPr>
          </a:p>
        </p:txBody>
      </p:sp>
      <p:pic>
        <p:nvPicPr>
          <p:cNvPr id="8" name="图片 7"/>
          <p:cNvPicPr>
            <a:picLocks noChangeAspect="1"/>
          </p:cNvPicPr>
          <p:nvPr/>
        </p:nvPicPr>
        <p:blipFill>
          <a:blip r:embed="rId2"/>
          <a:stretch>
            <a:fillRect/>
          </a:stretch>
        </p:blipFill>
        <p:spPr>
          <a:xfrm>
            <a:off x="435429" y="2538917"/>
            <a:ext cx="10918371" cy="1867366"/>
          </a:xfrm>
          <a:prstGeom prst="rect">
            <a:avLst/>
          </a:prstGeom>
        </p:spPr>
      </p:pic>
      <p:sp>
        <p:nvSpPr>
          <p:cNvPr id="3" name="Slide Number Placeholder 2">
            <a:extLst>
              <a:ext uri="{FF2B5EF4-FFF2-40B4-BE49-F238E27FC236}">
                <a16:creationId xmlns:a16="http://schemas.microsoft.com/office/drawing/2014/main" id="{BAB76D96-1F0C-8244-B684-1657E58E202A}"/>
              </a:ext>
            </a:extLst>
          </p:cNvPr>
          <p:cNvSpPr>
            <a:spLocks noGrp="1"/>
          </p:cNvSpPr>
          <p:nvPr>
            <p:ph type="sldNum" sz="quarter" idx="12"/>
          </p:nvPr>
        </p:nvSpPr>
        <p:spPr/>
        <p:txBody>
          <a:bodyPr/>
          <a:lstStyle/>
          <a:p>
            <a:fld id="{4C15419E-54D6-8648-ABFB-BEF58E3E877E}" type="slidenum">
              <a:rPr lang="en-US" smtClean="0"/>
              <a:t>235</a:t>
            </a:fld>
            <a:endParaRPr lang="en-US"/>
          </a:p>
        </p:txBody>
      </p:sp>
    </p:spTree>
    <p:extLst>
      <p:ext uri="{BB962C8B-B14F-4D97-AF65-F5344CB8AC3E}">
        <p14:creationId xmlns:p14="http://schemas.microsoft.com/office/powerpoint/2010/main" val="32504848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Previous</a:t>
            </a:r>
            <a:r>
              <a:rPr lang="zh-CN" altLang="en-US" b="1" spc="-107" dirty="0">
                <a:solidFill>
                  <a:srgbClr val="C00000"/>
                </a:solidFill>
              </a:rPr>
              <a:t> </a:t>
            </a:r>
            <a:r>
              <a:rPr lang="en-US" altLang="zh-CN" b="1" spc="-107" dirty="0">
                <a:solidFill>
                  <a:srgbClr val="C00000"/>
                </a:solidFill>
              </a:rPr>
              <a:t>Approaches</a:t>
            </a:r>
            <a:endParaRPr lang="zh-CN" altLang="en-US" b="1" spc="-107" dirty="0">
              <a:solidFill>
                <a:srgbClr val="C00000"/>
              </a:solidFill>
            </a:endParaRPr>
          </a:p>
        </p:txBody>
      </p:sp>
      <p:sp>
        <p:nvSpPr>
          <p:cNvPr id="3" name="内容占位符 2"/>
          <p:cNvSpPr>
            <a:spLocks noGrp="1"/>
          </p:cNvSpPr>
          <p:nvPr>
            <p:ph idx="1"/>
          </p:nvPr>
        </p:nvSpPr>
        <p:spPr>
          <a:xfrm>
            <a:off x="894190" y="1640273"/>
            <a:ext cx="10809509" cy="5081202"/>
          </a:xfrm>
        </p:spPr>
        <p:txBody>
          <a:bodyPr/>
          <a:lstStyle/>
          <a:p>
            <a:r>
              <a:rPr kumimoji="1" lang="en-US" altLang="zh-CN" dirty="0"/>
              <a:t>Template-based</a:t>
            </a:r>
            <a:r>
              <a:rPr kumimoji="1" lang="zh-CN" altLang="en-US" dirty="0"/>
              <a:t> </a:t>
            </a:r>
            <a:r>
              <a:rPr kumimoji="1" lang="en-US" altLang="zh-CN" dirty="0"/>
              <a:t>approaches</a:t>
            </a:r>
          </a:p>
          <a:p>
            <a:pPr lvl="1">
              <a:buFont typeface="Wingdings" charset="2"/>
              <a:buChar char="Ø"/>
            </a:pPr>
            <a:r>
              <a:rPr kumimoji="1" lang="en-US" altLang="zh-CN" sz="1600" dirty="0" err="1"/>
              <a:t>Koutrikaal</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2010</a:t>
            </a:r>
          </a:p>
          <a:p>
            <a:pPr lvl="1">
              <a:buFont typeface="Wingdings" charset="2"/>
              <a:buChar char="Ø"/>
            </a:pPr>
            <a:r>
              <a:rPr kumimoji="1" lang="en-US" altLang="zh-CN" sz="1600" dirty="0" err="1"/>
              <a:t>Ngonga</a:t>
            </a:r>
            <a:r>
              <a:rPr kumimoji="1" lang="zh-CN" altLang="en-US" sz="1600" dirty="0"/>
              <a:t> </a:t>
            </a:r>
            <a:r>
              <a:rPr kumimoji="1" lang="en-US" altLang="zh-CN" sz="1600" dirty="0" err="1"/>
              <a:t>Ngomo</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2013</a:t>
            </a:r>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a:t>Deep</a:t>
            </a:r>
            <a:r>
              <a:rPr kumimoji="1" lang="zh-CN" altLang="en-US" dirty="0"/>
              <a:t> </a:t>
            </a:r>
            <a:r>
              <a:rPr kumimoji="1" lang="en-US" altLang="zh-CN" dirty="0"/>
              <a:t>learning</a:t>
            </a:r>
            <a:r>
              <a:rPr kumimoji="1" lang="zh-CN" altLang="en-US" dirty="0"/>
              <a:t> </a:t>
            </a:r>
            <a:r>
              <a:rPr kumimoji="1" lang="en-US" altLang="zh-CN" dirty="0"/>
              <a:t>models</a:t>
            </a:r>
          </a:p>
          <a:p>
            <a:pPr lvl="1">
              <a:buFont typeface="Wingdings" charset="2"/>
              <a:buChar char="Ø"/>
            </a:pPr>
            <a:r>
              <a:rPr kumimoji="1" lang="en-US" altLang="zh-CN" sz="1600" dirty="0" err="1"/>
              <a:t>Iyer</a:t>
            </a:r>
            <a:r>
              <a:rPr kumimoji="1" lang="zh-CN" altLang="en-US" sz="1600" dirty="0"/>
              <a:t> </a:t>
            </a:r>
            <a:r>
              <a:rPr kumimoji="1" lang="en-US" altLang="zh-CN" sz="1600" dirty="0"/>
              <a:t>et</a:t>
            </a:r>
            <a:r>
              <a:rPr kumimoji="1" lang="zh-CN" altLang="en-US" sz="1600" dirty="0"/>
              <a:t> </a:t>
            </a:r>
            <a:r>
              <a:rPr kumimoji="1" lang="en-US" altLang="zh-CN" sz="1600" dirty="0"/>
              <a:t>al.</a:t>
            </a:r>
            <a:r>
              <a:rPr kumimoji="1" lang="zh-CN" altLang="en-US" sz="1600" dirty="0"/>
              <a:t> </a:t>
            </a:r>
            <a:r>
              <a:rPr kumimoji="1" lang="en-US" altLang="zh-CN" sz="1600" dirty="0"/>
              <a:t>2016</a:t>
            </a:r>
            <a:r>
              <a:rPr kumimoji="1" lang="zh-CN" altLang="en-US" sz="1600" dirty="0"/>
              <a:t> </a:t>
            </a:r>
            <a:r>
              <a:rPr kumimoji="1" lang="en-US" altLang="zh-CN" sz="1600" dirty="0"/>
              <a:t>(</a:t>
            </a:r>
            <a:r>
              <a:rPr kumimoji="1" lang="en-US" altLang="zh-CN" sz="1600" b="1" i="1" dirty="0">
                <a:solidFill>
                  <a:srgbClr val="0432FF"/>
                </a:solidFill>
              </a:rPr>
              <a:t>Sequence</a:t>
            </a:r>
            <a:r>
              <a:rPr kumimoji="1" lang="zh-CN" altLang="en-US" sz="1600" b="1" i="1" dirty="0">
                <a:solidFill>
                  <a:srgbClr val="0432FF"/>
                </a:solidFill>
              </a:rPr>
              <a:t> </a:t>
            </a:r>
            <a:r>
              <a:rPr kumimoji="1" lang="en-US" altLang="zh-CN" sz="1600" b="1" i="1" dirty="0">
                <a:solidFill>
                  <a:srgbClr val="0432FF"/>
                </a:solidFill>
              </a:rPr>
              <a:t>to</a:t>
            </a:r>
            <a:r>
              <a:rPr kumimoji="1" lang="zh-CN" altLang="en-US" sz="1600" b="1" i="1" dirty="0">
                <a:solidFill>
                  <a:srgbClr val="0432FF"/>
                </a:solidFill>
              </a:rPr>
              <a:t> </a:t>
            </a:r>
            <a:r>
              <a:rPr kumimoji="1" lang="en-US" altLang="zh-CN" sz="1600" b="1" i="1" dirty="0">
                <a:solidFill>
                  <a:srgbClr val="0432FF"/>
                </a:solidFill>
              </a:rPr>
              <a:t>sequence</a:t>
            </a:r>
            <a:r>
              <a:rPr kumimoji="1" lang="zh-CN" altLang="en-US" sz="1600" b="1" i="1" dirty="0"/>
              <a:t> </a:t>
            </a:r>
            <a:r>
              <a:rPr kumimoji="1" lang="en-US" altLang="zh-CN" sz="1600" dirty="0"/>
              <a:t>model)</a:t>
            </a:r>
          </a:p>
        </p:txBody>
      </p:sp>
      <p:pic>
        <p:nvPicPr>
          <p:cNvPr id="5" name="图片 4"/>
          <p:cNvPicPr>
            <a:picLocks noChangeAspect="1"/>
          </p:cNvPicPr>
          <p:nvPr/>
        </p:nvPicPr>
        <p:blipFill>
          <a:blip r:embed="rId2"/>
          <a:stretch>
            <a:fillRect/>
          </a:stretch>
        </p:blipFill>
        <p:spPr>
          <a:xfrm>
            <a:off x="1041144" y="2824449"/>
            <a:ext cx="10515600" cy="1139331"/>
          </a:xfrm>
          <a:prstGeom prst="rect">
            <a:avLst/>
          </a:prstGeom>
        </p:spPr>
      </p:pic>
      <p:pic>
        <p:nvPicPr>
          <p:cNvPr id="6" name="图片 5"/>
          <p:cNvPicPr>
            <a:picLocks noChangeAspect="1"/>
          </p:cNvPicPr>
          <p:nvPr/>
        </p:nvPicPr>
        <p:blipFill>
          <a:blip r:embed="rId3"/>
          <a:stretch>
            <a:fillRect/>
          </a:stretch>
        </p:blipFill>
        <p:spPr>
          <a:xfrm>
            <a:off x="5653440" y="4180874"/>
            <a:ext cx="3059486" cy="2424602"/>
          </a:xfrm>
          <a:prstGeom prst="rect">
            <a:avLst/>
          </a:prstGeom>
        </p:spPr>
      </p:pic>
      <p:sp>
        <p:nvSpPr>
          <p:cNvPr id="7" name="笑脸 6"/>
          <p:cNvSpPr/>
          <p:nvPr/>
        </p:nvSpPr>
        <p:spPr>
          <a:xfrm>
            <a:off x="5565321" y="2134244"/>
            <a:ext cx="506186" cy="525967"/>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6096000" y="2212562"/>
            <a:ext cx="5865837" cy="369332"/>
          </a:xfrm>
          <a:prstGeom prst="rect">
            <a:avLst/>
          </a:prstGeom>
          <a:noFill/>
        </p:spPr>
        <p:txBody>
          <a:bodyPr wrap="none" rtlCol="0">
            <a:spAutoFit/>
          </a:bodyPr>
          <a:lstStyle/>
          <a:p>
            <a:r>
              <a:rPr kumimoji="1" lang="en-US" altLang="zh-CN" i="1" dirty="0">
                <a:solidFill>
                  <a:srgbClr val="C00000"/>
                </a:solidFill>
              </a:rPr>
              <a:t>Time</a:t>
            </a:r>
            <a:r>
              <a:rPr kumimoji="1" lang="zh-CN" altLang="en-US" i="1" dirty="0">
                <a:solidFill>
                  <a:srgbClr val="C00000"/>
                </a:solidFill>
              </a:rPr>
              <a:t> </a:t>
            </a:r>
            <a:r>
              <a:rPr kumimoji="1" lang="en-US" altLang="zh-CN" i="1" dirty="0">
                <a:solidFill>
                  <a:srgbClr val="C00000"/>
                </a:solidFill>
              </a:rPr>
              <a:t>consuming</a:t>
            </a:r>
            <a:r>
              <a:rPr kumimoji="1" lang="zh-CN" altLang="en-US" i="1" dirty="0">
                <a:solidFill>
                  <a:srgbClr val="C00000"/>
                </a:solidFill>
              </a:rPr>
              <a:t> </a:t>
            </a:r>
            <a:r>
              <a:rPr kumimoji="1" lang="en-US" altLang="zh-CN" i="1" dirty="0">
                <a:solidFill>
                  <a:srgbClr val="C00000"/>
                </a:solidFill>
              </a:rPr>
              <a:t>and</a:t>
            </a:r>
            <a:r>
              <a:rPr kumimoji="1" lang="zh-CN" altLang="en-US" i="1" dirty="0">
                <a:solidFill>
                  <a:srgbClr val="C00000"/>
                </a:solidFill>
              </a:rPr>
              <a:t> </a:t>
            </a:r>
            <a:r>
              <a:rPr kumimoji="1" lang="en-US" altLang="zh-CN" i="1" dirty="0">
                <a:solidFill>
                  <a:srgbClr val="C00000"/>
                </a:solidFill>
              </a:rPr>
              <a:t>generating</a:t>
            </a:r>
            <a:r>
              <a:rPr kumimoji="1" lang="zh-CN" altLang="en-US" i="1" dirty="0">
                <a:solidFill>
                  <a:srgbClr val="C00000"/>
                </a:solidFill>
              </a:rPr>
              <a:t> </a:t>
            </a:r>
            <a:r>
              <a:rPr kumimoji="1" lang="en-US" altLang="zh-CN" i="1" dirty="0">
                <a:solidFill>
                  <a:srgbClr val="C00000"/>
                </a:solidFill>
              </a:rPr>
              <a:t>rigid</a:t>
            </a:r>
            <a:r>
              <a:rPr kumimoji="1" lang="zh-CN" altLang="en-US" i="1" dirty="0">
                <a:solidFill>
                  <a:srgbClr val="C00000"/>
                </a:solidFill>
              </a:rPr>
              <a:t> </a:t>
            </a:r>
            <a:r>
              <a:rPr kumimoji="1" lang="en-US" altLang="zh-CN" i="1" dirty="0">
                <a:solidFill>
                  <a:srgbClr val="C00000"/>
                </a:solidFill>
              </a:rPr>
              <a:t>and</a:t>
            </a:r>
            <a:r>
              <a:rPr kumimoji="1" lang="zh-CN" altLang="en-US" i="1" dirty="0">
                <a:solidFill>
                  <a:srgbClr val="C00000"/>
                </a:solidFill>
              </a:rPr>
              <a:t> </a:t>
            </a:r>
            <a:r>
              <a:rPr kumimoji="1" lang="en-US" altLang="zh-CN" i="1" dirty="0">
                <a:solidFill>
                  <a:srgbClr val="C00000"/>
                </a:solidFill>
              </a:rPr>
              <a:t>stylized</a:t>
            </a:r>
            <a:r>
              <a:rPr kumimoji="1" lang="zh-CN" altLang="en-US" i="1" dirty="0">
                <a:solidFill>
                  <a:srgbClr val="C00000"/>
                </a:solidFill>
              </a:rPr>
              <a:t> </a:t>
            </a:r>
            <a:r>
              <a:rPr kumimoji="1" lang="en-US" altLang="zh-CN" i="1" dirty="0">
                <a:solidFill>
                  <a:srgbClr val="C00000"/>
                </a:solidFill>
              </a:rPr>
              <a:t>language</a:t>
            </a:r>
            <a:r>
              <a:rPr kumimoji="1" lang="zh-CN" altLang="en-US" i="1" dirty="0">
                <a:solidFill>
                  <a:srgbClr val="C00000"/>
                </a:solidFill>
              </a:rPr>
              <a:t> </a:t>
            </a:r>
            <a:r>
              <a:rPr kumimoji="1" lang="en-US" altLang="zh-CN" i="1" dirty="0">
                <a:solidFill>
                  <a:srgbClr val="C00000"/>
                </a:solidFill>
              </a:rPr>
              <a:t>!</a:t>
            </a:r>
            <a:endParaRPr kumimoji="1" lang="zh-CN" altLang="en-US" i="1" dirty="0">
              <a:solidFill>
                <a:srgbClr val="C00000"/>
              </a:solidFill>
            </a:endParaRPr>
          </a:p>
        </p:txBody>
      </p:sp>
      <p:sp>
        <p:nvSpPr>
          <p:cNvPr id="4" name="Slide Number Placeholder 3">
            <a:extLst>
              <a:ext uri="{FF2B5EF4-FFF2-40B4-BE49-F238E27FC236}">
                <a16:creationId xmlns:a16="http://schemas.microsoft.com/office/drawing/2014/main" id="{B177B34F-7E43-6848-AB92-3EADF03A4D47}"/>
              </a:ext>
            </a:extLst>
          </p:cNvPr>
          <p:cNvSpPr>
            <a:spLocks noGrp="1"/>
          </p:cNvSpPr>
          <p:nvPr>
            <p:ph type="sldNum" sz="quarter" idx="12"/>
          </p:nvPr>
        </p:nvSpPr>
        <p:spPr/>
        <p:txBody>
          <a:bodyPr/>
          <a:lstStyle/>
          <a:p>
            <a:fld id="{4C15419E-54D6-8648-ABFB-BEF58E3E877E}" type="slidenum">
              <a:rPr lang="en-US" smtClean="0"/>
              <a:t>236</a:t>
            </a:fld>
            <a:endParaRPr lang="en-US"/>
          </a:p>
        </p:txBody>
      </p:sp>
    </p:spTree>
    <p:extLst>
      <p:ext uri="{BB962C8B-B14F-4D97-AF65-F5344CB8AC3E}">
        <p14:creationId xmlns:p14="http://schemas.microsoft.com/office/powerpoint/2010/main" val="329405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762000" y="2001141"/>
            <a:ext cx="10515600" cy="2127476"/>
          </a:xfrm>
        </p:spPr>
        <p:txBody>
          <a:bodyPr>
            <a:normAutofit/>
          </a:bodyPr>
          <a:lstStyle/>
          <a:p>
            <a:r>
              <a:rPr kumimoji="1" lang="en-US" altLang="zh-CN" sz="2400" dirty="0"/>
              <a:t>SQL</a:t>
            </a:r>
            <a:r>
              <a:rPr kumimoji="1" lang="zh-CN" altLang="en-US" sz="2400" dirty="0"/>
              <a:t> </a:t>
            </a:r>
            <a:r>
              <a:rPr kumimoji="1" lang="en-US" altLang="zh-CN" sz="2400" dirty="0"/>
              <a:t>query</a:t>
            </a:r>
            <a:r>
              <a:rPr kumimoji="1" lang="zh-CN" altLang="en-US" sz="2400" dirty="0"/>
              <a:t> </a:t>
            </a:r>
            <a:r>
              <a:rPr kumimoji="1" lang="en-US" altLang="zh-CN" sz="2400" dirty="0"/>
              <a:t>is</a:t>
            </a:r>
            <a:r>
              <a:rPr kumimoji="1" lang="zh-CN" altLang="en-US" sz="2400" dirty="0"/>
              <a:t> </a:t>
            </a:r>
            <a:r>
              <a:rPr kumimoji="1" lang="en-US" altLang="zh-CN" sz="2400" dirty="0"/>
              <a:t>a</a:t>
            </a:r>
            <a:r>
              <a:rPr kumimoji="1" lang="zh-CN" altLang="en-US" sz="2400" dirty="0"/>
              <a:t> </a:t>
            </a:r>
            <a:r>
              <a:rPr kumimoji="1" lang="en-US" altLang="zh-CN" sz="2400" dirty="0"/>
              <a:t>graph</a:t>
            </a:r>
            <a:r>
              <a:rPr kumimoji="1" lang="zh-CN" altLang="en-US" sz="2400" dirty="0"/>
              <a:t> </a:t>
            </a:r>
            <a:r>
              <a:rPr kumimoji="1" lang="en-US" altLang="zh-CN" sz="2400" dirty="0"/>
              <a:t>structured</a:t>
            </a:r>
            <a:r>
              <a:rPr kumimoji="1" lang="zh-CN" altLang="en-US" sz="2400" dirty="0"/>
              <a:t> </a:t>
            </a:r>
            <a:r>
              <a:rPr kumimoji="1" lang="en-US" altLang="zh-CN" sz="2400" dirty="0"/>
              <a:t>query</a:t>
            </a:r>
          </a:p>
          <a:p>
            <a:r>
              <a:rPr kumimoji="1" lang="en-US" altLang="zh-CN" sz="2400" dirty="0"/>
              <a:t>Naïve</a:t>
            </a:r>
            <a:r>
              <a:rPr kumimoji="1" lang="zh-CN" altLang="en-US" sz="2400" dirty="0"/>
              <a:t> </a:t>
            </a:r>
            <a:r>
              <a:rPr kumimoji="1" lang="en-US" altLang="zh-CN" sz="2400" dirty="0"/>
              <a:t>sequence</a:t>
            </a:r>
            <a:r>
              <a:rPr kumimoji="1" lang="zh-CN" altLang="en-US" sz="2400" dirty="0"/>
              <a:t> </a:t>
            </a:r>
            <a:r>
              <a:rPr kumimoji="1" lang="en-US" altLang="zh-CN" sz="2400" dirty="0"/>
              <a:t>encoders</a:t>
            </a:r>
            <a:r>
              <a:rPr kumimoji="1" lang="zh-CN" altLang="en-US" sz="2400" dirty="0"/>
              <a:t> </a:t>
            </a:r>
            <a:r>
              <a:rPr kumimoji="1" lang="en-US" altLang="zh-CN" sz="2400" dirty="0"/>
              <a:t>may</a:t>
            </a:r>
            <a:r>
              <a:rPr kumimoji="1" lang="zh-CN" altLang="en-US" sz="2400" dirty="0"/>
              <a:t> </a:t>
            </a:r>
            <a:r>
              <a:rPr kumimoji="1" lang="en-US" altLang="zh-CN" sz="2400" dirty="0"/>
              <a:t>need</a:t>
            </a:r>
            <a:r>
              <a:rPr kumimoji="1" lang="zh-CN" altLang="en-US" sz="2400" dirty="0"/>
              <a:t> </a:t>
            </a:r>
            <a:r>
              <a:rPr kumimoji="1" lang="en-US" altLang="zh-CN" sz="2400" dirty="0"/>
              <a:t>an</a:t>
            </a:r>
            <a:r>
              <a:rPr kumimoji="1" lang="zh-CN" altLang="en-US" sz="2400" dirty="0"/>
              <a:t> </a:t>
            </a:r>
            <a:r>
              <a:rPr kumimoji="1" lang="en-US" altLang="zh-CN" sz="2400" dirty="0"/>
              <a:t>elaborate</a:t>
            </a:r>
            <a:r>
              <a:rPr kumimoji="1" lang="zh-CN" altLang="en-US" sz="2400" dirty="0"/>
              <a:t> </a:t>
            </a:r>
            <a:r>
              <a:rPr kumimoji="1" lang="en-US" altLang="zh-CN" sz="2400" dirty="0"/>
              <a:t>design</a:t>
            </a:r>
            <a:r>
              <a:rPr kumimoji="1" lang="zh-CN" altLang="en-US" sz="2400" dirty="0"/>
              <a:t> </a:t>
            </a:r>
            <a:r>
              <a:rPr kumimoji="1" lang="en-US" altLang="zh-CN" sz="2400" dirty="0"/>
              <a:t>to</a:t>
            </a:r>
            <a:r>
              <a:rPr kumimoji="1" lang="zh-CN" altLang="en-US" sz="2400" dirty="0"/>
              <a:t> </a:t>
            </a:r>
            <a:r>
              <a:rPr kumimoji="1" lang="en-US" altLang="zh-CN" sz="2400" dirty="0"/>
              <a:t>fully</a:t>
            </a:r>
            <a:r>
              <a:rPr kumimoji="1" lang="zh-CN" altLang="en-US" sz="2400" dirty="0"/>
              <a:t> </a:t>
            </a:r>
            <a:r>
              <a:rPr kumimoji="1" lang="en-US" altLang="zh-CN" sz="2400" dirty="0"/>
              <a:t>capture</a:t>
            </a:r>
            <a:r>
              <a:rPr kumimoji="1" lang="zh-CN" altLang="en-US" sz="2400" dirty="0"/>
              <a:t> </a:t>
            </a:r>
            <a:r>
              <a:rPr kumimoji="1" lang="en-US" altLang="zh-CN" sz="2400" dirty="0"/>
              <a:t>the</a:t>
            </a:r>
            <a:r>
              <a:rPr kumimoji="1" lang="zh-CN" altLang="en-US" sz="2400" dirty="0"/>
              <a:t> </a:t>
            </a:r>
            <a:r>
              <a:rPr kumimoji="1" lang="en-US" altLang="zh-CN" sz="2400" dirty="0"/>
              <a:t>global</a:t>
            </a:r>
            <a:r>
              <a:rPr kumimoji="1" lang="zh-CN" altLang="en-US" sz="2400" dirty="0"/>
              <a:t> </a:t>
            </a:r>
            <a:r>
              <a:rPr kumimoji="1" lang="en-US" altLang="zh-CN" sz="2400" dirty="0"/>
              <a:t>structure</a:t>
            </a:r>
            <a:r>
              <a:rPr kumimoji="1" lang="zh-CN" altLang="en-US" sz="2400" dirty="0"/>
              <a:t> </a:t>
            </a:r>
            <a:r>
              <a:rPr kumimoji="1" lang="en-US" altLang="zh-CN" sz="2400" dirty="0"/>
              <a:t>information</a:t>
            </a:r>
            <a:endParaRPr kumimoji="1" lang="zh-CN" altLang="en-US" sz="2400" dirty="0"/>
          </a:p>
        </p:txBody>
      </p:sp>
      <p:sp>
        <p:nvSpPr>
          <p:cNvPr id="7" name="文本框 6"/>
          <p:cNvSpPr txBox="1"/>
          <p:nvPr/>
        </p:nvSpPr>
        <p:spPr>
          <a:xfrm>
            <a:off x="1371600" y="4310743"/>
            <a:ext cx="184731" cy="369332"/>
          </a:xfrm>
          <a:prstGeom prst="rect">
            <a:avLst/>
          </a:prstGeom>
          <a:noFill/>
        </p:spPr>
        <p:txBody>
          <a:bodyPr wrap="none" rtlCol="0">
            <a:spAutoFit/>
          </a:bodyPr>
          <a:lstStyle/>
          <a:p>
            <a:endParaRPr kumimoji="1" lang="zh-CN" altLang="en-US" dirty="0"/>
          </a:p>
        </p:txBody>
      </p:sp>
      <p:pic>
        <p:nvPicPr>
          <p:cNvPr id="10" name="图片 9"/>
          <p:cNvPicPr>
            <a:picLocks noChangeAspect="1"/>
          </p:cNvPicPr>
          <p:nvPr/>
        </p:nvPicPr>
        <p:blipFill>
          <a:blip r:embed="rId3"/>
          <a:stretch>
            <a:fillRect/>
          </a:stretch>
        </p:blipFill>
        <p:spPr>
          <a:xfrm>
            <a:off x="598714" y="3748083"/>
            <a:ext cx="10678886" cy="1863984"/>
          </a:xfrm>
          <a:prstGeom prst="rect">
            <a:avLst/>
          </a:prstGeom>
        </p:spPr>
      </p:pic>
      <p:sp>
        <p:nvSpPr>
          <p:cNvPr id="4" name="Slide Number Placeholder 3">
            <a:extLst>
              <a:ext uri="{FF2B5EF4-FFF2-40B4-BE49-F238E27FC236}">
                <a16:creationId xmlns:a16="http://schemas.microsoft.com/office/drawing/2014/main" id="{A2392CBC-4093-6B45-BA0D-85DF2E7E20F7}"/>
              </a:ext>
            </a:extLst>
          </p:cNvPr>
          <p:cNvSpPr>
            <a:spLocks noGrp="1"/>
          </p:cNvSpPr>
          <p:nvPr>
            <p:ph type="sldNum" sz="quarter" idx="12"/>
          </p:nvPr>
        </p:nvSpPr>
        <p:spPr/>
        <p:txBody>
          <a:bodyPr/>
          <a:lstStyle/>
          <a:p>
            <a:fld id="{4C15419E-54D6-8648-ABFB-BEF58E3E877E}" type="slidenum">
              <a:rPr lang="en-US" smtClean="0"/>
              <a:t>237</a:t>
            </a:fld>
            <a:endParaRPr lang="en-US"/>
          </a:p>
        </p:txBody>
      </p:sp>
    </p:spTree>
    <p:extLst>
      <p:ext uri="{BB962C8B-B14F-4D97-AF65-F5344CB8AC3E}">
        <p14:creationId xmlns:p14="http://schemas.microsoft.com/office/powerpoint/2010/main" val="40398446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Motivation</a:t>
            </a:r>
            <a:endParaRPr lang="zh-CN" altLang="en-US" b="1" spc="-107" dirty="0">
              <a:solidFill>
                <a:srgbClr val="C00000"/>
              </a:solidFill>
            </a:endParaRPr>
          </a:p>
        </p:txBody>
      </p:sp>
      <p:pic>
        <p:nvPicPr>
          <p:cNvPr id="5" name="图片 4"/>
          <p:cNvPicPr>
            <a:picLocks noChangeAspect="1"/>
          </p:cNvPicPr>
          <p:nvPr/>
        </p:nvPicPr>
        <p:blipFill>
          <a:blip r:embed="rId2"/>
          <a:stretch>
            <a:fillRect/>
          </a:stretch>
        </p:blipFill>
        <p:spPr>
          <a:xfrm>
            <a:off x="794657" y="1946752"/>
            <a:ext cx="10602686" cy="3410388"/>
          </a:xfrm>
          <a:prstGeom prst="rect">
            <a:avLst/>
          </a:prstGeom>
        </p:spPr>
      </p:pic>
      <p:pic>
        <p:nvPicPr>
          <p:cNvPr id="6" name="图片 5"/>
          <p:cNvPicPr>
            <a:picLocks noChangeAspect="1"/>
          </p:cNvPicPr>
          <p:nvPr/>
        </p:nvPicPr>
        <p:blipFill>
          <a:blip r:embed="rId3"/>
          <a:stretch>
            <a:fillRect/>
          </a:stretch>
        </p:blipFill>
        <p:spPr>
          <a:xfrm>
            <a:off x="7577364" y="3651946"/>
            <a:ext cx="3907064" cy="703071"/>
          </a:xfrm>
          <a:prstGeom prst="rect">
            <a:avLst/>
          </a:prstGeom>
        </p:spPr>
      </p:pic>
      <p:sp>
        <p:nvSpPr>
          <p:cNvPr id="3" name="Slide Number Placeholder 2">
            <a:extLst>
              <a:ext uri="{FF2B5EF4-FFF2-40B4-BE49-F238E27FC236}">
                <a16:creationId xmlns:a16="http://schemas.microsoft.com/office/drawing/2014/main" id="{8E194A60-A492-084E-AB60-93915B8CC9F8}"/>
              </a:ext>
            </a:extLst>
          </p:cNvPr>
          <p:cNvSpPr>
            <a:spLocks noGrp="1"/>
          </p:cNvSpPr>
          <p:nvPr>
            <p:ph type="sldNum" sz="quarter" idx="12"/>
          </p:nvPr>
        </p:nvSpPr>
        <p:spPr/>
        <p:txBody>
          <a:bodyPr/>
          <a:lstStyle/>
          <a:p>
            <a:fld id="{4C15419E-54D6-8648-ABFB-BEF58E3E877E}" type="slidenum">
              <a:rPr lang="en-US" smtClean="0"/>
              <a:t>238</a:t>
            </a:fld>
            <a:endParaRPr lang="en-US"/>
          </a:p>
        </p:txBody>
      </p:sp>
    </p:spTree>
    <p:extLst>
      <p:ext uri="{BB962C8B-B14F-4D97-AF65-F5344CB8AC3E}">
        <p14:creationId xmlns:p14="http://schemas.microsoft.com/office/powerpoint/2010/main" val="134369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275614" cy="2802392"/>
          </a:xfrm>
        </p:spPr>
        <p:txBody>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ide Number Placeholder 1">
            <a:extLst>
              <a:ext uri="{FF2B5EF4-FFF2-40B4-BE49-F238E27FC236}">
                <a16:creationId xmlns:a16="http://schemas.microsoft.com/office/drawing/2014/main" id="{7BE9B22E-3594-8241-8F5A-9679CCD6A709}"/>
              </a:ext>
            </a:extLst>
          </p:cNvPr>
          <p:cNvSpPr>
            <a:spLocks noGrp="1"/>
          </p:cNvSpPr>
          <p:nvPr>
            <p:ph type="sldNum" sz="quarter" idx="12"/>
          </p:nvPr>
        </p:nvSpPr>
        <p:spPr/>
        <p:txBody>
          <a:bodyPr/>
          <a:lstStyle/>
          <a:p>
            <a:fld id="{4C15419E-54D6-8648-ABFB-BEF58E3E877E}" type="slidenum">
              <a:rPr lang="en-US" smtClean="0"/>
              <a:t>239</a:t>
            </a:fld>
            <a:endParaRPr lang="en-US"/>
          </a:p>
        </p:txBody>
      </p:sp>
    </p:spTree>
    <p:extLst>
      <p:ext uri="{BB962C8B-B14F-4D97-AF65-F5344CB8AC3E}">
        <p14:creationId xmlns:p14="http://schemas.microsoft.com/office/powerpoint/2010/main" val="2911992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24</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Tree>
    <p:extLst>
      <p:ext uri="{BB962C8B-B14F-4D97-AF65-F5344CB8AC3E}">
        <p14:creationId xmlns:p14="http://schemas.microsoft.com/office/powerpoint/2010/main" val="22119057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19900" cy="4273504"/>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endParaRPr kumimoji="1" lang="en-US" altLang="zh-CN" sz="18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8313965" y="3706841"/>
            <a:ext cx="840922" cy="351875"/>
          </a:xfrm>
          <a:prstGeom prst="rect">
            <a:avLst/>
          </a:prstGeom>
        </p:spPr>
      </p:pic>
      <p:sp>
        <p:nvSpPr>
          <p:cNvPr id="3" name="Slide Number Placeholder 2">
            <a:extLst>
              <a:ext uri="{FF2B5EF4-FFF2-40B4-BE49-F238E27FC236}">
                <a16:creationId xmlns:a16="http://schemas.microsoft.com/office/drawing/2014/main" id="{D57BA5D6-99B8-A741-A0B1-2479FC497823}"/>
              </a:ext>
            </a:extLst>
          </p:cNvPr>
          <p:cNvSpPr>
            <a:spLocks noGrp="1"/>
          </p:cNvSpPr>
          <p:nvPr>
            <p:ph type="sldNum" sz="quarter" idx="12"/>
          </p:nvPr>
        </p:nvSpPr>
        <p:spPr/>
        <p:txBody>
          <a:bodyPr/>
          <a:lstStyle/>
          <a:p>
            <a:fld id="{4C15419E-54D6-8648-ABFB-BEF58E3E877E}" type="slidenum">
              <a:rPr lang="en-US" smtClean="0"/>
              <a:t>240</a:t>
            </a:fld>
            <a:endParaRPr lang="en-US"/>
          </a:p>
        </p:txBody>
      </p:sp>
    </p:spTree>
    <p:extLst>
      <p:ext uri="{BB962C8B-B14F-4D97-AF65-F5344CB8AC3E}">
        <p14:creationId xmlns:p14="http://schemas.microsoft.com/office/powerpoint/2010/main" val="11219533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85214" cy="3892504"/>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lvl="1">
              <a:buFont typeface="Wingdings" charset="2"/>
              <a:buChar char="Ø"/>
            </a:pPr>
            <a:endParaRPr kumimoji="1" lang="en-US" altLang="zh-CN" sz="2200" dirty="0"/>
          </a:p>
          <a:p>
            <a:pPr lvl="1">
              <a:buFont typeface="Wingdings" charset="2"/>
              <a:buChar char="Ø"/>
            </a:pP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8346623" y="3237752"/>
            <a:ext cx="1069901" cy="820964"/>
          </a:xfrm>
          <a:prstGeom prst="rect">
            <a:avLst/>
          </a:prstGeom>
        </p:spPr>
      </p:pic>
      <p:sp>
        <p:nvSpPr>
          <p:cNvPr id="2" name="Slide Number Placeholder 1">
            <a:extLst>
              <a:ext uri="{FF2B5EF4-FFF2-40B4-BE49-F238E27FC236}">
                <a16:creationId xmlns:a16="http://schemas.microsoft.com/office/drawing/2014/main" id="{4A3C90AB-599B-1A46-9F68-3ADE38A883CA}"/>
              </a:ext>
            </a:extLst>
          </p:cNvPr>
          <p:cNvSpPr>
            <a:spLocks noGrp="1"/>
          </p:cNvSpPr>
          <p:nvPr>
            <p:ph type="sldNum" sz="quarter" idx="12"/>
          </p:nvPr>
        </p:nvSpPr>
        <p:spPr/>
        <p:txBody>
          <a:bodyPr/>
          <a:lstStyle/>
          <a:p>
            <a:fld id="{4C15419E-54D6-8648-ABFB-BEF58E3E877E}" type="slidenum">
              <a:rPr lang="en-US" smtClean="0"/>
              <a:t>241</a:t>
            </a:fld>
            <a:endParaRPr lang="en-US"/>
          </a:p>
        </p:txBody>
      </p:sp>
    </p:spTree>
    <p:extLst>
      <p:ext uri="{BB962C8B-B14F-4D97-AF65-F5344CB8AC3E}">
        <p14:creationId xmlns:p14="http://schemas.microsoft.com/office/powerpoint/2010/main" val="19008275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7952921" y="3164357"/>
            <a:ext cx="2344964" cy="1333257"/>
          </a:xfrm>
          <a:prstGeom prst="rect">
            <a:avLst/>
          </a:prstGeom>
        </p:spPr>
      </p:pic>
      <p:sp>
        <p:nvSpPr>
          <p:cNvPr id="3" name="Slide Number Placeholder 2">
            <a:extLst>
              <a:ext uri="{FF2B5EF4-FFF2-40B4-BE49-F238E27FC236}">
                <a16:creationId xmlns:a16="http://schemas.microsoft.com/office/drawing/2014/main" id="{0C8324EE-1CBA-BE43-B82B-512D19018392}"/>
              </a:ext>
            </a:extLst>
          </p:cNvPr>
          <p:cNvSpPr>
            <a:spLocks noGrp="1"/>
          </p:cNvSpPr>
          <p:nvPr>
            <p:ph type="sldNum" sz="quarter" idx="12"/>
          </p:nvPr>
        </p:nvSpPr>
        <p:spPr/>
        <p:txBody>
          <a:bodyPr/>
          <a:lstStyle/>
          <a:p>
            <a:fld id="{4C15419E-54D6-8648-ABFB-BEF58E3E877E}" type="slidenum">
              <a:rPr lang="en-US" smtClean="0"/>
              <a:t>242</a:t>
            </a:fld>
            <a:endParaRPr lang="en-US"/>
          </a:p>
        </p:txBody>
      </p:sp>
    </p:spTree>
    <p:extLst>
      <p:ext uri="{BB962C8B-B14F-4D97-AF65-F5344CB8AC3E}">
        <p14:creationId xmlns:p14="http://schemas.microsoft.com/office/powerpoint/2010/main" val="369149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742423" y="3733015"/>
            <a:ext cx="3101872" cy="991320"/>
          </a:xfrm>
          <a:prstGeom prst="rect">
            <a:avLst/>
          </a:prstGeom>
        </p:spPr>
      </p:pic>
      <p:sp>
        <p:nvSpPr>
          <p:cNvPr id="2" name="Slide Number Placeholder 1">
            <a:extLst>
              <a:ext uri="{FF2B5EF4-FFF2-40B4-BE49-F238E27FC236}">
                <a16:creationId xmlns:a16="http://schemas.microsoft.com/office/drawing/2014/main" id="{986685D3-CF24-C04C-93FE-EB2B201788D1}"/>
              </a:ext>
            </a:extLst>
          </p:cNvPr>
          <p:cNvSpPr>
            <a:spLocks noGrp="1"/>
          </p:cNvSpPr>
          <p:nvPr>
            <p:ph type="sldNum" sz="quarter" idx="12"/>
          </p:nvPr>
        </p:nvSpPr>
        <p:spPr/>
        <p:txBody>
          <a:bodyPr/>
          <a:lstStyle/>
          <a:p>
            <a:fld id="{4C15419E-54D6-8648-ABFB-BEF58E3E877E}" type="slidenum">
              <a:rPr lang="en-US" smtClean="0"/>
              <a:t>243</a:t>
            </a:fld>
            <a:endParaRPr lang="en-US"/>
          </a:p>
        </p:txBody>
      </p:sp>
    </p:spTree>
    <p:extLst>
      <p:ext uri="{BB962C8B-B14F-4D97-AF65-F5344CB8AC3E}">
        <p14:creationId xmlns:p14="http://schemas.microsoft.com/office/powerpoint/2010/main" val="377843712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p:cNvPicPr>
            <a:picLocks noChangeAspect="1"/>
          </p:cNvPicPr>
          <p:nvPr/>
        </p:nvPicPr>
        <p:blipFill>
          <a:blip r:embed="rId3"/>
          <a:stretch>
            <a:fillRect/>
          </a:stretch>
        </p:blipFill>
        <p:spPr>
          <a:xfrm>
            <a:off x="7757173" y="3742443"/>
            <a:ext cx="3072372" cy="981892"/>
          </a:xfrm>
          <a:prstGeom prst="rect">
            <a:avLst/>
          </a:prstGeom>
        </p:spPr>
      </p:pic>
      <p:sp>
        <p:nvSpPr>
          <p:cNvPr id="3" name="Slide Number Placeholder 2">
            <a:extLst>
              <a:ext uri="{FF2B5EF4-FFF2-40B4-BE49-F238E27FC236}">
                <a16:creationId xmlns:a16="http://schemas.microsoft.com/office/drawing/2014/main" id="{7D24C4CE-A512-C544-860E-87482D0BAB81}"/>
              </a:ext>
            </a:extLst>
          </p:cNvPr>
          <p:cNvSpPr>
            <a:spLocks noGrp="1"/>
          </p:cNvSpPr>
          <p:nvPr>
            <p:ph type="sldNum" sz="quarter" idx="12"/>
          </p:nvPr>
        </p:nvSpPr>
        <p:spPr/>
        <p:txBody>
          <a:bodyPr/>
          <a:lstStyle/>
          <a:p>
            <a:fld id="{4C15419E-54D6-8648-ABFB-BEF58E3E877E}" type="slidenum">
              <a:rPr lang="en-US" smtClean="0"/>
              <a:t>244</a:t>
            </a:fld>
            <a:endParaRPr lang="en-US"/>
          </a:p>
        </p:txBody>
      </p:sp>
    </p:spTree>
    <p:extLst>
      <p:ext uri="{BB962C8B-B14F-4D97-AF65-F5344CB8AC3E}">
        <p14:creationId xmlns:p14="http://schemas.microsoft.com/office/powerpoint/2010/main" val="83663779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673180" y="3809934"/>
            <a:ext cx="2984041" cy="1346527"/>
          </a:xfrm>
          <a:prstGeom prst="rect">
            <a:avLst/>
          </a:prstGeom>
        </p:spPr>
      </p:pic>
      <p:sp>
        <p:nvSpPr>
          <p:cNvPr id="2" name="Slide Number Placeholder 1">
            <a:extLst>
              <a:ext uri="{FF2B5EF4-FFF2-40B4-BE49-F238E27FC236}">
                <a16:creationId xmlns:a16="http://schemas.microsoft.com/office/drawing/2014/main" id="{6BF09E8E-6C97-684D-8586-0EDB3FAD2898}"/>
              </a:ext>
            </a:extLst>
          </p:cNvPr>
          <p:cNvSpPr>
            <a:spLocks noGrp="1"/>
          </p:cNvSpPr>
          <p:nvPr>
            <p:ph type="sldNum" sz="quarter" idx="12"/>
          </p:nvPr>
        </p:nvSpPr>
        <p:spPr/>
        <p:txBody>
          <a:bodyPr/>
          <a:lstStyle/>
          <a:p>
            <a:fld id="{4C15419E-54D6-8648-ABFB-BEF58E3E877E}" type="slidenum">
              <a:rPr lang="en-US" smtClean="0"/>
              <a:t>245</a:t>
            </a:fld>
            <a:endParaRPr lang="en-US"/>
          </a:p>
        </p:txBody>
      </p:sp>
    </p:spTree>
    <p:extLst>
      <p:ext uri="{BB962C8B-B14F-4D97-AF65-F5344CB8AC3E}">
        <p14:creationId xmlns:p14="http://schemas.microsoft.com/office/powerpoint/2010/main" val="7802293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89861" y="3809934"/>
            <a:ext cx="4126544" cy="1486816"/>
          </a:xfrm>
          <a:prstGeom prst="rect">
            <a:avLst/>
          </a:prstGeom>
        </p:spPr>
      </p:pic>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p:txBody>
      </p:sp>
      <p:pic>
        <p:nvPicPr>
          <p:cNvPr id="8" name="图片 7"/>
          <p:cNvPicPr>
            <a:picLocks noChangeAspect="1"/>
          </p:cNvPicPr>
          <p:nvPr/>
        </p:nvPicPr>
        <p:blipFill>
          <a:blip r:embed="rId3"/>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D15A20D3-32C7-5944-AECE-A57339B8EDAD}"/>
              </a:ext>
            </a:extLst>
          </p:cNvPr>
          <p:cNvSpPr>
            <a:spLocks noGrp="1"/>
          </p:cNvSpPr>
          <p:nvPr>
            <p:ph type="sldNum" sz="quarter" idx="12"/>
          </p:nvPr>
        </p:nvSpPr>
        <p:spPr/>
        <p:txBody>
          <a:bodyPr/>
          <a:lstStyle/>
          <a:p>
            <a:fld id="{4C15419E-54D6-8648-ABFB-BEF58E3E877E}" type="slidenum">
              <a:rPr lang="en-US" smtClean="0"/>
              <a:t>246</a:t>
            </a:fld>
            <a:endParaRPr lang="en-US"/>
          </a:p>
        </p:txBody>
      </p:sp>
    </p:spTree>
    <p:extLst>
      <p:ext uri="{BB962C8B-B14F-4D97-AF65-F5344CB8AC3E}">
        <p14:creationId xmlns:p14="http://schemas.microsoft.com/office/powerpoint/2010/main" val="12057740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38200" y="365125"/>
            <a:ext cx="10515600" cy="1325563"/>
          </a:xfrm>
        </p:spPr>
        <p:txBody>
          <a:bodyPr/>
          <a:lstStyle/>
          <a:p>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r>
              <a:rPr lang="zh-CN" altLang="en-US" b="1" spc="-107" dirty="0">
                <a:solidFill>
                  <a:srgbClr val="C00000"/>
                </a:solidFill>
              </a:rPr>
              <a:t> </a:t>
            </a:r>
            <a:r>
              <a:rPr lang="en-US" altLang="zh-CN" b="1" spc="-107" dirty="0">
                <a:solidFill>
                  <a:srgbClr val="C00000"/>
                </a:solidFill>
              </a:rPr>
              <a:t>of</a:t>
            </a:r>
            <a:r>
              <a:rPr lang="zh-CN" altLang="en-US" b="1" spc="-107" dirty="0">
                <a:solidFill>
                  <a:srgbClr val="C00000"/>
                </a:solidFill>
              </a:rPr>
              <a:t> </a:t>
            </a:r>
            <a:r>
              <a:rPr lang="en-US" altLang="zh-CN" b="1" spc="-107" dirty="0">
                <a:solidFill>
                  <a:srgbClr val="C00000"/>
                </a:solidFill>
              </a:rPr>
              <a:t>SQL</a:t>
            </a:r>
            <a:r>
              <a:rPr lang="zh-CN" altLang="en-US" b="1" spc="-107" dirty="0">
                <a:solidFill>
                  <a:srgbClr val="C00000"/>
                </a:solidFill>
              </a:rPr>
              <a:t> </a:t>
            </a:r>
            <a:r>
              <a:rPr lang="en-US" altLang="zh-CN" b="1" spc="-107" dirty="0">
                <a:solidFill>
                  <a:srgbClr val="C00000"/>
                </a:solidFill>
              </a:rPr>
              <a:t>Query</a:t>
            </a:r>
            <a:endParaRPr lang="zh-CN" altLang="en-US" b="1" spc="-107" dirty="0">
              <a:solidFill>
                <a:srgbClr val="C00000"/>
              </a:solidFill>
            </a:endParaRPr>
          </a:p>
        </p:txBody>
      </p:sp>
      <p:sp>
        <p:nvSpPr>
          <p:cNvPr id="6" name="内容占位符 2"/>
          <p:cNvSpPr>
            <a:spLocks noGrp="1"/>
          </p:cNvSpPr>
          <p:nvPr>
            <p:ph idx="1"/>
          </p:nvPr>
        </p:nvSpPr>
        <p:spPr>
          <a:xfrm>
            <a:off x="615043" y="2486525"/>
            <a:ext cx="6874328" cy="3718332"/>
          </a:xfrm>
        </p:spPr>
        <p:txBody>
          <a:bodyPr>
            <a:normAutofit/>
          </a:bodyPr>
          <a:lstStyle/>
          <a:p>
            <a:r>
              <a:rPr kumimoji="1" lang="en-US" altLang="zh-CN" dirty="0"/>
              <a:t>Represent</a:t>
            </a:r>
            <a:r>
              <a:rPr kumimoji="1" lang="zh-CN" altLang="en-US" dirty="0"/>
              <a:t> </a:t>
            </a:r>
            <a:r>
              <a:rPr kumimoji="1" lang="en-US" altLang="zh-CN" dirty="0"/>
              <a:t>the</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graph</a:t>
            </a:r>
          </a:p>
          <a:p>
            <a:pPr lvl="1">
              <a:buFont typeface="Wingdings" charset="2"/>
              <a:buChar char="Ø"/>
            </a:pPr>
            <a:r>
              <a:rPr kumimoji="1" lang="en-US" altLang="zh-CN" sz="2200" dirty="0"/>
              <a:t>Select</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create</a:t>
            </a:r>
            <a:r>
              <a:rPr kumimoji="1" lang="zh-CN" altLang="en-US" sz="1800" dirty="0"/>
              <a:t> </a:t>
            </a:r>
            <a:r>
              <a:rPr kumimoji="1" lang="en-US" altLang="zh-CN" sz="1800" dirty="0"/>
              <a:t>a</a:t>
            </a:r>
            <a:r>
              <a:rPr kumimoji="1" lang="zh-CN" altLang="en-US" sz="1800" dirty="0"/>
              <a:t> </a:t>
            </a:r>
            <a:r>
              <a:rPr kumimoji="1" lang="en-US" altLang="zh-CN" sz="1800" dirty="0"/>
              <a:t>node</a:t>
            </a:r>
            <a:r>
              <a:rPr kumimoji="1" lang="zh-CN" altLang="en-US" sz="1800" dirty="0"/>
              <a:t> </a:t>
            </a:r>
            <a:r>
              <a:rPr kumimoji="1" lang="en-US" altLang="zh-CN" sz="1800" dirty="0"/>
              <a:t>assigned</a:t>
            </a:r>
            <a:r>
              <a:rPr kumimoji="1" lang="zh-CN" altLang="en-US" sz="1800" dirty="0"/>
              <a:t> </a:t>
            </a:r>
            <a:r>
              <a:rPr kumimoji="1" lang="en-US" altLang="zh-CN" sz="1800" dirty="0"/>
              <a:t>with</a:t>
            </a:r>
            <a:r>
              <a:rPr kumimoji="1" lang="zh-CN" altLang="en-US" sz="1800" dirty="0"/>
              <a:t> </a:t>
            </a:r>
            <a:r>
              <a:rPr kumimoji="1" lang="en-US" altLang="zh-CN" sz="1800" dirty="0"/>
              <a:t>text</a:t>
            </a:r>
            <a:r>
              <a:rPr kumimoji="1" lang="zh-CN" altLang="en-US" sz="1800" dirty="0"/>
              <a:t> </a:t>
            </a:r>
            <a:r>
              <a:rPr kumimoji="1" lang="en-US" altLang="zh-CN" sz="1800" dirty="0"/>
              <a:t>attribute</a:t>
            </a:r>
            <a:r>
              <a:rPr kumimoji="1" lang="zh-CN" altLang="en-US" sz="1800" dirty="0"/>
              <a:t> </a:t>
            </a:r>
            <a:r>
              <a:rPr kumimoji="1" lang="en-US" altLang="zh-CN" sz="1800" i="1" dirty="0">
                <a:solidFill>
                  <a:srgbClr val="0432FF"/>
                </a:solidFill>
              </a:rPr>
              <a:t>select</a:t>
            </a:r>
          </a:p>
          <a:p>
            <a:pPr marL="1257300" lvl="2" indent="-342900">
              <a:buFont typeface="+mj-lt"/>
              <a:buAutoNum type="alphaLcParenR"/>
            </a:pPr>
            <a:r>
              <a:rPr kumimoji="1" lang="en-US" altLang="zh-CN" sz="1800" dirty="0"/>
              <a:t>connect</a:t>
            </a:r>
            <a:r>
              <a:rPr kumimoji="1" lang="zh-CN" altLang="en-US" sz="1800" dirty="0"/>
              <a:t> </a:t>
            </a:r>
            <a:r>
              <a:rPr kumimoji="1" lang="en-US" altLang="zh-CN" sz="1800" dirty="0"/>
              <a:t>SELECT</a:t>
            </a:r>
            <a:r>
              <a:rPr kumimoji="1" lang="zh-CN" altLang="en-US" sz="1800" dirty="0"/>
              <a:t> </a:t>
            </a:r>
            <a:r>
              <a:rPr kumimoji="1" lang="en-US" altLang="zh-CN" sz="1800" dirty="0"/>
              <a:t>node</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In</a:t>
            </a:r>
            <a:r>
              <a:rPr kumimoji="1" lang="zh-CN" altLang="en-US" sz="1800" dirty="0"/>
              <a:t> </a:t>
            </a:r>
            <a:r>
              <a:rPr kumimoji="1" lang="en-US" altLang="zh-CN" sz="1800" dirty="0"/>
              <a:t>some</a:t>
            </a:r>
            <a:r>
              <a:rPr kumimoji="1" lang="zh-CN" altLang="en-US" sz="1800" dirty="0"/>
              <a:t> </a:t>
            </a:r>
            <a:r>
              <a:rPr kumimoji="1" lang="en-US" altLang="zh-CN" sz="1800" dirty="0"/>
              <a:t>cases,</a:t>
            </a:r>
            <a:r>
              <a:rPr kumimoji="1" lang="zh-CN" altLang="en-US" sz="1800" dirty="0"/>
              <a:t> </a:t>
            </a:r>
            <a:r>
              <a:rPr kumimoji="1" lang="en-US" altLang="zh-CN" sz="1800" dirty="0"/>
              <a:t>there</a:t>
            </a:r>
            <a:r>
              <a:rPr kumimoji="1" lang="zh-CN" altLang="en-US" sz="1800" dirty="0"/>
              <a:t> </a:t>
            </a:r>
            <a:r>
              <a:rPr kumimoji="1" lang="en-US" altLang="zh-CN" sz="1800" dirty="0"/>
              <a:t>may</a:t>
            </a:r>
            <a:r>
              <a:rPr kumimoji="1" lang="zh-CN" altLang="en-US" sz="1800" dirty="0"/>
              <a:t> </a:t>
            </a:r>
            <a:r>
              <a:rPr kumimoji="1" lang="en-US" altLang="zh-CN" sz="1800" dirty="0"/>
              <a:t>exist</a:t>
            </a:r>
            <a:r>
              <a:rPr kumimoji="1" lang="zh-CN" altLang="en-US" sz="1800" dirty="0"/>
              <a:t> </a:t>
            </a:r>
            <a:r>
              <a:rPr kumimoji="1" lang="en-US" altLang="zh-CN" sz="1800" dirty="0"/>
              <a:t>aggregation</a:t>
            </a:r>
            <a:r>
              <a:rPr kumimoji="1" lang="zh-CN" altLang="en-US" sz="1800" dirty="0"/>
              <a:t> </a:t>
            </a:r>
            <a:r>
              <a:rPr kumimoji="1" lang="en-US" altLang="zh-CN" sz="1800" dirty="0"/>
              <a:t>functions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i="1" dirty="0"/>
              <a:t>count</a:t>
            </a:r>
            <a:r>
              <a:rPr kumimoji="1" lang="zh-CN" altLang="en-US" sz="1800" i="1" dirty="0"/>
              <a:t> </a:t>
            </a:r>
            <a:r>
              <a:rPr kumimoji="1" lang="en-US" altLang="zh-CN" sz="1800" dirty="0"/>
              <a:t>and</a:t>
            </a:r>
            <a:r>
              <a:rPr kumimoji="1" lang="zh-CN" altLang="en-US" sz="1800" dirty="0"/>
              <a:t> </a:t>
            </a:r>
            <a:r>
              <a:rPr kumimoji="1" lang="en-US" altLang="zh-CN" sz="1800" i="1" dirty="0"/>
              <a:t>max</a:t>
            </a:r>
            <a:r>
              <a:rPr kumimoji="1" lang="en-US" altLang="zh-CN" sz="1800" dirty="0"/>
              <a:t>;</a:t>
            </a:r>
            <a:r>
              <a:rPr kumimoji="1" lang="zh-CN" altLang="en-US" sz="1800" dirty="0"/>
              <a:t> </a:t>
            </a:r>
            <a:r>
              <a:rPr kumimoji="1" lang="en-US" altLang="zh-CN" sz="1800" dirty="0"/>
              <a:t>add</a:t>
            </a:r>
            <a:r>
              <a:rPr kumimoji="1" lang="zh-CN" altLang="en-US" sz="1800" dirty="0"/>
              <a:t> </a:t>
            </a:r>
            <a:r>
              <a:rPr kumimoji="1" lang="en-US" altLang="zh-CN" sz="1800" dirty="0"/>
              <a:t>aggregation</a:t>
            </a:r>
            <a:r>
              <a:rPr kumimoji="1" lang="zh-CN" altLang="en-US" sz="1800" dirty="0"/>
              <a:t> </a:t>
            </a:r>
            <a:r>
              <a:rPr kumimoji="1" lang="en-US" altLang="zh-CN" sz="1800" dirty="0"/>
              <a:t>node</a:t>
            </a:r>
            <a:r>
              <a:rPr kumimoji="1" lang="zh-CN" altLang="en-US" sz="1800" dirty="0"/>
              <a:t> </a:t>
            </a:r>
            <a:r>
              <a:rPr kumimoji="1" lang="en-US" altLang="zh-CN" sz="1800" dirty="0"/>
              <a:t>and</a:t>
            </a:r>
            <a:r>
              <a:rPr kumimoji="1" lang="zh-CN" altLang="en-US" sz="1800" dirty="0"/>
              <a:t> </a:t>
            </a:r>
            <a:r>
              <a:rPr kumimoji="1" lang="en-US" altLang="zh-CN" sz="1800" dirty="0"/>
              <a:t>connect</a:t>
            </a:r>
            <a:r>
              <a:rPr kumimoji="1" lang="zh-CN" altLang="en-US" sz="1800" dirty="0"/>
              <a:t> </a:t>
            </a:r>
            <a:r>
              <a:rPr kumimoji="1" lang="en-US" altLang="zh-CN" sz="1800" dirty="0"/>
              <a:t>it</a:t>
            </a:r>
            <a:r>
              <a:rPr kumimoji="1" lang="zh-CN" altLang="en-US" sz="1800" dirty="0"/>
              <a:t> </a:t>
            </a:r>
            <a:r>
              <a:rPr kumimoji="1" lang="en-US" altLang="zh-CN" sz="1800" dirty="0"/>
              <a:t>with</a:t>
            </a:r>
            <a:r>
              <a:rPr kumimoji="1" lang="zh-CN" altLang="en-US" sz="1800" dirty="0"/>
              <a:t> </a:t>
            </a:r>
            <a:r>
              <a:rPr kumimoji="1" lang="en-US" altLang="zh-CN" sz="1800" dirty="0"/>
              <a:t>column</a:t>
            </a:r>
            <a:r>
              <a:rPr kumimoji="1" lang="zh-CN" altLang="en-US" sz="1800" dirty="0"/>
              <a:t> </a:t>
            </a:r>
            <a:r>
              <a:rPr kumimoji="1" lang="en-US" altLang="zh-CN" sz="1800" dirty="0"/>
              <a:t>node</a:t>
            </a:r>
            <a:endParaRPr kumimoji="1" lang="en-US" altLang="zh-CN" sz="2200" dirty="0"/>
          </a:p>
          <a:p>
            <a:pPr lvl="1">
              <a:buFont typeface="Wingdings" charset="2"/>
              <a:buChar char="Ø"/>
            </a:pPr>
            <a:r>
              <a:rPr kumimoji="1" lang="en-US" altLang="zh-CN" sz="2200" dirty="0"/>
              <a:t>Where</a:t>
            </a:r>
            <a:r>
              <a:rPr kumimoji="1" lang="zh-CN" altLang="en-US" sz="2200" dirty="0"/>
              <a:t> </a:t>
            </a:r>
            <a:r>
              <a:rPr kumimoji="1" lang="en-US" altLang="zh-CN" sz="2200" dirty="0"/>
              <a:t>clause</a:t>
            </a:r>
          </a:p>
          <a:p>
            <a:pPr marL="1257300" lvl="2" indent="-342900">
              <a:buFont typeface="+mj-lt"/>
              <a:buAutoNum type="alphaLcParenR"/>
            </a:pPr>
            <a:r>
              <a:rPr kumimoji="1" lang="en-US" altLang="zh-CN" sz="1800" dirty="0"/>
              <a:t>for</a:t>
            </a:r>
            <a:r>
              <a:rPr kumimoji="1" lang="zh-CN" altLang="en-US" sz="1800" dirty="0"/>
              <a:t> </a:t>
            </a:r>
            <a:r>
              <a:rPr kumimoji="1" lang="en-US" altLang="zh-CN" sz="1800" dirty="0"/>
              <a:t>each</a:t>
            </a:r>
            <a:r>
              <a:rPr kumimoji="1" lang="zh-CN" altLang="en-US" sz="1800" dirty="0"/>
              <a:t> </a:t>
            </a:r>
            <a:r>
              <a:rPr kumimoji="1" lang="en-US" altLang="zh-CN" sz="1800" dirty="0"/>
              <a:t>condition,</a:t>
            </a:r>
            <a:r>
              <a:rPr kumimoji="1" lang="zh-CN" altLang="en-US" sz="1800" dirty="0"/>
              <a:t> </a:t>
            </a:r>
            <a:r>
              <a:rPr kumimoji="1" lang="en-US" altLang="zh-CN" sz="1800" dirty="0"/>
              <a:t>we</a:t>
            </a:r>
            <a:r>
              <a:rPr kumimoji="1" lang="zh-CN" altLang="en-US" sz="1800" dirty="0"/>
              <a:t> </a:t>
            </a:r>
            <a:r>
              <a:rPr kumimoji="1" lang="en-US" altLang="zh-CN" sz="1800" dirty="0"/>
              <a:t>use</a:t>
            </a:r>
            <a:r>
              <a:rPr kumimoji="1" lang="zh-CN" altLang="en-US" sz="1800" dirty="0"/>
              <a:t> </a:t>
            </a:r>
            <a:r>
              <a:rPr kumimoji="1" lang="en-US" altLang="zh-CN" sz="1800" dirty="0"/>
              <a:t>the</a:t>
            </a:r>
            <a:r>
              <a:rPr kumimoji="1" lang="zh-CN" altLang="en-US" sz="1800" dirty="0"/>
              <a:t> </a:t>
            </a:r>
            <a:r>
              <a:rPr kumimoji="1" lang="en-US" altLang="zh-CN" sz="1800" dirty="0"/>
              <a:t>same</a:t>
            </a:r>
            <a:r>
              <a:rPr kumimoji="1" lang="zh-CN" altLang="en-US" sz="1800" dirty="0"/>
              <a:t> </a:t>
            </a:r>
            <a:r>
              <a:rPr kumimoji="1" lang="en-US" altLang="zh-CN" sz="1800" dirty="0"/>
              <a:t>process</a:t>
            </a:r>
            <a:r>
              <a:rPr kumimoji="1" lang="zh-CN" altLang="en-US" sz="1800" dirty="0"/>
              <a:t> </a:t>
            </a:r>
            <a:r>
              <a:rPr kumimoji="1" lang="en-US" altLang="zh-CN" sz="1800" dirty="0"/>
              <a:t>as</a:t>
            </a:r>
            <a:r>
              <a:rPr kumimoji="1" lang="zh-CN" altLang="en-US" sz="1800" dirty="0"/>
              <a:t> </a:t>
            </a:r>
            <a:r>
              <a:rPr kumimoji="1" lang="en-US" altLang="zh-CN" sz="1800" dirty="0"/>
              <a:t>for</a:t>
            </a:r>
            <a:r>
              <a:rPr kumimoji="1" lang="zh-CN" altLang="en-US" sz="1800" dirty="0"/>
              <a:t> </a:t>
            </a:r>
            <a:r>
              <a:rPr kumimoji="1" lang="en-US" altLang="zh-CN" sz="1800" dirty="0"/>
              <a:t>the</a:t>
            </a:r>
            <a:r>
              <a:rPr kumimoji="1" lang="zh-CN" altLang="en-US" sz="1800" dirty="0"/>
              <a:t> </a:t>
            </a:r>
            <a:r>
              <a:rPr kumimoji="1" lang="en-US" altLang="zh-CN" sz="1800" dirty="0"/>
              <a:t>Select</a:t>
            </a:r>
            <a:r>
              <a:rPr kumimoji="1" lang="zh-CN" altLang="en-US" sz="1800" dirty="0"/>
              <a:t> </a:t>
            </a:r>
            <a:r>
              <a:rPr kumimoji="1" lang="en-US" altLang="zh-CN" sz="1800" dirty="0"/>
              <a:t>clause</a:t>
            </a:r>
            <a:r>
              <a:rPr kumimoji="1" lang="zh-CN" altLang="en-US" sz="1800" dirty="0"/>
              <a:t> </a:t>
            </a:r>
            <a:r>
              <a:rPr kumimoji="1" lang="en-US" altLang="zh-CN" sz="1800" dirty="0"/>
              <a:t>to</a:t>
            </a:r>
            <a:r>
              <a:rPr kumimoji="1" lang="zh-CN" altLang="en-US" sz="1800" dirty="0"/>
              <a:t> </a:t>
            </a:r>
            <a:r>
              <a:rPr kumimoji="1" lang="en-US" altLang="zh-CN" sz="1800" dirty="0"/>
              <a:t>create</a:t>
            </a:r>
            <a:r>
              <a:rPr kumimoji="1" lang="zh-CN" altLang="en-US" sz="1800" dirty="0"/>
              <a:t> </a:t>
            </a:r>
            <a:r>
              <a:rPr kumimoji="1" lang="en-US" altLang="zh-CN" sz="1800" dirty="0"/>
              <a:t>nodes</a:t>
            </a:r>
          </a:p>
          <a:p>
            <a:pPr marL="1257300" lvl="2" indent="-342900">
              <a:buFont typeface="+mj-lt"/>
              <a:buAutoNum type="alphaLcParenR"/>
            </a:pPr>
            <a:r>
              <a:rPr kumimoji="1" lang="en-US" altLang="zh-CN" sz="1800" dirty="0"/>
              <a:t>add</a:t>
            </a:r>
            <a:r>
              <a:rPr kumimoji="1" lang="zh-CN" altLang="en-US" sz="1800" dirty="0"/>
              <a:t> </a:t>
            </a:r>
            <a:r>
              <a:rPr kumimoji="1" lang="en-US" altLang="zh-CN" sz="1800" dirty="0"/>
              <a:t>logical</a:t>
            </a:r>
            <a:r>
              <a:rPr kumimoji="1" lang="zh-CN" altLang="en-US" sz="1800" dirty="0"/>
              <a:t> </a:t>
            </a:r>
            <a:r>
              <a:rPr kumimoji="1" lang="en-US" altLang="zh-CN" sz="1800" dirty="0"/>
              <a:t>operators</a:t>
            </a:r>
            <a:r>
              <a:rPr kumimoji="1" lang="zh-CN" altLang="en-US" sz="1800" dirty="0"/>
              <a:t> </a:t>
            </a:r>
            <a:r>
              <a:rPr kumimoji="1" lang="en-US" altLang="zh-CN" sz="1800" dirty="0"/>
              <a:t>such</a:t>
            </a:r>
            <a:r>
              <a:rPr kumimoji="1" lang="zh-CN" altLang="en-US" sz="1800" dirty="0"/>
              <a:t> </a:t>
            </a:r>
            <a:r>
              <a:rPr kumimoji="1" lang="en-US" altLang="zh-CN" sz="1800" dirty="0"/>
              <a:t>as</a:t>
            </a:r>
            <a:r>
              <a:rPr kumimoji="1" lang="zh-CN" altLang="en-US" sz="1800" dirty="0"/>
              <a:t> </a:t>
            </a:r>
            <a:r>
              <a:rPr kumimoji="1" lang="en-US" altLang="zh-CN" sz="1800" dirty="0"/>
              <a:t>AND,</a:t>
            </a:r>
            <a:r>
              <a:rPr kumimoji="1" lang="zh-CN" altLang="en-US" sz="1800" dirty="0"/>
              <a:t> </a:t>
            </a:r>
            <a:r>
              <a:rPr kumimoji="1" lang="en-US" altLang="zh-CN" sz="1800" dirty="0"/>
              <a:t>OR</a:t>
            </a:r>
            <a:r>
              <a:rPr kumimoji="1" lang="zh-CN" altLang="en-US" sz="1800" dirty="0"/>
              <a:t> </a:t>
            </a:r>
            <a:r>
              <a:rPr kumimoji="1" lang="en-US" altLang="zh-CN" sz="1800" dirty="0"/>
              <a:t>and</a:t>
            </a:r>
            <a:r>
              <a:rPr kumimoji="1" lang="zh-CN" altLang="en-US" sz="1800" dirty="0"/>
              <a:t> </a:t>
            </a:r>
            <a:r>
              <a:rPr kumimoji="1" lang="en-US" altLang="zh-CN" sz="1800" dirty="0"/>
              <a:t>NOT</a:t>
            </a:r>
          </a:p>
        </p:txBody>
      </p:sp>
      <p:pic>
        <p:nvPicPr>
          <p:cNvPr id="8" name="图片 7"/>
          <p:cNvPicPr>
            <a:picLocks noChangeAspect="1"/>
          </p:cNvPicPr>
          <p:nvPr/>
        </p:nvPicPr>
        <p:blipFill>
          <a:blip r:embed="rId2"/>
          <a:stretch>
            <a:fillRect/>
          </a:stretch>
        </p:blipFill>
        <p:spPr>
          <a:xfrm>
            <a:off x="576943" y="1866595"/>
            <a:ext cx="10591800" cy="444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3"/>
          <a:stretch>
            <a:fillRect/>
          </a:stretch>
        </p:blipFill>
        <p:spPr>
          <a:xfrm>
            <a:off x="7589861" y="3830953"/>
            <a:ext cx="3931566" cy="1465797"/>
          </a:xfrm>
          <a:prstGeom prst="rect">
            <a:avLst/>
          </a:prstGeom>
        </p:spPr>
      </p:pic>
      <p:sp>
        <p:nvSpPr>
          <p:cNvPr id="2" name="Slide Number Placeholder 1">
            <a:extLst>
              <a:ext uri="{FF2B5EF4-FFF2-40B4-BE49-F238E27FC236}">
                <a16:creationId xmlns:a16="http://schemas.microsoft.com/office/drawing/2014/main" id="{2EC18DB5-7350-4A42-8E99-CAA80E710508}"/>
              </a:ext>
            </a:extLst>
          </p:cNvPr>
          <p:cNvSpPr>
            <a:spLocks noGrp="1"/>
          </p:cNvSpPr>
          <p:nvPr>
            <p:ph type="sldNum" sz="quarter" idx="12"/>
          </p:nvPr>
        </p:nvSpPr>
        <p:spPr/>
        <p:txBody>
          <a:bodyPr/>
          <a:lstStyle/>
          <a:p>
            <a:fld id="{4C15419E-54D6-8648-ABFB-BEF58E3E877E}" type="slidenum">
              <a:rPr lang="en-US" smtClean="0"/>
              <a:t>247</a:t>
            </a:fld>
            <a:endParaRPr lang="en-US"/>
          </a:p>
        </p:txBody>
      </p:sp>
    </p:spTree>
    <p:extLst>
      <p:ext uri="{BB962C8B-B14F-4D97-AF65-F5344CB8AC3E}">
        <p14:creationId xmlns:p14="http://schemas.microsoft.com/office/powerpoint/2010/main" val="428583587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Encoder-Decoder</a:t>
            </a:r>
            <a:r>
              <a:rPr lang="zh-CN" altLang="en-US" b="1" spc="-107" dirty="0">
                <a:solidFill>
                  <a:srgbClr val="C00000"/>
                </a:solidFill>
              </a:rPr>
              <a:t> </a:t>
            </a:r>
            <a:r>
              <a:rPr lang="en-US" altLang="zh-CN" b="1" spc="-107" dirty="0">
                <a:solidFill>
                  <a:srgbClr val="C00000"/>
                </a:solidFill>
              </a:rPr>
              <a:t>Architecture</a:t>
            </a:r>
            <a:endParaRPr lang="zh-CN" altLang="en-US" b="1" spc="-107" dirty="0">
              <a:solidFill>
                <a:srgbClr val="C00000"/>
              </a:solidFill>
            </a:endParaRPr>
          </a:p>
        </p:txBody>
      </p:sp>
      <p:pic>
        <p:nvPicPr>
          <p:cNvPr id="7" name="图片 6"/>
          <p:cNvPicPr>
            <a:picLocks noChangeAspect="1"/>
          </p:cNvPicPr>
          <p:nvPr/>
        </p:nvPicPr>
        <p:blipFill>
          <a:blip r:embed="rId2"/>
          <a:stretch>
            <a:fillRect/>
          </a:stretch>
        </p:blipFill>
        <p:spPr>
          <a:xfrm>
            <a:off x="751380" y="1875933"/>
            <a:ext cx="5323200" cy="1984637"/>
          </a:xfrm>
          <a:prstGeom prst="rect">
            <a:avLst/>
          </a:prstGeom>
        </p:spPr>
      </p:pic>
      <p:sp>
        <p:nvSpPr>
          <p:cNvPr id="3" name="圆角矩形 2"/>
          <p:cNvSpPr/>
          <p:nvPr/>
        </p:nvSpPr>
        <p:spPr>
          <a:xfrm>
            <a:off x="726818" y="4731101"/>
            <a:ext cx="5203596" cy="311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p:nvSpPr>
        <p:spPr>
          <a:xfrm>
            <a:off x="77484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103308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129132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154956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807807"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066048"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324289"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2582530"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847939"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106180"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364421"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3622662"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88090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413914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439738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465562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4910593"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5168834"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5427075" y="4784949"/>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5685316" y="4789970"/>
            <a:ext cx="207390" cy="207389"/>
          </a:xfrm>
          <a:prstGeom prst="ellipse">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下箭头 41"/>
          <p:cNvSpPr/>
          <p:nvPr/>
        </p:nvSpPr>
        <p:spPr>
          <a:xfrm>
            <a:off x="3106180" y="3968685"/>
            <a:ext cx="258241" cy="6315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271745" y="4045815"/>
            <a:ext cx="1069524" cy="369332"/>
          </a:xfrm>
          <a:prstGeom prst="rect">
            <a:avLst/>
          </a:prstGeom>
          <a:noFill/>
        </p:spPr>
        <p:txBody>
          <a:bodyPr wrap="none" rtlCol="0">
            <a:spAutoFit/>
          </a:bodyPr>
          <a:lstStyle/>
          <a:p>
            <a:r>
              <a:rPr kumimoji="1" lang="en-US" altLang="zh-CN"/>
              <a:t>Encoding</a:t>
            </a:r>
            <a:endParaRPr kumimoji="1" lang="zh-CN" altLang="en-US" dirty="0"/>
          </a:p>
        </p:txBody>
      </p:sp>
      <p:pic>
        <p:nvPicPr>
          <p:cNvPr id="44" name="图片 43"/>
          <p:cNvPicPr>
            <a:picLocks noChangeAspect="1"/>
          </p:cNvPicPr>
          <p:nvPr/>
        </p:nvPicPr>
        <p:blipFill>
          <a:blip r:embed="rId3"/>
          <a:stretch>
            <a:fillRect/>
          </a:stretch>
        </p:blipFill>
        <p:spPr>
          <a:xfrm>
            <a:off x="5988433" y="3454650"/>
            <a:ext cx="6019800" cy="2755900"/>
          </a:xfrm>
          <a:prstGeom prst="rect">
            <a:avLst/>
          </a:prstGeom>
        </p:spPr>
      </p:pic>
      <p:pic>
        <p:nvPicPr>
          <p:cNvPr id="45" name="图片 44"/>
          <p:cNvPicPr>
            <a:picLocks noChangeAspect="1"/>
          </p:cNvPicPr>
          <p:nvPr/>
        </p:nvPicPr>
        <p:blipFill>
          <a:blip r:embed="rId4"/>
          <a:stretch>
            <a:fillRect/>
          </a:stretch>
        </p:blipFill>
        <p:spPr>
          <a:xfrm>
            <a:off x="1024617" y="5173006"/>
            <a:ext cx="1291205" cy="1453876"/>
          </a:xfrm>
          <a:prstGeom prst="rect">
            <a:avLst/>
          </a:prstGeom>
        </p:spPr>
      </p:pic>
      <p:sp>
        <p:nvSpPr>
          <p:cNvPr id="46" name="文本框 45"/>
          <p:cNvSpPr txBox="1"/>
          <p:nvPr/>
        </p:nvSpPr>
        <p:spPr>
          <a:xfrm>
            <a:off x="2327331" y="5559764"/>
            <a:ext cx="3623625" cy="369332"/>
          </a:xfrm>
          <a:prstGeom prst="rect">
            <a:avLst/>
          </a:prstGeom>
          <a:noFill/>
        </p:spPr>
        <p:txBody>
          <a:bodyPr wrap="square" rtlCol="0">
            <a:spAutoFit/>
          </a:bodyPr>
          <a:lstStyle/>
          <a:p>
            <a:r>
              <a:rPr kumimoji="1" lang="en-US" altLang="zh-CN" b="1" i="1" dirty="0">
                <a:solidFill>
                  <a:srgbClr val="FF0000"/>
                </a:solidFill>
              </a:rPr>
              <a:t>How</a:t>
            </a:r>
            <a:r>
              <a:rPr kumimoji="1" lang="zh-CN" altLang="en-US" b="1" i="1" dirty="0">
                <a:solidFill>
                  <a:srgbClr val="FF0000"/>
                </a:solidFill>
              </a:rPr>
              <a:t> </a:t>
            </a:r>
            <a:r>
              <a:rPr kumimoji="1" lang="en-US" altLang="zh-CN" b="1" i="1" dirty="0">
                <a:solidFill>
                  <a:srgbClr val="FF0000"/>
                </a:solidFill>
              </a:rPr>
              <a:t>to</a:t>
            </a:r>
            <a:r>
              <a:rPr kumimoji="1" lang="zh-CN" altLang="en-US" b="1" i="1" dirty="0">
                <a:solidFill>
                  <a:srgbClr val="FF0000"/>
                </a:solidFill>
              </a:rPr>
              <a:t> </a:t>
            </a:r>
            <a:r>
              <a:rPr kumimoji="1" lang="en-US" altLang="zh-CN" b="1" i="1" dirty="0">
                <a:solidFill>
                  <a:srgbClr val="FF0000"/>
                </a:solidFill>
              </a:rPr>
              <a:t>encode</a:t>
            </a:r>
            <a:r>
              <a:rPr kumimoji="1" lang="zh-CN" altLang="en-US" b="1" i="1" dirty="0">
                <a:solidFill>
                  <a:srgbClr val="FF0000"/>
                </a:solidFill>
              </a:rPr>
              <a:t> </a:t>
            </a:r>
            <a:r>
              <a:rPr kumimoji="1" lang="en-US" altLang="zh-CN" b="1" i="1" dirty="0">
                <a:solidFill>
                  <a:srgbClr val="FF0000"/>
                </a:solidFill>
              </a:rPr>
              <a:t>this</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structure</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sp>
        <p:nvSpPr>
          <p:cNvPr id="5" name="Slide Number Placeholder 4">
            <a:extLst>
              <a:ext uri="{FF2B5EF4-FFF2-40B4-BE49-F238E27FC236}">
                <a16:creationId xmlns:a16="http://schemas.microsoft.com/office/drawing/2014/main" id="{646073E2-2710-4A4D-BD80-8895E8373549}"/>
              </a:ext>
            </a:extLst>
          </p:cNvPr>
          <p:cNvSpPr>
            <a:spLocks noGrp="1"/>
          </p:cNvSpPr>
          <p:nvPr>
            <p:ph type="sldNum" sz="quarter" idx="12"/>
          </p:nvPr>
        </p:nvSpPr>
        <p:spPr/>
        <p:txBody>
          <a:bodyPr/>
          <a:lstStyle/>
          <a:p>
            <a:fld id="{4C15419E-54D6-8648-ABFB-BEF58E3E877E}" type="slidenum">
              <a:rPr lang="en-US" smtClean="0"/>
              <a:t>248</a:t>
            </a:fld>
            <a:endParaRPr lang="en-US"/>
          </a:p>
        </p:txBody>
      </p:sp>
    </p:spTree>
    <p:extLst>
      <p:ext uri="{BB962C8B-B14F-4D97-AF65-F5344CB8AC3E}">
        <p14:creationId xmlns:p14="http://schemas.microsoft.com/office/powerpoint/2010/main" val="306661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2" y="1762234"/>
            <a:ext cx="10058400" cy="3816015"/>
          </a:xfrm>
          <a:prstGeom prst="rect">
            <a:avLst/>
          </a:prstGeom>
        </p:spPr>
      </p:pic>
      <p:sp>
        <p:nvSpPr>
          <p:cNvPr id="6" name="TextBox 5">
            <a:extLst>
              <a:ext uri="{FF2B5EF4-FFF2-40B4-BE49-F238E27FC236}">
                <a16:creationId xmlns:a16="http://schemas.microsoft.com/office/drawing/2014/main" id="{CA29B960-724B-E345-80D4-77B6B40D1313}"/>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(both authors contributed equally),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D1E585A4-55BC-FE4A-B952-1DC8CF4B5DD7}"/>
              </a:ext>
            </a:extLst>
          </p:cNvPr>
          <p:cNvSpPr>
            <a:spLocks noGrp="1"/>
          </p:cNvSpPr>
          <p:nvPr>
            <p:ph type="sldNum" sz="quarter" idx="12"/>
          </p:nvPr>
        </p:nvSpPr>
        <p:spPr/>
        <p:txBody>
          <a:bodyPr/>
          <a:lstStyle/>
          <a:p>
            <a:fld id="{4C15419E-54D6-8648-ABFB-BEF58E3E877E}" type="slidenum">
              <a:rPr lang="en-US" smtClean="0"/>
              <a:t>249</a:t>
            </a:fld>
            <a:endParaRPr lang="en-US"/>
          </a:p>
        </p:txBody>
      </p:sp>
    </p:spTree>
    <p:extLst>
      <p:ext uri="{BB962C8B-B14F-4D97-AF65-F5344CB8AC3E}">
        <p14:creationId xmlns:p14="http://schemas.microsoft.com/office/powerpoint/2010/main" val="164613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25</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Tree>
    <p:extLst>
      <p:ext uri="{BB962C8B-B14F-4D97-AF65-F5344CB8AC3E}">
        <p14:creationId xmlns:p14="http://schemas.microsoft.com/office/powerpoint/2010/main" val="230814776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Experiments</a:t>
            </a:r>
            <a:endParaRPr lang="zh-CN" altLang="en-US" b="1" spc="-107" dirty="0">
              <a:solidFill>
                <a:srgbClr val="C00000"/>
              </a:solidFill>
            </a:endParaRPr>
          </a:p>
        </p:txBody>
      </p:sp>
      <p:sp>
        <p:nvSpPr>
          <p:cNvPr id="3" name="内容占位符 2"/>
          <p:cNvSpPr>
            <a:spLocks noGrp="1"/>
          </p:cNvSpPr>
          <p:nvPr>
            <p:ph idx="1"/>
          </p:nvPr>
        </p:nvSpPr>
        <p:spPr>
          <a:xfrm>
            <a:off x="563880" y="1690688"/>
            <a:ext cx="10515600" cy="4351338"/>
          </a:xfrm>
        </p:spPr>
        <p:txBody>
          <a:bodyPr>
            <a:normAutofit lnSpcReduction="10000"/>
          </a:bodyPr>
          <a:lstStyle/>
          <a:p>
            <a:r>
              <a:rPr kumimoji="1" lang="en-US" altLang="zh-CN" dirty="0"/>
              <a:t>Datasets</a:t>
            </a:r>
          </a:p>
          <a:p>
            <a:pPr lvl="1">
              <a:buFont typeface="Wingdings" charset="2"/>
              <a:buChar char="Ø"/>
            </a:pPr>
            <a:r>
              <a:rPr kumimoji="1" lang="en-US" altLang="zh-CN" sz="2000" dirty="0" err="1"/>
              <a:t>WikiSQL</a:t>
            </a:r>
            <a:r>
              <a:rPr kumimoji="1" lang="zh-CN" altLang="en-US" sz="2000" dirty="0"/>
              <a:t> </a:t>
            </a:r>
            <a:r>
              <a:rPr kumimoji="1" lang="en-US" altLang="zh-CN" sz="2000" dirty="0"/>
              <a:t>		(61,297</a:t>
            </a:r>
            <a:r>
              <a:rPr kumimoji="1" lang="zh-CN" altLang="en-US" sz="2000" dirty="0"/>
              <a:t> </a:t>
            </a:r>
            <a:r>
              <a:rPr kumimoji="1" lang="en-US" altLang="zh-CN" sz="2000" dirty="0"/>
              <a:t>for</a:t>
            </a:r>
            <a:r>
              <a:rPr kumimoji="1" lang="zh-CN" altLang="en-US" sz="2000" dirty="0"/>
              <a:t> </a:t>
            </a:r>
            <a:r>
              <a:rPr kumimoji="1" lang="en-US" altLang="zh-CN" sz="2000" dirty="0"/>
              <a:t>training,</a:t>
            </a:r>
            <a:r>
              <a:rPr kumimoji="1" lang="zh-CN" altLang="en-US" sz="2000" dirty="0"/>
              <a:t> </a:t>
            </a:r>
            <a:r>
              <a:rPr kumimoji="1" lang="en-US" altLang="zh-CN" sz="2000" dirty="0"/>
              <a:t>9,145</a:t>
            </a:r>
            <a:r>
              <a:rPr kumimoji="1" lang="zh-CN" altLang="en-US" sz="2000" dirty="0"/>
              <a:t> </a:t>
            </a:r>
            <a:r>
              <a:rPr kumimoji="1" lang="en-US" altLang="zh-CN" sz="2000" dirty="0"/>
              <a:t>for</a:t>
            </a:r>
            <a:r>
              <a:rPr kumimoji="1" lang="zh-CN" altLang="en-US" sz="2000" dirty="0"/>
              <a:t> </a:t>
            </a:r>
            <a:r>
              <a:rPr kumimoji="1" lang="en-US" altLang="zh-CN" sz="2000" dirty="0"/>
              <a:t>development</a:t>
            </a:r>
            <a:r>
              <a:rPr kumimoji="1" lang="zh-CN" altLang="en-US" sz="2000" dirty="0"/>
              <a:t> </a:t>
            </a:r>
            <a:r>
              <a:rPr kumimoji="1" lang="en-US" altLang="zh-CN" sz="2000" dirty="0"/>
              <a:t>and</a:t>
            </a:r>
            <a:r>
              <a:rPr kumimoji="1" lang="zh-CN" altLang="en-US" sz="2000" dirty="0"/>
              <a:t> </a:t>
            </a:r>
            <a:r>
              <a:rPr kumimoji="1" lang="en-US" altLang="zh-CN" sz="2000" dirty="0"/>
              <a:t>17,284</a:t>
            </a:r>
            <a:r>
              <a:rPr kumimoji="1" lang="zh-CN" altLang="en-US" sz="2000" dirty="0"/>
              <a:t> </a:t>
            </a:r>
            <a:r>
              <a:rPr kumimoji="1" lang="en-US" altLang="zh-CN" sz="2000" dirty="0"/>
              <a:t>for</a:t>
            </a:r>
            <a:r>
              <a:rPr kumimoji="1" lang="zh-CN" altLang="en-US" sz="2000" dirty="0"/>
              <a:t> </a:t>
            </a:r>
            <a:r>
              <a:rPr kumimoji="1" lang="en-US" altLang="zh-CN" sz="2000" dirty="0"/>
              <a:t>test)</a:t>
            </a:r>
          </a:p>
          <a:p>
            <a:pPr lvl="1">
              <a:buFont typeface="Wingdings" charset="2"/>
              <a:buChar char="Ø"/>
            </a:pPr>
            <a:r>
              <a:rPr kumimoji="1" lang="en-US" altLang="zh-CN" sz="2000" dirty="0" err="1"/>
              <a:t>Stackoverflow</a:t>
            </a:r>
            <a:r>
              <a:rPr kumimoji="1" lang="en-US" altLang="zh-CN" sz="2000" dirty="0"/>
              <a:t>	(25,869</a:t>
            </a:r>
            <a:r>
              <a:rPr kumimoji="1" lang="zh-CN" altLang="en-US" sz="2000" dirty="0"/>
              <a:t> </a:t>
            </a:r>
            <a:r>
              <a:rPr kumimoji="1" lang="en-US" altLang="zh-CN" sz="2000" dirty="0"/>
              <a:t>for</a:t>
            </a:r>
            <a:r>
              <a:rPr kumimoji="1" lang="zh-CN" altLang="en-US" sz="2000" dirty="0"/>
              <a:t> </a:t>
            </a:r>
            <a:r>
              <a:rPr kumimoji="1" lang="en-US" altLang="zh-CN" sz="2000" dirty="0"/>
              <a:t>training,</a:t>
            </a:r>
            <a:r>
              <a:rPr kumimoji="1" lang="zh-CN" altLang="en-US" sz="2000" dirty="0"/>
              <a:t> </a:t>
            </a:r>
            <a:r>
              <a:rPr kumimoji="1" lang="en-US" altLang="zh-CN" sz="2000" dirty="0"/>
              <a:t>3,234</a:t>
            </a:r>
            <a:r>
              <a:rPr kumimoji="1" lang="zh-CN" altLang="en-US" sz="2000" dirty="0"/>
              <a:t> </a:t>
            </a:r>
            <a:r>
              <a:rPr kumimoji="1" lang="en-US" altLang="zh-CN" sz="2000" dirty="0"/>
              <a:t>for</a:t>
            </a:r>
            <a:r>
              <a:rPr kumimoji="1" lang="zh-CN" altLang="en-US" sz="2000" dirty="0"/>
              <a:t> </a:t>
            </a:r>
            <a:r>
              <a:rPr kumimoji="1" lang="en-US" altLang="zh-CN" sz="2000" dirty="0"/>
              <a:t>development</a:t>
            </a:r>
            <a:r>
              <a:rPr kumimoji="1" lang="zh-CN" altLang="en-US" sz="2000" dirty="0"/>
              <a:t> </a:t>
            </a:r>
            <a:r>
              <a:rPr kumimoji="1" lang="en-US" altLang="zh-CN" sz="2000" dirty="0"/>
              <a:t>and</a:t>
            </a:r>
            <a:r>
              <a:rPr kumimoji="1" lang="zh-CN" altLang="en-US" sz="2000" dirty="0"/>
              <a:t>  </a:t>
            </a:r>
            <a:r>
              <a:rPr kumimoji="1" lang="en-US" altLang="zh-CN" sz="2000" dirty="0"/>
              <a:t>3,234</a:t>
            </a:r>
            <a:r>
              <a:rPr kumimoji="1" lang="zh-CN" altLang="en-US" sz="2000" dirty="0"/>
              <a:t> </a:t>
            </a:r>
            <a:r>
              <a:rPr kumimoji="1" lang="en-US" altLang="zh-CN" sz="2000" dirty="0"/>
              <a:t>for</a:t>
            </a:r>
            <a:r>
              <a:rPr kumimoji="1" lang="zh-CN" altLang="en-US" sz="2000" dirty="0"/>
              <a:t> </a:t>
            </a:r>
            <a:r>
              <a:rPr kumimoji="1" lang="en-US" altLang="zh-CN" sz="2000" dirty="0"/>
              <a:t>test)</a:t>
            </a:r>
          </a:p>
          <a:p>
            <a:r>
              <a:rPr kumimoji="1" lang="en-US" altLang="zh-CN" dirty="0"/>
              <a:t>Baselines</a:t>
            </a:r>
          </a:p>
          <a:p>
            <a:pPr lvl="1">
              <a:buFont typeface="Wingdings" charset="2"/>
              <a:buChar char="Ø"/>
            </a:pPr>
            <a:r>
              <a:rPr kumimoji="1" lang="en-US" altLang="zh-CN" sz="2000" dirty="0"/>
              <a:t>Template</a:t>
            </a:r>
          </a:p>
          <a:p>
            <a:pPr marL="1371600" lvl="2" indent="-457200">
              <a:buFont typeface="+mj-lt"/>
              <a:buAutoNum type="alphaLcParenR"/>
            </a:pPr>
            <a:r>
              <a:rPr kumimoji="1" lang="en-US" altLang="zh-CN" dirty="0"/>
              <a:t>first</a:t>
            </a:r>
            <a:r>
              <a:rPr kumimoji="1" lang="zh-CN" altLang="en-US" dirty="0"/>
              <a:t> </a:t>
            </a:r>
            <a:r>
              <a:rPr kumimoji="1" lang="en-US" altLang="zh-CN" dirty="0"/>
              <a:t>map</a:t>
            </a:r>
            <a:r>
              <a:rPr kumimoji="1" lang="zh-CN" altLang="en-US" dirty="0"/>
              <a:t> </a:t>
            </a:r>
            <a:r>
              <a:rPr kumimoji="1" lang="en-US" altLang="zh-CN" dirty="0"/>
              <a:t>each</a:t>
            </a:r>
            <a:r>
              <a:rPr kumimoji="1" lang="zh-CN" altLang="en-US" dirty="0"/>
              <a:t> </a:t>
            </a:r>
            <a:r>
              <a:rPr kumimoji="1" lang="en-US" altLang="zh-CN" dirty="0"/>
              <a:t>element</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SQL</a:t>
            </a:r>
            <a:r>
              <a:rPr kumimoji="1" lang="zh-CN" altLang="en-US" dirty="0"/>
              <a:t> </a:t>
            </a:r>
            <a:r>
              <a:rPr kumimoji="1" lang="en-US" altLang="zh-CN" dirty="0"/>
              <a:t>query</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utterance</a:t>
            </a:r>
          </a:p>
          <a:p>
            <a:pPr marL="1371600" lvl="2" indent="-457200">
              <a:buFont typeface="+mj-lt"/>
              <a:buAutoNum type="alphaLcParenR"/>
            </a:pPr>
            <a:r>
              <a:rPr kumimoji="1" lang="en-US" altLang="zh-CN" dirty="0"/>
              <a:t>then</a:t>
            </a:r>
            <a:r>
              <a:rPr kumimoji="1" lang="zh-CN" altLang="en-US" dirty="0"/>
              <a:t> </a:t>
            </a:r>
            <a:r>
              <a:rPr kumimoji="1" lang="en-US" altLang="zh-CN" dirty="0"/>
              <a:t>use</a:t>
            </a:r>
            <a:r>
              <a:rPr kumimoji="1" lang="zh-CN" altLang="en-US" dirty="0"/>
              <a:t> </a:t>
            </a:r>
            <a:r>
              <a:rPr kumimoji="1" lang="en-US" altLang="zh-CN" dirty="0"/>
              <a:t>simple</a:t>
            </a:r>
            <a:r>
              <a:rPr kumimoji="1" lang="zh-CN" altLang="en-US" dirty="0"/>
              <a:t> </a:t>
            </a:r>
            <a:r>
              <a:rPr kumimoji="1" lang="en-US" altLang="zh-CN" dirty="0"/>
              <a:t>rules</a:t>
            </a:r>
            <a:r>
              <a:rPr kumimoji="1" lang="zh-CN" altLang="en-US" dirty="0"/>
              <a:t> </a:t>
            </a:r>
            <a:r>
              <a:rPr kumimoji="1" lang="en-US" altLang="zh-CN" dirty="0"/>
              <a:t>to</a:t>
            </a:r>
            <a:r>
              <a:rPr kumimoji="1" lang="zh-CN" altLang="en-US" dirty="0"/>
              <a:t> </a:t>
            </a:r>
            <a:r>
              <a:rPr kumimoji="1" lang="en-US" altLang="zh-CN" dirty="0"/>
              <a:t>assemble</a:t>
            </a:r>
            <a:r>
              <a:rPr kumimoji="1" lang="zh-CN" altLang="en-US" dirty="0"/>
              <a:t> </a:t>
            </a:r>
            <a:r>
              <a:rPr kumimoji="1" lang="en-US" altLang="zh-CN" dirty="0"/>
              <a:t>these</a:t>
            </a:r>
            <a:r>
              <a:rPr kumimoji="1" lang="zh-CN" altLang="en-US" dirty="0"/>
              <a:t> </a:t>
            </a:r>
            <a:r>
              <a:rPr kumimoji="1" lang="en-US" altLang="zh-CN" dirty="0"/>
              <a:t>utterances</a:t>
            </a:r>
          </a:p>
          <a:p>
            <a:pPr lvl="1">
              <a:buFont typeface="Wingdings" charset="2"/>
              <a:buChar char="Ø"/>
            </a:pPr>
            <a:r>
              <a:rPr kumimoji="1" lang="en-US" altLang="zh-CN" sz="2000" dirty="0"/>
              <a:t>Seq2Seq</a:t>
            </a:r>
            <a:r>
              <a:rPr kumimoji="1" lang="zh-CN" altLang="en-US" sz="2000" dirty="0"/>
              <a:t> </a:t>
            </a:r>
            <a:endParaRPr kumimoji="1" lang="en-US" altLang="zh-CN" sz="2000" dirty="0"/>
          </a:p>
          <a:p>
            <a:pPr marL="914400" lvl="2" indent="0">
              <a:buNone/>
            </a:pPr>
            <a:r>
              <a:rPr kumimoji="1" lang="en-US" altLang="zh-CN" dirty="0"/>
              <a:t>We</a:t>
            </a:r>
            <a:r>
              <a:rPr kumimoji="1" lang="zh-CN" altLang="en-US" dirty="0"/>
              <a:t> </a:t>
            </a:r>
            <a:r>
              <a:rPr kumimoji="1" lang="en-US" altLang="zh-CN" dirty="0"/>
              <a:t>implement</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proposed</a:t>
            </a:r>
            <a:r>
              <a:rPr kumimoji="1" lang="zh-CN" altLang="en-US" dirty="0"/>
              <a:t> </a:t>
            </a:r>
            <a:r>
              <a:rPr kumimoji="1" lang="en-US" altLang="zh-CN" dirty="0"/>
              <a:t>in</a:t>
            </a:r>
            <a:r>
              <a:rPr kumimoji="1" lang="zh-CN" altLang="en-US" dirty="0"/>
              <a:t> </a:t>
            </a:r>
            <a:r>
              <a:rPr kumimoji="1" lang="en-US" altLang="zh-CN" dirty="0" err="1"/>
              <a:t>Bahdanau</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2014</a:t>
            </a:r>
          </a:p>
          <a:p>
            <a:pPr lvl="1">
              <a:buFont typeface="Wingdings" charset="2"/>
              <a:buChar char="Ø"/>
            </a:pPr>
            <a:r>
              <a:rPr kumimoji="1" lang="en-US" altLang="zh-CN" sz="2000" dirty="0"/>
              <a:t>Seq2Seq</a:t>
            </a:r>
            <a:r>
              <a:rPr kumimoji="1" lang="zh-CN" altLang="en-US" sz="2000" dirty="0"/>
              <a:t> </a:t>
            </a:r>
            <a:r>
              <a:rPr kumimoji="1" lang="en-US" altLang="zh-CN" sz="2000" dirty="0"/>
              <a:t>+</a:t>
            </a:r>
            <a:r>
              <a:rPr kumimoji="1" lang="zh-CN" altLang="en-US" sz="2000" dirty="0"/>
              <a:t> </a:t>
            </a:r>
            <a:r>
              <a:rPr kumimoji="1" lang="en-US" altLang="zh-CN" sz="2000" dirty="0"/>
              <a:t>Copy</a:t>
            </a:r>
          </a:p>
          <a:p>
            <a:pPr marL="457200" lvl="1" indent="0">
              <a:buNone/>
            </a:pPr>
            <a:r>
              <a:rPr kumimoji="1" lang="en-US" altLang="zh-CN" sz="2000" dirty="0"/>
              <a:t>	We</a:t>
            </a:r>
            <a:r>
              <a:rPr kumimoji="1" lang="zh-CN" altLang="en-US" sz="2000" dirty="0"/>
              <a:t> </a:t>
            </a:r>
            <a:r>
              <a:rPr kumimoji="1" lang="en-US" altLang="zh-CN" sz="2000" dirty="0"/>
              <a:t>implement</a:t>
            </a:r>
            <a:r>
              <a:rPr kumimoji="1" lang="zh-CN" altLang="en-US" sz="2000" dirty="0"/>
              <a:t> </a:t>
            </a:r>
            <a:r>
              <a:rPr kumimoji="1" lang="en-US" altLang="zh-CN" sz="2000" dirty="0"/>
              <a:t>the</a:t>
            </a:r>
            <a:r>
              <a:rPr kumimoji="1" lang="zh-CN" altLang="en-US" sz="2000" dirty="0"/>
              <a:t> </a:t>
            </a:r>
            <a:r>
              <a:rPr kumimoji="1" lang="en-US" altLang="zh-CN" sz="2000" dirty="0"/>
              <a:t>model</a:t>
            </a:r>
            <a:r>
              <a:rPr kumimoji="1" lang="zh-CN" altLang="en-US" sz="2000" dirty="0"/>
              <a:t> </a:t>
            </a:r>
            <a:r>
              <a:rPr kumimoji="1" lang="en-US" altLang="zh-CN" sz="2000" dirty="0"/>
              <a:t>proposed</a:t>
            </a:r>
            <a:r>
              <a:rPr kumimoji="1" lang="zh-CN" altLang="en-US" sz="2000" dirty="0"/>
              <a:t> </a:t>
            </a:r>
            <a:r>
              <a:rPr kumimoji="1" lang="en-US" altLang="zh-CN" sz="2000" dirty="0"/>
              <a:t>in</a:t>
            </a:r>
            <a:r>
              <a:rPr kumimoji="1" lang="zh-CN" altLang="en-US" sz="2000" dirty="0"/>
              <a:t> </a:t>
            </a:r>
            <a:r>
              <a:rPr kumimoji="1" lang="en-US" altLang="zh-CN" sz="2000" dirty="0" err="1"/>
              <a:t>Gu</a:t>
            </a:r>
            <a:r>
              <a:rPr kumimoji="1" lang="zh-CN" altLang="en-US" sz="2000" dirty="0"/>
              <a:t> </a:t>
            </a:r>
            <a:r>
              <a:rPr kumimoji="1" lang="en-US" altLang="zh-CN" sz="2000" dirty="0"/>
              <a:t>et</a:t>
            </a:r>
            <a:r>
              <a:rPr kumimoji="1" lang="zh-CN" altLang="en-US" sz="2000" dirty="0"/>
              <a:t> </a:t>
            </a:r>
            <a:r>
              <a:rPr kumimoji="1" lang="en-US" altLang="zh-CN" sz="2000" dirty="0"/>
              <a:t>al.</a:t>
            </a:r>
            <a:r>
              <a:rPr kumimoji="1" lang="zh-CN" altLang="en-US" sz="2000" dirty="0"/>
              <a:t> </a:t>
            </a:r>
            <a:r>
              <a:rPr kumimoji="1" lang="en-US" altLang="zh-CN" sz="2000" dirty="0"/>
              <a:t>2016</a:t>
            </a:r>
          </a:p>
          <a:p>
            <a:pPr lvl="1">
              <a:buFont typeface="Wingdings" charset="2"/>
              <a:buChar char="Ø"/>
            </a:pPr>
            <a:r>
              <a:rPr kumimoji="1" lang="en-US" altLang="zh-CN" sz="2000" dirty="0"/>
              <a:t>Tree2Seq</a:t>
            </a:r>
          </a:p>
          <a:p>
            <a:pPr marL="914400" lvl="2" indent="0">
              <a:buNone/>
            </a:pPr>
            <a:r>
              <a:rPr kumimoji="1" lang="en-US" altLang="zh-CN" dirty="0"/>
              <a:t>We</a:t>
            </a:r>
            <a:r>
              <a:rPr kumimoji="1" lang="zh-CN" altLang="en-US" dirty="0"/>
              <a:t> </a:t>
            </a:r>
            <a:r>
              <a:rPr kumimoji="1" lang="en-US" altLang="zh-CN" dirty="0"/>
              <a:t>implement</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proposed</a:t>
            </a:r>
            <a:r>
              <a:rPr kumimoji="1" lang="zh-CN" altLang="en-US" dirty="0"/>
              <a:t> </a:t>
            </a:r>
            <a:r>
              <a:rPr kumimoji="1" lang="en-US" altLang="zh-CN" dirty="0"/>
              <a:t>in</a:t>
            </a:r>
            <a:r>
              <a:rPr kumimoji="1" lang="zh-CN" altLang="en-US" dirty="0"/>
              <a:t> </a:t>
            </a:r>
            <a:r>
              <a:rPr kumimoji="1" lang="en-US" altLang="zh-CN" dirty="0" err="1"/>
              <a:t>Eriguchi</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2016</a:t>
            </a:r>
            <a:endParaRPr kumimoji="1" lang="zh-CN" altLang="en-US" dirty="0"/>
          </a:p>
        </p:txBody>
      </p:sp>
      <p:pic>
        <p:nvPicPr>
          <p:cNvPr id="4" name="图片 3"/>
          <p:cNvPicPr>
            <a:picLocks noChangeAspect="1"/>
          </p:cNvPicPr>
          <p:nvPr/>
        </p:nvPicPr>
        <p:blipFill>
          <a:blip r:embed="rId2"/>
          <a:stretch>
            <a:fillRect/>
          </a:stretch>
        </p:blipFill>
        <p:spPr>
          <a:xfrm>
            <a:off x="7867467" y="3621897"/>
            <a:ext cx="4229466" cy="2255715"/>
          </a:xfrm>
          <a:prstGeom prst="rect">
            <a:avLst/>
          </a:prstGeom>
          <a:ln>
            <a:solidFill>
              <a:schemeClr val="tx1"/>
            </a:solidFill>
          </a:ln>
        </p:spPr>
      </p:pic>
      <p:sp>
        <p:nvSpPr>
          <p:cNvPr id="6" name="Slide Number Placeholder 5">
            <a:extLst>
              <a:ext uri="{FF2B5EF4-FFF2-40B4-BE49-F238E27FC236}">
                <a16:creationId xmlns:a16="http://schemas.microsoft.com/office/drawing/2014/main" id="{A3F1F4C7-583D-4B49-AA93-022F3CDEC7C8}"/>
              </a:ext>
            </a:extLst>
          </p:cNvPr>
          <p:cNvSpPr>
            <a:spLocks noGrp="1"/>
          </p:cNvSpPr>
          <p:nvPr>
            <p:ph type="sldNum" sz="quarter" idx="12"/>
          </p:nvPr>
        </p:nvSpPr>
        <p:spPr/>
        <p:txBody>
          <a:bodyPr/>
          <a:lstStyle/>
          <a:p>
            <a:fld id="{4C15419E-54D6-8648-ABFB-BEF58E3E877E}" type="slidenum">
              <a:rPr lang="en-US" smtClean="0"/>
              <a:t>250</a:t>
            </a:fld>
            <a:endParaRPr lang="en-US"/>
          </a:p>
        </p:txBody>
      </p:sp>
    </p:spTree>
    <p:extLst>
      <p:ext uri="{BB962C8B-B14F-4D97-AF65-F5344CB8AC3E}">
        <p14:creationId xmlns:p14="http://schemas.microsoft.com/office/powerpoint/2010/main" val="27366283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5332233" y="1825625"/>
            <a:ext cx="5942225" cy="3245369"/>
          </a:xfrm>
          <a:prstGeom prst="rect">
            <a:avLst/>
          </a:prstGeom>
        </p:spPr>
      </p:pic>
      <p:sp>
        <p:nvSpPr>
          <p:cNvPr id="6" name="内容占位符 2"/>
          <p:cNvSpPr>
            <a:spLocks noGrp="1"/>
          </p:cNvSpPr>
          <p:nvPr>
            <p:ph idx="1"/>
          </p:nvPr>
        </p:nvSpPr>
        <p:spPr>
          <a:xfrm>
            <a:off x="838200" y="1825625"/>
            <a:ext cx="10515600" cy="4351338"/>
          </a:xfrm>
        </p:spPr>
        <p:txBody>
          <a:bodyPr>
            <a:normAutofit/>
          </a:bodyPr>
          <a:lstStyle/>
          <a:p>
            <a:r>
              <a:rPr kumimoji="1" lang="en-US" altLang="zh-CN" sz="2400" dirty="0"/>
              <a:t>Criteria</a:t>
            </a:r>
          </a:p>
          <a:p>
            <a:pPr lvl="1">
              <a:buFont typeface="Wingdings" charset="2"/>
              <a:buChar char="Ø"/>
            </a:pPr>
            <a:r>
              <a:rPr kumimoji="1" lang="en-US" altLang="zh-CN" dirty="0"/>
              <a:t>BLEU-4</a:t>
            </a:r>
          </a:p>
          <a:p>
            <a:pPr lvl="1">
              <a:buFont typeface="Wingdings" charset="2"/>
              <a:buChar char="Ø"/>
            </a:pPr>
            <a:r>
              <a:rPr kumimoji="1" lang="en-US" altLang="zh-CN" dirty="0"/>
              <a:t>Grammar</a:t>
            </a:r>
            <a:r>
              <a:rPr kumimoji="1" lang="zh-CN" altLang="en-US" dirty="0"/>
              <a:t> </a:t>
            </a:r>
            <a:r>
              <a:rPr kumimoji="1" lang="en-US" altLang="zh-CN" dirty="0"/>
              <a:t>(human</a:t>
            </a:r>
            <a:r>
              <a:rPr kumimoji="1" lang="zh-CN" altLang="en-US" dirty="0"/>
              <a:t> </a:t>
            </a:r>
            <a:r>
              <a:rPr kumimoji="1" lang="en-US" altLang="zh-CN" dirty="0"/>
              <a:t>evaluation)</a:t>
            </a:r>
          </a:p>
          <a:p>
            <a:pPr lvl="1">
              <a:buFont typeface="Wingdings" charset="2"/>
              <a:buChar char="Ø"/>
            </a:pPr>
            <a:r>
              <a:rPr kumimoji="1" lang="en-US" altLang="zh-CN" dirty="0"/>
              <a:t>Correct</a:t>
            </a:r>
            <a:r>
              <a:rPr kumimoji="1" lang="zh-CN" altLang="en-US" dirty="0"/>
              <a:t>    </a:t>
            </a:r>
            <a:r>
              <a:rPr kumimoji="1" lang="en-US" altLang="zh-CN" dirty="0"/>
              <a:t>(human</a:t>
            </a:r>
            <a:r>
              <a:rPr kumimoji="1" lang="zh-CN" altLang="en-US" dirty="0"/>
              <a:t> </a:t>
            </a:r>
            <a:r>
              <a:rPr kumimoji="1" lang="en-US" altLang="zh-CN" dirty="0"/>
              <a:t>evaluation)</a:t>
            </a:r>
          </a:p>
        </p:txBody>
      </p:sp>
      <p:sp>
        <p:nvSpPr>
          <p:cNvPr id="7" name="右大括号 6"/>
          <p:cNvSpPr/>
          <p:nvPr/>
        </p:nvSpPr>
        <p:spPr>
          <a:xfrm>
            <a:off x="11170763" y="2375555"/>
            <a:ext cx="183037" cy="1611983"/>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1317209" y="3027657"/>
            <a:ext cx="874791" cy="307777"/>
          </a:xfrm>
          <a:prstGeom prst="rect">
            <a:avLst/>
          </a:prstGeom>
          <a:noFill/>
        </p:spPr>
        <p:txBody>
          <a:bodyPr wrap="none" rtlCol="0">
            <a:spAutoFit/>
          </a:bodyPr>
          <a:lstStyle/>
          <a:p>
            <a:r>
              <a:rPr kumimoji="1" lang="en-US" altLang="zh-CN" sz="1400" dirty="0" err="1"/>
              <a:t>WikiSQL</a:t>
            </a:r>
            <a:endParaRPr kumimoji="1" lang="zh-CN" altLang="en-US" sz="1400" dirty="0"/>
          </a:p>
        </p:txBody>
      </p:sp>
      <p:sp>
        <p:nvSpPr>
          <p:cNvPr id="9" name="右大括号 8"/>
          <p:cNvSpPr/>
          <p:nvPr/>
        </p:nvSpPr>
        <p:spPr>
          <a:xfrm>
            <a:off x="11192139" y="4122475"/>
            <a:ext cx="161662" cy="79831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11335505" y="4248802"/>
            <a:ext cx="874790" cy="523220"/>
          </a:xfrm>
          <a:prstGeom prst="rect">
            <a:avLst/>
          </a:prstGeom>
          <a:noFill/>
        </p:spPr>
        <p:txBody>
          <a:bodyPr wrap="square" rtlCol="0">
            <a:spAutoFit/>
          </a:bodyPr>
          <a:lstStyle/>
          <a:p>
            <a:r>
              <a:rPr kumimoji="1" lang="en-US" altLang="zh-CN" sz="1400" dirty="0"/>
              <a:t>Stack</a:t>
            </a:r>
          </a:p>
          <a:p>
            <a:r>
              <a:rPr kumimoji="1" lang="en-US" altLang="zh-CN" sz="1400" dirty="0"/>
              <a:t>overflow</a:t>
            </a:r>
            <a:endParaRPr kumimoji="1" lang="zh-CN" altLang="en-US" sz="1400" dirty="0"/>
          </a:p>
        </p:txBody>
      </p:sp>
      <p:sp>
        <p:nvSpPr>
          <p:cNvPr id="3" name="Slide Number Placeholder 2">
            <a:extLst>
              <a:ext uri="{FF2B5EF4-FFF2-40B4-BE49-F238E27FC236}">
                <a16:creationId xmlns:a16="http://schemas.microsoft.com/office/drawing/2014/main" id="{1475CA69-3E80-CA42-9EAB-F99C820F95F4}"/>
              </a:ext>
            </a:extLst>
          </p:cNvPr>
          <p:cNvSpPr>
            <a:spLocks noGrp="1"/>
          </p:cNvSpPr>
          <p:nvPr>
            <p:ph type="sldNum" sz="quarter" idx="12"/>
          </p:nvPr>
        </p:nvSpPr>
        <p:spPr/>
        <p:txBody>
          <a:bodyPr/>
          <a:lstStyle/>
          <a:p>
            <a:fld id="{4C15419E-54D6-8648-ABFB-BEF58E3E877E}" type="slidenum">
              <a:rPr lang="en-US" smtClean="0"/>
              <a:t>251</a:t>
            </a:fld>
            <a:endParaRPr lang="en-US"/>
          </a:p>
        </p:txBody>
      </p:sp>
    </p:spTree>
    <p:extLst>
      <p:ext uri="{BB962C8B-B14F-4D97-AF65-F5344CB8AC3E}">
        <p14:creationId xmlns:p14="http://schemas.microsoft.com/office/powerpoint/2010/main" val="6261337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3" name="矩形 2"/>
          <p:cNvSpPr/>
          <p:nvPr/>
        </p:nvSpPr>
        <p:spPr>
          <a:xfrm>
            <a:off x="2903456" y="3506771"/>
            <a:ext cx="6315958" cy="5938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5" name="文本框 4"/>
          <p:cNvSpPr txBox="1"/>
          <p:nvPr/>
        </p:nvSpPr>
        <p:spPr>
          <a:xfrm>
            <a:off x="2406528" y="5392132"/>
            <a:ext cx="7378943" cy="369332"/>
          </a:xfrm>
          <a:prstGeom prst="rect">
            <a:avLst/>
          </a:prstGeom>
          <a:noFill/>
        </p:spPr>
        <p:txBody>
          <a:bodyPr wrap="none" rtlCol="0">
            <a:spAutoFit/>
          </a:bodyPr>
          <a:lstStyle/>
          <a:p>
            <a:r>
              <a:rPr kumimoji="1" lang="en-US" altLang="zh-CN" b="1" i="1" dirty="0">
                <a:solidFill>
                  <a:srgbClr val="FF0000"/>
                </a:solidFill>
              </a:rPr>
              <a:t>Pooling</a:t>
            </a:r>
            <a:r>
              <a:rPr kumimoji="1" lang="zh-CN" altLang="en-US" b="1" i="1" dirty="0">
                <a:solidFill>
                  <a:srgbClr val="FF0000"/>
                </a:solidFill>
              </a:rPr>
              <a:t> </a:t>
            </a:r>
            <a:r>
              <a:rPr kumimoji="1" lang="en-US" altLang="zh-CN" b="1" i="1" dirty="0">
                <a:solidFill>
                  <a:srgbClr val="FF0000"/>
                </a:solidFill>
              </a:rPr>
              <a:t>based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embedding</a:t>
            </a:r>
            <a:r>
              <a:rPr kumimoji="1" lang="zh-CN" altLang="en-US" b="1" i="1" dirty="0">
                <a:solidFill>
                  <a:srgbClr val="FF0000"/>
                </a:solidFill>
              </a:rPr>
              <a:t> </a:t>
            </a:r>
            <a:r>
              <a:rPr kumimoji="1" lang="en-US" altLang="zh-CN" b="1" i="1" dirty="0">
                <a:solidFill>
                  <a:srgbClr val="FF0000"/>
                </a:solidFill>
              </a:rPr>
              <a:t>is</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b="1" i="1" dirty="0">
                <a:solidFill>
                  <a:srgbClr val="FF0000"/>
                </a:solidFill>
              </a:rPr>
              <a:t>than</a:t>
            </a:r>
            <a:r>
              <a:rPr kumimoji="1" lang="zh-CN" altLang="en-US" b="1" i="1" dirty="0">
                <a:solidFill>
                  <a:srgbClr val="FF0000"/>
                </a:solidFill>
              </a:rPr>
              <a:t> </a:t>
            </a:r>
            <a:r>
              <a:rPr kumimoji="1" lang="en-US" altLang="zh-CN" b="1" i="1" dirty="0">
                <a:solidFill>
                  <a:srgbClr val="FF0000"/>
                </a:solidFill>
              </a:rPr>
              <a:t>node</a:t>
            </a:r>
            <a:r>
              <a:rPr kumimoji="1" lang="zh-CN" altLang="en-US" b="1" i="1" dirty="0">
                <a:solidFill>
                  <a:srgbClr val="FF0000"/>
                </a:solidFill>
              </a:rPr>
              <a:t> </a:t>
            </a:r>
            <a:r>
              <a:rPr kumimoji="1" lang="en-US" altLang="zh-CN" b="1" i="1" dirty="0">
                <a:solidFill>
                  <a:srgbClr val="FF0000"/>
                </a:solidFill>
              </a:rPr>
              <a:t>based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embedding</a:t>
            </a:r>
            <a:endParaRPr kumimoji="1" lang="zh-CN" altLang="en-US" b="1" i="1" dirty="0">
              <a:solidFill>
                <a:srgbClr val="FF0000"/>
              </a:solidFill>
            </a:endParaRPr>
          </a:p>
        </p:txBody>
      </p:sp>
      <p:sp>
        <p:nvSpPr>
          <p:cNvPr id="7" name="Slide Number Placeholder 6">
            <a:extLst>
              <a:ext uri="{FF2B5EF4-FFF2-40B4-BE49-F238E27FC236}">
                <a16:creationId xmlns:a16="http://schemas.microsoft.com/office/drawing/2014/main" id="{6CC7D804-2E0D-AF4C-82BD-4B0BDF7295E0}"/>
              </a:ext>
            </a:extLst>
          </p:cNvPr>
          <p:cNvSpPr>
            <a:spLocks noGrp="1"/>
          </p:cNvSpPr>
          <p:nvPr>
            <p:ph type="sldNum" sz="quarter" idx="12"/>
          </p:nvPr>
        </p:nvSpPr>
        <p:spPr/>
        <p:txBody>
          <a:bodyPr/>
          <a:lstStyle/>
          <a:p>
            <a:fld id="{4C15419E-54D6-8648-ABFB-BEF58E3E877E}" type="slidenum">
              <a:rPr lang="en-US" smtClean="0"/>
              <a:t>252</a:t>
            </a:fld>
            <a:endParaRPr lang="en-US"/>
          </a:p>
        </p:txBody>
      </p:sp>
    </p:spTree>
    <p:extLst>
      <p:ext uri="{BB962C8B-B14F-4D97-AF65-F5344CB8AC3E}">
        <p14:creationId xmlns:p14="http://schemas.microsoft.com/office/powerpoint/2010/main" val="24452464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5" name="矩形 4"/>
          <p:cNvSpPr/>
          <p:nvPr/>
        </p:nvSpPr>
        <p:spPr>
          <a:xfrm>
            <a:off x="2978870" y="2262433"/>
            <a:ext cx="6183984" cy="339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 name="笑脸 2"/>
          <p:cNvSpPr/>
          <p:nvPr/>
        </p:nvSpPr>
        <p:spPr>
          <a:xfrm>
            <a:off x="6992993" y="1476117"/>
            <a:ext cx="405353" cy="39592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笑脸 5"/>
          <p:cNvSpPr/>
          <p:nvPr/>
        </p:nvSpPr>
        <p:spPr>
          <a:xfrm>
            <a:off x="5665509" y="1481653"/>
            <a:ext cx="405353" cy="395926"/>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Slide Number Placeholder 7">
            <a:extLst>
              <a:ext uri="{FF2B5EF4-FFF2-40B4-BE49-F238E27FC236}">
                <a16:creationId xmlns:a16="http://schemas.microsoft.com/office/drawing/2014/main" id="{34C12719-EC77-6041-96BB-F11EC8238FAB}"/>
              </a:ext>
            </a:extLst>
          </p:cNvPr>
          <p:cNvSpPr>
            <a:spLocks noGrp="1"/>
          </p:cNvSpPr>
          <p:nvPr>
            <p:ph type="sldNum" sz="quarter" idx="12"/>
          </p:nvPr>
        </p:nvSpPr>
        <p:spPr/>
        <p:txBody>
          <a:bodyPr/>
          <a:lstStyle/>
          <a:p>
            <a:fld id="{4C15419E-54D6-8648-ABFB-BEF58E3E877E}" type="slidenum">
              <a:rPr lang="en-US" smtClean="0"/>
              <a:t>253</a:t>
            </a:fld>
            <a:endParaRPr lang="en-US"/>
          </a:p>
        </p:txBody>
      </p:sp>
    </p:spTree>
    <p:extLst>
      <p:ext uri="{BB962C8B-B14F-4D97-AF65-F5344CB8AC3E}">
        <p14:creationId xmlns:p14="http://schemas.microsoft.com/office/powerpoint/2010/main" val="38632508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815276" y="1690688"/>
            <a:ext cx="6561448" cy="3583560"/>
          </a:xfrm>
          <a:prstGeom prst="rect">
            <a:avLst/>
          </a:prstGeom>
        </p:spPr>
      </p:pic>
      <p:sp>
        <p:nvSpPr>
          <p:cNvPr id="3" name="矩形 2"/>
          <p:cNvSpPr/>
          <p:nvPr/>
        </p:nvSpPr>
        <p:spPr>
          <a:xfrm>
            <a:off x="2903456" y="2582945"/>
            <a:ext cx="6315958" cy="886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5" name="文本框 4"/>
          <p:cNvSpPr txBox="1"/>
          <p:nvPr/>
        </p:nvSpPr>
        <p:spPr>
          <a:xfrm>
            <a:off x="2406528" y="5392132"/>
            <a:ext cx="8284127" cy="369332"/>
          </a:xfrm>
          <a:prstGeom prst="rect">
            <a:avLst/>
          </a:prstGeom>
          <a:noFill/>
        </p:spPr>
        <p:txBody>
          <a:bodyPr wrap="none" rtlCol="0">
            <a:spAutoFit/>
          </a:bodyPr>
          <a:lstStyle/>
          <a:p>
            <a:r>
              <a:rPr kumimoji="1" lang="en-US" altLang="zh-CN" b="1" i="1" dirty="0">
                <a:solidFill>
                  <a:srgbClr val="FF0000"/>
                </a:solidFill>
              </a:rPr>
              <a:t>Tree2Seq</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performs</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b="1" i="1" dirty="0">
                <a:solidFill>
                  <a:srgbClr val="FF0000"/>
                </a:solidFill>
              </a:rPr>
              <a:t>than</a:t>
            </a:r>
            <a:r>
              <a:rPr kumimoji="1" lang="zh-CN" altLang="en-US" b="1" i="1" dirty="0">
                <a:solidFill>
                  <a:srgbClr val="FF0000"/>
                </a:solidFill>
              </a:rPr>
              <a:t> </a:t>
            </a:r>
            <a:r>
              <a:rPr kumimoji="1" lang="en-US" altLang="zh-CN" b="1" i="1" dirty="0">
                <a:solidFill>
                  <a:srgbClr val="FF0000"/>
                </a:solidFill>
              </a:rPr>
              <a:t>both</a:t>
            </a:r>
            <a:r>
              <a:rPr kumimoji="1" lang="zh-CN" altLang="en-US" b="1" i="1" dirty="0">
                <a:solidFill>
                  <a:srgbClr val="FF0000"/>
                </a:solidFill>
              </a:rPr>
              <a:t> </a:t>
            </a:r>
            <a:r>
              <a:rPr kumimoji="1" lang="en-US" altLang="zh-CN" b="1" i="1" dirty="0">
                <a:solidFill>
                  <a:srgbClr val="FF0000"/>
                </a:solidFill>
              </a:rPr>
              <a:t>Seq2Seq</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and</a:t>
            </a:r>
            <a:r>
              <a:rPr kumimoji="1" lang="zh-CN" altLang="en-US" b="1" i="1" dirty="0">
                <a:solidFill>
                  <a:srgbClr val="FF0000"/>
                </a:solidFill>
              </a:rPr>
              <a:t> </a:t>
            </a:r>
            <a:r>
              <a:rPr kumimoji="1" lang="en-US" altLang="zh-CN" b="1" i="1" dirty="0">
                <a:solidFill>
                  <a:srgbClr val="FF0000"/>
                </a:solidFill>
              </a:rPr>
              <a:t>Seq2Seq</a:t>
            </a:r>
            <a:r>
              <a:rPr kumimoji="1" lang="zh-CN" altLang="en-US" b="1" i="1" dirty="0">
                <a:solidFill>
                  <a:srgbClr val="FF0000"/>
                </a:solidFill>
              </a:rPr>
              <a:t> </a:t>
            </a:r>
            <a:r>
              <a:rPr kumimoji="1" lang="en-US" altLang="zh-CN" b="1" i="1" dirty="0">
                <a:solidFill>
                  <a:srgbClr val="FF0000"/>
                </a:solidFill>
              </a:rPr>
              <a:t>+</a:t>
            </a:r>
            <a:r>
              <a:rPr kumimoji="1" lang="zh-CN" altLang="en-US" b="1" i="1" dirty="0">
                <a:solidFill>
                  <a:srgbClr val="FF0000"/>
                </a:solidFill>
              </a:rPr>
              <a:t> </a:t>
            </a:r>
            <a:r>
              <a:rPr kumimoji="1" lang="en-US" altLang="zh-CN" b="1" i="1" dirty="0">
                <a:solidFill>
                  <a:srgbClr val="FF0000"/>
                </a:solidFill>
              </a:rPr>
              <a:t>Copy</a:t>
            </a:r>
            <a:r>
              <a:rPr kumimoji="1" lang="zh-CN" altLang="en-US" b="1" i="1" dirty="0">
                <a:solidFill>
                  <a:srgbClr val="FF0000"/>
                </a:solidFill>
              </a:rPr>
              <a:t> </a:t>
            </a:r>
            <a:r>
              <a:rPr kumimoji="1" lang="en-US" altLang="zh-CN" b="1" i="1" dirty="0">
                <a:solidFill>
                  <a:srgbClr val="FF0000"/>
                </a:solidFill>
              </a:rPr>
              <a:t>model</a:t>
            </a:r>
            <a:endParaRPr kumimoji="1" lang="zh-CN" altLang="en-US" b="1" i="1" dirty="0">
              <a:solidFill>
                <a:srgbClr val="FF0000"/>
              </a:solidFill>
            </a:endParaRPr>
          </a:p>
        </p:txBody>
      </p:sp>
      <p:sp>
        <p:nvSpPr>
          <p:cNvPr id="7" name="Slide Number Placeholder 6">
            <a:extLst>
              <a:ext uri="{FF2B5EF4-FFF2-40B4-BE49-F238E27FC236}">
                <a16:creationId xmlns:a16="http://schemas.microsoft.com/office/drawing/2014/main" id="{C0EF7DA1-0469-6545-ADA4-A12941DD7275}"/>
              </a:ext>
            </a:extLst>
          </p:cNvPr>
          <p:cNvSpPr>
            <a:spLocks noGrp="1"/>
          </p:cNvSpPr>
          <p:nvPr>
            <p:ph type="sldNum" sz="quarter" idx="12"/>
          </p:nvPr>
        </p:nvSpPr>
        <p:spPr/>
        <p:txBody>
          <a:bodyPr/>
          <a:lstStyle/>
          <a:p>
            <a:fld id="{4C15419E-54D6-8648-ABFB-BEF58E3E877E}" type="slidenum">
              <a:rPr lang="en-US" smtClean="0"/>
              <a:t>254</a:t>
            </a:fld>
            <a:endParaRPr lang="en-US"/>
          </a:p>
        </p:txBody>
      </p:sp>
    </p:spTree>
    <p:extLst>
      <p:ext uri="{BB962C8B-B14F-4D97-AF65-F5344CB8AC3E}">
        <p14:creationId xmlns:p14="http://schemas.microsoft.com/office/powerpoint/2010/main" val="2875285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Examples</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838200" y="1846603"/>
            <a:ext cx="6385481" cy="2973308"/>
          </a:xfrm>
          <a:prstGeom prst="rect">
            <a:avLst/>
          </a:prstGeom>
        </p:spPr>
      </p:pic>
      <p:cxnSp>
        <p:nvCxnSpPr>
          <p:cNvPr id="6" name="直线箭头连接符 5"/>
          <p:cNvCxnSpPr/>
          <p:nvPr/>
        </p:nvCxnSpPr>
        <p:spPr>
          <a:xfrm flipH="1">
            <a:off x="5731499" y="2931736"/>
            <a:ext cx="20440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775542" y="2747070"/>
            <a:ext cx="1685077" cy="369332"/>
          </a:xfrm>
          <a:prstGeom prst="rect">
            <a:avLst/>
          </a:prstGeom>
          <a:noFill/>
        </p:spPr>
        <p:txBody>
          <a:bodyPr wrap="none" rtlCol="0">
            <a:spAutoFit/>
          </a:bodyPr>
          <a:lstStyle/>
          <a:p>
            <a:r>
              <a:rPr kumimoji="1" lang="en-US" altLang="zh-CN" dirty="0"/>
              <a:t>Seq2Seq</a:t>
            </a:r>
            <a:r>
              <a:rPr kumimoji="1" lang="zh-CN" altLang="en-US" dirty="0"/>
              <a:t> </a:t>
            </a:r>
            <a:r>
              <a:rPr kumimoji="1" lang="en-US" altLang="zh-CN" dirty="0"/>
              <a:t>model</a:t>
            </a:r>
            <a:endParaRPr kumimoji="1" lang="zh-CN" altLang="en-US" dirty="0"/>
          </a:p>
        </p:txBody>
      </p:sp>
      <p:cxnSp>
        <p:nvCxnSpPr>
          <p:cNvPr id="10" name="直线箭头连接符 9"/>
          <p:cNvCxnSpPr>
            <a:stCxn id="11" idx="1"/>
          </p:cNvCxnSpPr>
          <p:nvPr/>
        </p:nvCxnSpPr>
        <p:spPr>
          <a:xfrm flipH="1">
            <a:off x="6798299" y="3244036"/>
            <a:ext cx="9772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775542" y="3059370"/>
            <a:ext cx="1858201" cy="369332"/>
          </a:xfrm>
          <a:prstGeom prst="rect">
            <a:avLst/>
          </a:prstGeom>
          <a:noFill/>
        </p:spPr>
        <p:txBody>
          <a:bodyPr wrap="none" rtlCol="0">
            <a:spAutoFit/>
          </a:bodyPr>
          <a:lstStyle/>
          <a:p>
            <a:r>
              <a:rPr kumimoji="1" lang="en-US" altLang="zh-CN" dirty="0"/>
              <a:t>Graph2Seq</a:t>
            </a:r>
            <a:r>
              <a:rPr kumimoji="1" lang="zh-CN" altLang="en-US" dirty="0"/>
              <a:t> </a:t>
            </a:r>
            <a:r>
              <a:rPr kumimoji="1" lang="en-US" altLang="zh-CN" dirty="0"/>
              <a:t>model</a:t>
            </a:r>
            <a:endParaRPr kumimoji="1" lang="zh-CN" altLang="en-US" dirty="0"/>
          </a:p>
        </p:txBody>
      </p:sp>
      <p:cxnSp>
        <p:nvCxnSpPr>
          <p:cNvPr id="15" name="直线箭头连接符 14"/>
          <p:cNvCxnSpPr/>
          <p:nvPr/>
        </p:nvCxnSpPr>
        <p:spPr>
          <a:xfrm flipH="1" flipV="1">
            <a:off x="6392948" y="4322945"/>
            <a:ext cx="1382594" cy="133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775541" y="4144971"/>
            <a:ext cx="1685077" cy="369332"/>
          </a:xfrm>
          <a:prstGeom prst="rect">
            <a:avLst/>
          </a:prstGeom>
          <a:noFill/>
        </p:spPr>
        <p:txBody>
          <a:bodyPr wrap="none" rtlCol="0">
            <a:spAutoFit/>
          </a:bodyPr>
          <a:lstStyle/>
          <a:p>
            <a:r>
              <a:rPr kumimoji="1" lang="en-US" altLang="zh-CN" dirty="0"/>
              <a:t>Seq2Seq</a:t>
            </a:r>
            <a:r>
              <a:rPr kumimoji="1" lang="zh-CN" altLang="en-US" dirty="0"/>
              <a:t> </a:t>
            </a:r>
            <a:r>
              <a:rPr kumimoji="1" lang="en-US" altLang="zh-CN" dirty="0"/>
              <a:t>model</a:t>
            </a:r>
            <a:endParaRPr kumimoji="1" lang="zh-CN" altLang="en-US" dirty="0"/>
          </a:p>
        </p:txBody>
      </p:sp>
      <p:cxnSp>
        <p:nvCxnSpPr>
          <p:cNvPr id="17" name="直线箭头连接符 16"/>
          <p:cNvCxnSpPr/>
          <p:nvPr/>
        </p:nvCxnSpPr>
        <p:spPr>
          <a:xfrm flipH="1" flipV="1">
            <a:off x="7007261" y="4588111"/>
            <a:ext cx="768281" cy="27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775540" y="4450579"/>
            <a:ext cx="1858201" cy="369332"/>
          </a:xfrm>
          <a:prstGeom prst="rect">
            <a:avLst/>
          </a:prstGeom>
          <a:noFill/>
        </p:spPr>
        <p:txBody>
          <a:bodyPr wrap="none" rtlCol="0">
            <a:spAutoFit/>
          </a:bodyPr>
          <a:lstStyle/>
          <a:p>
            <a:r>
              <a:rPr kumimoji="1" lang="en-US" altLang="zh-CN" dirty="0"/>
              <a:t>Graph2Seq</a:t>
            </a:r>
            <a:r>
              <a:rPr kumimoji="1" lang="zh-CN" altLang="en-US" dirty="0"/>
              <a:t> </a:t>
            </a:r>
            <a:r>
              <a:rPr kumimoji="1" lang="en-US" altLang="zh-CN" dirty="0"/>
              <a:t>model</a:t>
            </a:r>
            <a:endParaRPr kumimoji="1" lang="zh-CN" altLang="en-US" dirty="0"/>
          </a:p>
        </p:txBody>
      </p:sp>
      <p:sp>
        <p:nvSpPr>
          <p:cNvPr id="3" name="Slide Number Placeholder 2">
            <a:extLst>
              <a:ext uri="{FF2B5EF4-FFF2-40B4-BE49-F238E27FC236}">
                <a16:creationId xmlns:a16="http://schemas.microsoft.com/office/drawing/2014/main" id="{7CD5A94F-C2FA-6B4A-9B34-F4AE696EDE28}"/>
              </a:ext>
            </a:extLst>
          </p:cNvPr>
          <p:cNvSpPr>
            <a:spLocks noGrp="1"/>
          </p:cNvSpPr>
          <p:nvPr>
            <p:ph type="sldNum" sz="quarter" idx="12"/>
          </p:nvPr>
        </p:nvSpPr>
        <p:spPr/>
        <p:txBody>
          <a:bodyPr/>
          <a:lstStyle/>
          <a:p>
            <a:fld id="{4C15419E-54D6-8648-ABFB-BEF58E3E877E}" type="slidenum">
              <a:rPr lang="en-US" smtClean="0"/>
              <a:t>255</a:t>
            </a:fld>
            <a:endParaRPr lang="en-US"/>
          </a:p>
        </p:txBody>
      </p:sp>
    </p:spTree>
    <p:extLst>
      <p:ext uri="{BB962C8B-B14F-4D97-AF65-F5344CB8AC3E}">
        <p14:creationId xmlns:p14="http://schemas.microsoft.com/office/powerpoint/2010/main" val="24394827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E914-A74D-8549-BFE4-B441F0A6F3C3}"/>
              </a:ext>
            </a:extLst>
          </p:cNvPr>
          <p:cNvSpPr>
            <a:spLocks noGrp="1"/>
          </p:cNvSpPr>
          <p:nvPr>
            <p:ph type="title"/>
          </p:nvPr>
        </p:nvSpPr>
        <p:spPr>
          <a:xfrm>
            <a:off x="1921268" y="1767637"/>
            <a:ext cx="7570128" cy="2571750"/>
          </a:xfrm>
        </p:spPr>
        <p:txBody>
          <a:bodyPr vert="horz" lIns="91440" tIns="45720" rIns="91440" bIns="45720" rtlCol="0" anchor="b">
            <a:noAutofit/>
          </a:bodyPr>
          <a:lstStyle/>
          <a:p>
            <a:pPr algn="ctr"/>
            <a:r>
              <a:rPr lang="en-US" b="1" kern="1200" dirty="0">
                <a:latin typeface="+mj-lt"/>
                <a:ea typeface="+mj-ea"/>
                <a:cs typeface="+mj-cs"/>
              </a:rPr>
              <a:t>Exploiting Rich Syntactic Information for Semantic Parsing with Graph-to-Sequence Model (EMNLP’18)</a:t>
            </a:r>
          </a:p>
        </p:txBody>
      </p:sp>
      <p:sp>
        <p:nvSpPr>
          <p:cNvPr id="3" name="Slide Number Placeholder 2">
            <a:extLst>
              <a:ext uri="{FF2B5EF4-FFF2-40B4-BE49-F238E27FC236}">
                <a16:creationId xmlns:a16="http://schemas.microsoft.com/office/drawing/2014/main" id="{E81EC65F-954A-AF41-B6F7-611F8754FB1B}"/>
              </a:ext>
            </a:extLst>
          </p:cNvPr>
          <p:cNvSpPr>
            <a:spLocks noGrp="1"/>
          </p:cNvSpPr>
          <p:nvPr>
            <p:ph type="sldNum" sz="quarter" idx="12"/>
          </p:nvPr>
        </p:nvSpPr>
        <p:spPr/>
        <p:txBody>
          <a:bodyPr/>
          <a:lstStyle/>
          <a:p>
            <a:fld id="{4C15419E-54D6-8648-ABFB-BEF58E3E877E}" type="slidenum">
              <a:rPr lang="en-US" smtClean="0"/>
              <a:t>256</a:t>
            </a:fld>
            <a:endParaRPr lang="en-US"/>
          </a:p>
        </p:txBody>
      </p:sp>
    </p:spTree>
    <p:extLst>
      <p:ext uri="{BB962C8B-B14F-4D97-AF65-F5344CB8AC3E}">
        <p14:creationId xmlns:p14="http://schemas.microsoft.com/office/powerpoint/2010/main" val="1801558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Semantic</a:t>
            </a:r>
            <a:r>
              <a:rPr lang="zh-CN" altLang="en-US" b="1" spc="-107" dirty="0">
                <a:solidFill>
                  <a:srgbClr val="C00000"/>
                </a:solidFill>
              </a:rPr>
              <a:t> </a:t>
            </a:r>
            <a:r>
              <a:rPr lang="en-US" altLang="zh-CN" b="1" spc="-107" dirty="0">
                <a:solidFill>
                  <a:srgbClr val="C00000"/>
                </a:solidFill>
              </a:rPr>
              <a:t>Parsing</a:t>
            </a:r>
            <a:r>
              <a:rPr lang="zh-CN" altLang="en-US" b="1" spc="-107" dirty="0">
                <a:solidFill>
                  <a:srgbClr val="C00000"/>
                </a:solidFill>
              </a:rPr>
              <a:t> </a:t>
            </a:r>
            <a:r>
              <a:rPr lang="en-US" altLang="zh-CN" b="1" spc="-107" dirty="0">
                <a:solidFill>
                  <a:srgbClr val="C00000"/>
                </a:solidFill>
              </a:rPr>
              <a:t>Task</a:t>
            </a:r>
            <a:endParaRPr lang="zh-CN" altLang="en-US" b="1" spc="-107" dirty="0">
              <a:solidFill>
                <a:srgbClr val="C00000"/>
              </a:solidFill>
            </a:endParaRPr>
          </a:p>
        </p:txBody>
      </p:sp>
      <p:pic>
        <p:nvPicPr>
          <p:cNvPr id="7" name="图片 6"/>
          <p:cNvPicPr>
            <a:picLocks noChangeAspect="1"/>
          </p:cNvPicPr>
          <p:nvPr/>
        </p:nvPicPr>
        <p:blipFill>
          <a:blip r:embed="rId2"/>
          <a:stretch>
            <a:fillRect/>
          </a:stretch>
        </p:blipFill>
        <p:spPr>
          <a:xfrm>
            <a:off x="295728" y="2126116"/>
            <a:ext cx="11600543" cy="3004457"/>
          </a:xfrm>
          <a:prstGeom prst="rect">
            <a:avLst/>
          </a:prstGeom>
        </p:spPr>
      </p:pic>
      <p:sp>
        <p:nvSpPr>
          <p:cNvPr id="3" name="Slide Number Placeholder 2">
            <a:extLst>
              <a:ext uri="{FF2B5EF4-FFF2-40B4-BE49-F238E27FC236}">
                <a16:creationId xmlns:a16="http://schemas.microsoft.com/office/drawing/2014/main" id="{E4A1C597-494F-6545-BA85-FB5FA6901B02}"/>
              </a:ext>
            </a:extLst>
          </p:cNvPr>
          <p:cNvSpPr>
            <a:spLocks noGrp="1"/>
          </p:cNvSpPr>
          <p:nvPr>
            <p:ph type="sldNum" sz="quarter" idx="12"/>
          </p:nvPr>
        </p:nvSpPr>
        <p:spPr/>
        <p:txBody>
          <a:bodyPr/>
          <a:lstStyle/>
          <a:p>
            <a:fld id="{4C15419E-54D6-8648-ABFB-BEF58E3E877E}" type="slidenum">
              <a:rPr lang="en-US" smtClean="0"/>
              <a:t>257</a:t>
            </a:fld>
            <a:endParaRPr lang="en-US"/>
          </a:p>
        </p:txBody>
      </p:sp>
    </p:spTree>
    <p:extLst>
      <p:ext uri="{BB962C8B-B14F-4D97-AF65-F5344CB8AC3E}">
        <p14:creationId xmlns:p14="http://schemas.microsoft.com/office/powerpoint/2010/main" val="35526182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Neural</a:t>
            </a:r>
            <a:r>
              <a:rPr lang="zh-CN" altLang="en-US" b="1" spc="-107" dirty="0">
                <a:solidFill>
                  <a:srgbClr val="C00000"/>
                </a:solidFill>
              </a:rPr>
              <a:t> </a:t>
            </a:r>
            <a:r>
              <a:rPr lang="en-US" altLang="zh-CN" b="1" spc="-107" dirty="0">
                <a:solidFill>
                  <a:srgbClr val="C00000"/>
                </a:solidFill>
              </a:rPr>
              <a:t>Semantic</a:t>
            </a:r>
            <a:r>
              <a:rPr lang="zh-CN" altLang="en-US" b="1" spc="-107" dirty="0">
                <a:solidFill>
                  <a:srgbClr val="C00000"/>
                </a:solidFill>
              </a:rPr>
              <a:t> </a:t>
            </a:r>
            <a:r>
              <a:rPr lang="en-US" altLang="zh-CN" b="1" spc="-107" dirty="0">
                <a:solidFill>
                  <a:srgbClr val="C00000"/>
                </a:solidFill>
              </a:rPr>
              <a:t>Parser</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b="1" dirty="0"/>
              <a:t>Translation</a:t>
            </a:r>
            <a:r>
              <a:rPr kumimoji="1" lang="zh-CN" altLang="en-US" dirty="0"/>
              <a:t> </a:t>
            </a:r>
            <a:r>
              <a:rPr kumimoji="1" lang="en-US" altLang="zh-CN" dirty="0"/>
              <a:t>problem</a:t>
            </a:r>
          </a:p>
          <a:p>
            <a:pPr marL="914400" lvl="1" indent="-457200">
              <a:buFont typeface="+mj-lt"/>
              <a:buAutoNum type="alphaLcParenR"/>
            </a:pPr>
            <a:r>
              <a:rPr kumimoji="1" lang="en-US" altLang="zh-CN" dirty="0"/>
              <a:t>Sequence-to-Sequence</a:t>
            </a:r>
            <a:r>
              <a:rPr kumimoji="1" lang="zh-CN" altLang="en-US" dirty="0"/>
              <a:t> </a:t>
            </a:r>
            <a:r>
              <a:rPr kumimoji="1" lang="en-US" altLang="zh-CN" dirty="0"/>
              <a:t>model</a:t>
            </a:r>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1371600" lvl="2" indent="-457200">
              <a:buFont typeface="+mj-lt"/>
              <a:buAutoNum type="alphaLcParenR"/>
            </a:pPr>
            <a:endParaRPr kumimoji="1" lang="en-US" altLang="zh-CN" dirty="0"/>
          </a:p>
          <a:p>
            <a:pPr marL="914400" lvl="1" indent="-457200">
              <a:buFont typeface="+mj-lt"/>
              <a:buAutoNum type="alphaLcParenR"/>
            </a:pPr>
            <a:r>
              <a:rPr kumimoji="1" lang="en-US" altLang="zh-CN" dirty="0"/>
              <a:t>Sequence-to-Tree</a:t>
            </a:r>
            <a:r>
              <a:rPr kumimoji="1" lang="zh-CN" altLang="en-US" dirty="0"/>
              <a:t> </a:t>
            </a:r>
            <a:r>
              <a:rPr kumimoji="1" lang="en-US" altLang="zh-CN" dirty="0"/>
              <a:t>model</a:t>
            </a:r>
            <a:endParaRPr kumimoji="1" lang="zh-CN" altLang="en-US" dirty="0"/>
          </a:p>
        </p:txBody>
      </p:sp>
      <p:pic>
        <p:nvPicPr>
          <p:cNvPr id="4" name="图片 3"/>
          <p:cNvPicPr>
            <a:picLocks noChangeAspect="1"/>
          </p:cNvPicPr>
          <p:nvPr/>
        </p:nvPicPr>
        <p:blipFill>
          <a:blip r:embed="rId2"/>
          <a:stretch>
            <a:fillRect/>
          </a:stretch>
        </p:blipFill>
        <p:spPr>
          <a:xfrm>
            <a:off x="3396343" y="1884023"/>
            <a:ext cx="7620000" cy="1638300"/>
          </a:xfrm>
          <a:prstGeom prst="rect">
            <a:avLst/>
          </a:prstGeom>
        </p:spPr>
      </p:pic>
      <p:pic>
        <p:nvPicPr>
          <p:cNvPr id="5" name="图片 4"/>
          <p:cNvPicPr>
            <a:picLocks noChangeAspect="1"/>
          </p:cNvPicPr>
          <p:nvPr/>
        </p:nvPicPr>
        <p:blipFill>
          <a:blip r:embed="rId3"/>
          <a:stretch>
            <a:fillRect/>
          </a:stretch>
        </p:blipFill>
        <p:spPr>
          <a:xfrm>
            <a:off x="3396343" y="3522323"/>
            <a:ext cx="8636000" cy="2870200"/>
          </a:xfrm>
          <a:prstGeom prst="rect">
            <a:avLst/>
          </a:prstGeom>
        </p:spPr>
      </p:pic>
      <p:sp>
        <p:nvSpPr>
          <p:cNvPr id="7" name="Slide Number Placeholder 6">
            <a:extLst>
              <a:ext uri="{FF2B5EF4-FFF2-40B4-BE49-F238E27FC236}">
                <a16:creationId xmlns:a16="http://schemas.microsoft.com/office/drawing/2014/main" id="{CFD89070-DA59-A947-B743-02BDA766E333}"/>
              </a:ext>
            </a:extLst>
          </p:cNvPr>
          <p:cNvSpPr>
            <a:spLocks noGrp="1"/>
          </p:cNvSpPr>
          <p:nvPr>
            <p:ph type="sldNum" sz="quarter" idx="12"/>
          </p:nvPr>
        </p:nvSpPr>
        <p:spPr/>
        <p:txBody>
          <a:bodyPr/>
          <a:lstStyle/>
          <a:p>
            <a:fld id="{4C15419E-54D6-8648-ABFB-BEF58E3E877E}" type="slidenum">
              <a:rPr lang="en-US" smtClean="0"/>
              <a:t>258</a:t>
            </a:fld>
            <a:endParaRPr lang="en-US"/>
          </a:p>
        </p:txBody>
      </p:sp>
    </p:spTree>
    <p:extLst>
      <p:ext uri="{BB962C8B-B14F-4D97-AF65-F5344CB8AC3E}">
        <p14:creationId xmlns:p14="http://schemas.microsoft.com/office/powerpoint/2010/main" val="13948062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6011"/>
            <a:ext cx="10515600" cy="1325563"/>
          </a:xfrm>
        </p:spPr>
        <p:txBody>
          <a:bodyPr/>
          <a:lstStyle/>
          <a:p>
            <a:r>
              <a:rPr lang="en-US" altLang="zh-CN" b="1" spc="-107" dirty="0">
                <a:solidFill>
                  <a:srgbClr val="C00000"/>
                </a:solidFill>
              </a:rPr>
              <a:t>Encoder-Decoder</a:t>
            </a:r>
            <a:r>
              <a:rPr lang="zh-CN" altLang="en-US" b="1" spc="-107" dirty="0">
                <a:solidFill>
                  <a:srgbClr val="C00000"/>
                </a:solidFill>
              </a:rPr>
              <a:t> </a:t>
            </a:r>
            <a:r>
              <a:rPr lang="en-US" altLang="zh-CN" b="1" spc="-107" dirty="0">
                <a:solidFill>
                  <a:srgbClr val="C00000"/>
                </a:solidFill>
              </a:rPr>
              <a:t>Architecture</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1240971" y="1701574"/>
            <a:ext cx="7620000" cy="1638300"/>
          </a:xfrm>
          <a:prstGeom prst="rect">
            <a:avLst/>
          </a:prstGeom>
        </p:spPr>
      </p:pic>
      <p:pic>
        <p:nvPicPr>
          <p:cNvPr id="5" name="图片 4"/>
          <p:cNvPicPr>
            <a:picLocks noChangeAspect="1"/>
          </p:cNvPicPr>
          <p:nvPr/>
        </p:nvPicPr>
        <p:blipFill>
          <a:blip r:embed="rId3"/>
          <a:stretch>
            <a:fillRect/>
          </a:stretch>
        </p:blipFill>
        <p:spPr>
          <a:xfrm>
            <a:off x="1240971" y="3339874"/>
            <a:ext cx="8636000" cy="2870200"/>
          </a:xfrm>
          <a:prstGeom prst="rect">
            <a:avLst/>
          </a:prstGeom>
        </p:spPr>
      </p:pic>
      <p:sp>
        <p:nvSpPr>
          <p:cNvPr id="6" name="圆角矩形 5"/>
          <p:cNvSpPr/>
          <p:nvPr/>
        </p:nvSpPr>
        <p:spPr>
          <a:xfrm>
            <a:off x="4822371" y="1701574"/>
            <a:ext cx="5054600" cy="4778034"/>
          </a:xfrm>
          <a:prstGeom prst="roundRect">
            <a:avLst/>
          </a:prstGeom>
          <a:noFill/>
          <a:ln w="28575">
            <a:solidFill>
              <a:schemeClr val="accent1">
                <a:shade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p:cNvSpPr/>
          <p:nvPr/>
        </p:nvSpPr>
        <p:spPr>
          <a:xfrm>
            <a:off x="1447799" y="2068286"/>
            <a:ext cx="3193143" cy="3091543"/>
          </a:xfrm>
          <a:prstGeom prst="roundRect">
            <a:avLst/>
          </a:prstGeom>
          <a:noFill/>
          <a:ln w="28575">
            <a:solidFill>
              <a:schemeClr val="accent1">
                <a:shade val="50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234340" y="5809964"/>
            <a:ext cx="1111202" cy="400110"/>
          </a:xfrm>
          <a:prstGeom prst="rect">
            <a:avLst/>
          </a:prstGeom>
          <a:noFill/>
        </p:spPr>
        <p:txBody>
          <a:bodyPr wrap="none" rtlCol="0">
            <a:spAutoFit/>
          </a:bodyPr>
          <a:lstStyle/>
          <a:p>
            <a:r>
              <a:rPr kumimoji="1" lang="en-US" altLang="zh-CN" sz="2000" b="1" dirty="0">
                <a:solidFill>
                  <a:srgbClr val="FF0000"/>
                </a:solidFill>
              </a:rPr>
              <a:t>Encoder</a:t>
            </a:r>
            <a:endParaRPr kumimoji="1" lang="zh-CN" altLang="en-US" sz="2000" b="1" dirty="0">
              <a:solidFill>
                <a:srgbClr val="FF0000"/>
              </a:solidFill>
            </a:endParaRPr>
          </a:p>
        </p:txBody>
      </p:sp>
      <p:cxnSp>
        <p:nvCxnSpPr>
          <p:cNvPr id="13" name="直线箭头连接符 12"/>
          <p:cNvCxnSpPr>
            <a:stCxn id="11" idx="0"/>
          </p:cNvCxnSpPr>
          <p:nvPr/>
        </p:nvCxnSpPr>
        <p:spPr>
          <a:xfrm flipV="1">
            <a:off x="2789941" y="5159829"/>
            <a:ext cx="0" cy="6501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67356" y="3139819"/>
            <a:ext cx="1096775" cy="400110"/>
          </a:xfrm>
          <a:prstGeom prst="rect">
            <a:avLst/>
          </a:prstGeom>
          <a:noFill/>
        </p:spPr>
        <p:txBody>
          <a:bodyPr wrap="none" rtlCol="0">
            <a:spAutoFit/>
          </a:bodyPr>
          <a:lstStyle/>
          <a:p>
            <a:r>
              <a:rPr kumimoji="1" lang="en-US" altLang="zh-CN" sz="2000" b="1" dirty="0">
                <a:solidFill>
                  <a:srgbClr val="0432FF"/>
                </a:solidFill>
              </a:rPr>
              <a:t>Decoder</a:t>
            </a:r>
            <a:endParaRPr kumimoji="1" lang="zh-CN" altLang="en-US" sz="2000" b="1" dirty="0">
              <a:solidFill>
                <a:srgbClr val="0432FF"/>
              </a:solidFill>
            </a:endParaRPr>
          </a:p>
        </p:txBody>
      </p:sp>
      <p:cxnSp>
        <p:nvCxnSpPr>
          <p:cNvPr id="17" name="直线箭头连接符 16"/>
          <p:cNvCxnSpPr>
            <a:stCxn id="15" idx="1"/>
          </p:cNvCxnSpPr>
          <p:nvPr/>
        </p:nvCxnSpPr>
        <p:spPr>
          <a:xfrm flipH="1">
            <a:off x="9876971" y="3339874"/>
            <a:ext cx="590385" cy="0"/>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A1863D8-E6DE-6748-B489-62747B04D14F}"/>
              </a:ext>
            </a:extLst>
          </p:cNvPr>
          <p:cNvSpPr>
            <a:spLocks noGrp="1"/>
          </p:cNvSpPr>
          <p:nvPr>
            <p:ph type="sldNum" sz="quarter" idx="12"/>
          </p:nvPr>
        </p:nvSpPr>
        <p:spPr/>
        <p:txBody>
          <a:bodyPr/>
          <a:lstStyle/>
          <a:p>
            <a:fld id="{4C15419E-54D6-8648-ABFB-BEF58E3E877E}" type="slidenum">
              <a:rPr lang="en-US" smtClean="0"/>
              <a:t>259</a:t>
            </a:fld>
            <a:endParaRPr lang="en-US"/>
          </a:p>
        </p:txBody>
      </p:sp>
    </p:spTree>
    <p:extLst>
      <p:ext uri="{BB962C8B-B14F-4D97-AF65-F5344CB8AC3E}">
        <p14:creationId xmlns:p14="http://schemas.microsoft.com/office/powerpoint/2010/main" val="652916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D935-E429-A04C-AB7C-6397E72C7C0A}"/>
              </a:ext>
            </a:extLst>
          </p:cNvPr>
          <p:cNvSpPr>
            <a:spLocks noGrp="1"/>
          </p:cNvSpPr>
          <p:nvPr>
            <p:ph type="title"/>
          </p:nvPr>
        </p:nvSpPr>
        <p:spPr/>
        <p:txBody>
          <a:bodyPr/>
          <a:lstStyle/>
          <a:p>
            <a:r>
              <a:rPr lang="en-US" dirty="0"/>
              <a:t>Laplacian Matrix as an Operator</a:t>
            </a:r>
          </a:p>
        </p:txBody>
      </p:sp>
      <p:sp>
        <p:nvSpPr>
          <p:cNvPr id="3" name="Slide Number Placeholder 2">
            <a:extLst>
              <a:ext uri="{FF2B5EF4-FFF2-40B4-BE49-F238E27FC236}">
                <a16:creationId xmlns:a16="http://schemas.microsoft.com/office/drawing/2014/main" id="{2385F506-775B-004F-854B-FB42A5174ACB}"/>
              </a:ext>
            </a:extLst>
          </p:cNvPr>
          <p:cNvSpPr>
            <a:spLocks noGrp="1"/>
          </p:cNvSpPr>
          <p:nvPr>
            <p:ph type="sldNum" sz="quarter" idx="12"/>
          </p:nvPr>
        </p:nvSpPr>
        <p:spPr/>
        <p:txBody>
          <a:bodyPr/>
          <a:lstStyle/>
          <a:p>
            <a:fld id="{4C15419E-54D6-8648-ABFB-BEF58E3E877E}" type="slidenum">
              <a:rPr lang="en-US" smtClean="0"/>
              <a:t>26</a:t>
            </a:fld>
            <a:endParaRPr lang="en-US" dirty="0"/>
          </a:p>
        </p:txBody>
      </p:sp>
      <p:sp>
        <p:nvSpPr>
          <p:cNvPr id="4" name="TextBox 3">
            <a:extLst>
              <a:ext uri="{FF2B5EF4-FFF2-40B4-BE49-F238E27FC236}">
                <a16:creationId xmlns:a16="http://schemas.microsoft.com/office/drawing/2014/main" id="{8F0A8F94-EC27-9844-8D10-012A22E99267}"/>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Laplacian matrix is a difference operator:</a:t>
            </a:r>
          </a:p>
        </p:txBody>
      </p:sp>
      <p:pic>
        <p:nvPicPr>
          <p:cNvPr id="5" name="Picture 4">
            <a:extLst>
              <a:ext uri="{FF2B5EF4-FFF2-40B4-BE49-F238E27FC236}">
                <a16:creationId xmlns:a16="http://schemas.microsoft.com/office/drawing/2014/main" id="{34150893-9AA2-E845-A034-11CD21150F66}"/>
              </a:ext>
            </a:extLst>
          </p:cNvPr>
          <p:cNvPicPr>
            <a:picLocks noChangeAspect="1"/>
          </p:cNvPicPr>
          <p:nvPr/>
        </p:nvPicPr>
        <p:blipFill>
          <a:blip r:embed="rId2"/>
          <a:stretch>
            <a:fillRect/>
          </a:stretch>
        </p:blipFill>
        <p:spPr>
          <a:xfrm>
            <a:off x="1812865" y="2437083"/>
            <a:ext cx="4122108" cy="306877"/>
          </a:xfrm>
          <a:prstGeom prst="rect">
            <a:avLst/>
          </a:prstGeom>
        </p:spPr>
      </p:pic>
      <p:pic>
        <p:nvPicPr>
          <p:cNvPr id="6" name="Picture 5">
            <a:extLst>
              <a:ext uri="{FF2B5EF4-FFF2-40B4-BE49-F238E27FC236}">
                <a16:creationId xmlns:a16="http://schemas.microsoft.com/office/drawing/2014/main" id="{CDCEC531-D3AC-F044-9524-C678D5601BEE}"/>
              </a:ext>
            </a:extLst>
          </p:cNvPr>
          <p:cNvPicPr>
            <a:picLocks noChangeAspect="1"/>
          </p:cNvPicPr>
          <p:nvPr/>
        </p:nvPicPr>
        <p:blipFill>
          <a:blip r:embed="rId3"/>
          <a:stretch>
            <a:fillRect/>
          </a:stretch>
        </p:blipFill>
        <p:spPr>
          <a:xfrm>
            <a:off x="1812865" y="3142779"/>
            <a:ext cx="3634008" cy="756360"/>
          </a:xfrm>
          <a:prstGeom prst="rect">
            <a:avLst/>
          </a:prstGeom>
        </p:spPr>
      </p:pic>
      <p:sp>
        <p:nvSpPr>
          <p:cNvPr id="8" name="TextBox 7">
            <a:extLst>
              <a:ext uri="{FF2B5EF4-FFF2-40B4-BE49-F238E27FC236}">
                <a16:creationId xmlns:a16="http://schemas.microsoft.com/office/drawing/2014/main" id="{FC55AFBC-CEF9-3240-A180-538B632A99CA}"/>
              </a:ext>
            </a:extLst>
          </p:cNvPr>
          <p:cNvSpPr txBox="1"/>
          <p:nvPr/>
        </p:nvSpPr>
        <p:spPr>
          <a:xfrm>
            <a:off x="838200" y="4085197"/>
            <a:ext cx="5401574" cy="523220"/>
          </a:xfrm>
          <a:prstGeom prst="rect">
            <a:avLst/>
          </a:prstGeom>
          <a:noFill/>
        </p:spPr>
        <p:txBody>
          <a:bodyPr wrap="square" rtlCol="0">
            <a:spAutoFit/>
          </a:bodyPr>
          <a:lstStyle/>
          <a:p>
            <a:r>
              <a:rPr lang="en-US" sz="2800" dirty="0">
                <a:solidFill>
                  <a:schemeClr val="accent5">
                    <a:lumMod val="75000"/>
                  </a:schemeClr>
                </a:solidFill>
              </a:rPr>
              <a:t>Laplacian quadratic form:</a:t>
            </a:r>
          </a:p>
        </p:txBody>
      </p:sp>
      <p:pic>
        <p:nvPicPr>
          <p:cNvPr id="9" name="Picture 8">
            <a:extLst>
              <a:ext uri="{FF2B5EF4-FFF2-40B4-BE49-F238E27FC236}">
                <a16:creationId xmlns:a16="http://schemas.microsoft.com/office/drawing/2014/main" id="{21A26523-53B2-C540-9154-0E8F54111486}"/>
              </a:ext>
            </a:extLst>
          </p:cNvPr>
          <p:cNvPicPr>
            <a:picLocks noChangeAspect="1"/>
          </p:cNvPicPr>
          <p:nvPr/>
        </p:nvPicPr>
        <p:blipFill>
          <a:blip r:embed="rId4"/>
          <a:stretch>
            <a:fillRect/>
          </a:stretch>
        </p:blipFill>
        <p:spPr>
          <a:xfrm>
            <a:off x="1647525" y="4904660"/>
            <a:ext cx="4764777" cy="992289"/>
          </a:xfrm>
          <a:prstGeom prst="rect">
            <a:avLst/>
          </a:prstGeom>
        </p:spPr>
      </p:pic>
      <p:cxnSp>
        <p:nvCxnSpPr>
          <p:cNvPr id="11" name="Straight Connector 10">
            <a:extLst>
              <a:ext uri="{FF2B5EF4-FFF2-40B4-BE49-F238E27FC236}">
                <a16:creationId xmlns:a16="http://schemas.microsoft.com/office/drawing/2014/main" id="{471378CA-138A-2543-AA88-9392940E0AB0}"/>
              </a:ext>
            </a:extLst>
          </p:cNvPr>
          <p:cNvCxnSpPr/>
          <p:nvPr/>
        </p:nvCxnSpPr>
        <p:spPr>
          <a:xfrm>
            <a:off x="1601517" y="5954458"/>
            <a:ext cx="48567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A2B18-7922-E940-987B-EA562B9B3072}"/>
                  </a:ext>
                </a:extLst>
              </p:cNvPr>
              <p:cNvSpPr txBox="1"/>
              <p:nvPr/>
            </p:nvSpPr>
            <p:spPr>
              <a:xfrm>
                <a:off x="1771291" y="6022896"/>
                <a:ext cx="4403257" cy="369332"/>
              </a:xfrm>
              <a:prstGeom prst="rect">
                <a:avLst/>
              </a:prstGeom>
              <a:noFill/>
            </p:spPr>
            <p:txBody>
              <a:bodyPr wrap="none" rtlCol="0">
                <a:spAutoFit/>
              </a:bodyPr>
              <a:lstStyle/>
              <a:p>
                <a:r>
                  <a:rPr lang="en-US" dirty="0"/>
                  <a:t>“Smoothness” or “Frequency” of the signal </a:t>
                </a:r>
                <a14:m>
                  <m:oMath xmlns:m="http://schemas.openxmlformats.org/officeDocument/2006/math">
                    <m:r>
                      <a:rPr lang="en-US" b="0" i="1" smtClean="0">
                        <a:latin typeface="Cambria Math" panose="02040503050406030204" pitchFamily="18" charset="0"/>
                      </a:rPr>
                      <m:t>𝑓</m:t>
                    </m:r>
                  </m:oMath>
                </a14:m>
                <a:endParaRPr lang="en-US" dirty="0"/>
              </a:p>
            </p:txBody>
          </p:sp>
        </mc:Choice>
        <mc:Fallback xmlns="">
          <p:sp>
            <p:nvSpPr>
              <p:cNvPr id="12" name="TextBox 11">
                <a:extLst>
                  <a:ext uri="{FF2B5EF4-FFF2-40B4-BE49-F238E27FC236}">
                    <a16:creationId xmlns:a16="http://schemas.microsoft.com/office/drawing/2014/main" id="{A51A2B18-7922-E940-987B-EA562B9B3072}"/>
                  </a:ext>
                </a:extLst>
              </p:cNvPr>
              <p:cNvSpPr txBox="1">
                <a:spLocks noRot="1" noChangeAspect="1" noMove="1" noResize="1" noEditPoints="1" noAdjustHandles="1" noChangeArrowheads="1" noChangeShapeType="1" noTextEdit="1"/>
              </p:cNvSpPr>
              <p:nvPr/>
            </p:nvSpPr>
            <p:spPr>
              <a:xfrm>
                <a:off x="1771291" y="6022896"/>
                <a:ext cx="4403257" cy="369332"/>
              </a:xfrm>
              <a:prstGeom prst="rect">
                <a:avLst/>
              </a:prstGeom>
              <a:blipFill>
                <a:blip r:embed="rId5"/>
                <a:stretch>
                  <a:fillRect l="-862" t="-3333" b="-26667"/>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136AF15-73C5-544C-9492-BD708CEC46CA}"/>
              </a:ext>
            </a:extLst>
          </p:cNvPr>
          <p:cNvSpPr/>
          <p:nvPr/>
        </p:nvSpPr>
        <p:spPr>
          <a:xfrm>
            <a:off x="8355292" y="2097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558B87-214F-1843-872C-4055574F8165}"/>
              </a:ext>
            </a:extLst>
          </p:cNvPr>
          <p:cNvSpPr/>
          <p:nvPr/>
        </p:nvSpPr>
        <p:spPr>
          <a:xfrm>
            <a:off x="8631517" y="26876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17EB1C-5624-864D-8389-BB5CDA4A504B}"/>
              </a:ext>
            </a:extLst>
          </p:cNvPr>
          <p:cNvSpPr/>
          <p:nvPr/>
        </p:nvSpPr>
        <p:spPr>
          <a:xfrm>
            <a:off x="9193492" y="22304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BCA524C-116F-E340-8CCF-232C9477519D}"/>
              </a:ext>
            </a:extLst>
          </p:cNvPr>
          <p:cNvSpPr/>
          <p:nvPr/>
        </p:nvSpPr>
        <p:spPr>
          <a:xfrm>
            <a:off x="10069792" y="19446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C06F944-72C3-5649-A6BC-2B1388835028}"/>
              </a:ext>
            </a:extLst>
          </p:cNvPr>
          <p:cNvSpPr/>
          <p:nvPr/>
        </p:nvSpPr>
        <p:spPr>
          <a:xfrm>
            <a:off x="9993592" y="2373305"/>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39981E-6C70-064A-B085-7C0979548C2A}"/>
              </a:ext>
            </a:extLst>
          </p:cNvPr>
          <p:cNvSpPr/>
          <p:nvPr/>
        </p:nvSpPr>
        <p:spPr>
          <a:xfrm>
            <a:off x="10126942" y="3000989"/>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F4F69BB-74C8-4B47-A6B5-122BEE656B1B}"/>
              </a:ext>
            </a:extLst>
          </p:cNvPr>
          <p:cNvSpPr/>
          <p:nvPr/>
        </p:nvSpPr>
        <p:spPr>
          <a:xfrm>
            <a:off x="10822267" y="247808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5E9FE29-6DE2-9943-AD18-EC4AD1298497}"/>
              </a:ext>
            </a:extLst>
          </p:cNvPr>
          <p:cNvSpPr/>
          <p:nvPr/>
        </p:nvSpPr>
        <p:spPr>
          <a:xfrm>
            <a:off x="10955617" y="1811330"/>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D43BA113-A10D-C340-8F7E-0E1B09F00C20}"/>
              </a:ext>
            </a:extLst>
          </p:cNvPr>
          <p:cNvCxnSpPr>
            <a:stCxn id="13" idx="4"/>
            <a:endCxn id="14" idx="1"/>
          </p:cNvCxnSpPr>
          <p:nvPr/>
        </p:nvCxnSpPr>
        <p:spPr>
          <a:xfrm>
            <a:off x="8421967" y="2230430"/>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4348AE7-C5E3-4743-8A7D-4BE832684147}"/>
              </a:ext>
            </a:extLst>
          </p:cNvPr>
          <p:cNvCxnSpPr>
            <a:cxnSpLocks/>
            <a:stCxn id="14" idx="7"/>
            <a:endCxn id="15" idx="3"/>
          </p:cNvCxnSpPr>
          <p:nvPr/>
        </p:nvCxnSpPr>
        <p:spPr>
          <a:xfrm flipV="1">
            <a:off x="8745338" y="2344251"/>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F6EA687-D064-4047-8B6D-70638DE8B436}"/>
              </a:ext>
            </a:extLst>
          </p:cNvPr>
          <p:cNvCxnSpPr>
            <a:cxnSpLocks/>
            <a:stCxn id="15" idx="6"/>
            <a:endCxn id="17" idx="2"/>
          </p:cNvCxnSpPr>
          <p:nvPr/>
        </p:nvCxnSpPr>
        <p:spPr>
          <a:xfrm>
            <a:off x="9326842" y="2297105"/>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0200B1-656B-534F-9696-072EC6676A98}"/>
              </a:ext>
            </a:extLst>
          </p:cNvPr>
          <p:cNvCxnSpPr>
            <a:cxnSpLocks/>
            <a:stCxn id="15" idx="6"/>
            <a:endCxn id="16" idx="2"/>
          </p:cNvCxnSpPr>
          <p:nvPr/>
        </p:nvCxnSpPr>
        <p:spPr>
          <a:xfrm flipV="1">
            <a:off x="9326842" y="2011355"/>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66C238-4D83-9545-A9ED-D00AD8F289B8}"/>
              </a:ext>
            </a:extLst>
          </p:cNvPr>
          <p:cNvCxnSpPr>
            <a:cxnSpLocks/>
            <a:stCxn id="16" idx="6"/>
            <a:endCxn id="20" idx="2"/>
          </p:cNvCxnSpPr>
          <p:nvPr/>
        </p:nvCxnSpPr>
        <p:spPr>
          <a:xfrm flipV="1">
            <a:off x="10203142" y="1878005"/>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183E7C-B913-A947-980A-AE9B51C15F5F}"/>
              </a:ext>
            </a:extLst>
          </p:cNvPr>
          <p:cNvCxnSpPr>
            <a:cxnSpLocks/>
            <a:stCxn id="17" idx="0"/>
            <a:endCxn id="16" idx="4"/>
          </p:cNvCxnSpPr>
          <p:nvPr/>
        </p:nvCxnSpPr>
        <p:spPr>
          <a:xfrm flipV="1">
            <a:off x="10060267" y="2078030"/>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D4BC34-4EC0-5940-B127-D0ED361BA9A4}"/>
              </a:ext>
            </a:extLst>
          </p:cNvPr>
          <p:cNvCxnSpPr>
            <a:cxnSpLocks/>
            <a:stCxn id="14" idx="6"/>
            <a:endCxn id="17" idx="2"/>
          </p:cNvCxnSpPr>
          <p:nvPr/>
        </p:nvCxnSpPr>
        <p:spPr>
          <a:xfrm flipV="1">
            <a:off x="8764867" y="2439980"/>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F90A79A-39F6-2E40-8598-DB3F0DD3F295}"/>
              </a:ext>
            </a:extLst>
          </p:cNvPr>
          <p:cNvCxnSpPr>
            <a:cxnSpLocks/>
            <a:stCxn id="18" idx="1"/>
            <a:endCxn id="15" idx="4"/>
          </p:cNvCxnSpPr>
          <p:nvPr/>
        </p:nvCxnSpPr>
        <p:spPr>
          <a:xfrm flipH="1" flipV="1">
            <a:off x="9260167" y="2363780"/>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E5ECE7-7F1B-BC4D-9752-D0CCF75ACB76}"/>
              </a:ext>
            </a:extLst>
          </p:cNvPr>
          <p:cNvCxnSpPr>
            <a:cxnSpLocks/>
            <a:stCxn id="18" idx="7"/>
            <a:endCxn id="19" idx="3"/>
          </p:cNvCxnSpPr>
          <p:nvPr/>
        </p:nvCxnSpPr>
        <p:spPr>
          <a:xfrm flipV="1">
            <a:off x="10240763" y="2591901"/>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6E2D35-764B-6943-89F2-E3251575FD5F}"/>
              </a:ext>
            </a:extLst>
          </p:cNvPr>
          <p:cNvCxnSpPr>
            <a:cxnSpLocks/>
          </p:cNvCxnSpPr>
          <p:nvPr/>
        </p:nvCxnSpPr>
        <p:spPr>
          <a:xfrm>
            <a:off x="8417552" y="1708311"/>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16DC6A4-4850-E74F-8C5E-EFB74F015D52}"/>
              </a:ext>
            </a:extLst>
          </p:cNvPr>
          <p:cNvCxnSpPr>
            <a:cxnSpLocks/>
          </p:cNvCxnSpPr>
          <p:nvPr/>
        </p:nvCxnSpPr>
        <p:spPr>
          <a:xfrm>
            <a:off x="8698190" y="229710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CD84E7-8B7C-5A4F-864D-5E9CCB70378E}"/>
              </a:ext>
            </a:extLst>
          </p:cNvPr>
          <p:cNvCxnSpPr>
            <a:cxnSpLocks/>
          </p:cNvCxnSpPr>
          <p:nvPr/>
        </p:nvCxnSpPr>
        <p:spPr>
          <a:xfrm>
            <a:off x="9260145" y="1847552"/>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17604-F270-E84E-8B42-AEDCC142304C}"/>
              </a:ext>
            </a:extLst>
          </p:cNvPr>
          <p:cNvCxnSpPr>
            <a:cxnSpLocks/>
          </p:cNvCxnSpPr>
          <p:nvPr/>
        </p:nvCxnSpPr>
        <p:spPr>
          <a:xfrm>
            <a:off x="10126329" y="156416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AB08F0-C38B-504B-954F-B859D32E00DE}"/>
              </a:ext>
            </a:extLst>
          </p:cNvPr>
          <p:cNvCxnSpPr>
            <a:cxnSpLocks/>
          </p:cNvCxnSpPr>
          <p:nvPr/>
        </p:nvCxnSpPr>
        <p:spPr>
          <a:xfrm>
            <a:off x="11022292" y="144380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3A9476-E9CE-D846-90C2-483D8AB47E12}"/>
              </a:ext>
            </a:extLst>
          </p:cNvPr>
          <p:cNvCxnSpPr>
            <a:cxnSpLocks/>
          </p:cNvCxnSpPr>
          <p:nvPr/>
        </p:nvCxnSpPr>
        <p:spPr>
          <a:xfrm>
            <a:off x="10021450" y="201135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3A8C15-41EC-F944-A47A-DE080DC340B9}"/>
              </a:ext>
            </a:extLst>
          </p:cNvPr>
          <p:cNvCxnSpPr>
            <a:cxnSpLocks/>
          </p:cNvCxnSpPr>
          <p:nvPr/>
        </p:nvCxnSpPr>
        <p:spPr>
          <a:xfrm>
            <a:off x="10898706" y="209708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48B204A-6BCE-994D-A1F0-A6DBE7C265E4}"/>
              </a:ext>
            </a:extLst>
          </p:cNvPr>
          <p:cNvCxnSpPr>
            <a:cxnSpLocks/>
          </p:cNvCxnSpPr>
          <p:nvPr/>
        </p:nvCxnSpPr>
        <p:spPr>
          <a:xfrm>
            <a:off x="10198838" y="260685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C1E9670-8532-B247-8EC7-9117D2248010}"/>
              </a:ext>
            </a:extLst>
          </p:cNvPr>
          <p:cNvSpPr/>
          <p:nvPr/>
        </p:nvSpPr>
        <p:spPr>
          <a:xfrm>
            <a:off x="8355292" y="3357297"/>
            <a:ext cx="2764859" cy="369332"/>
          </a:xfrm>
          <a:prstGeom prst="rect">
            <a:avLst/>
          </a:prstGeom>
        </p:spPr>
        <p:txBody>
          <a:bodyPr wrap="none">
            <a:spAutoFit/>
          </a:bodyPr>
          <a:lstStyle/>
          <a:p>
            <a:r>
              <a:rPr lang="en-US" dirty="0"/>
              <a:t>Low frequency graph signal</a:t>
            </a:r>
          </a:p>
        </p:txBody>
      </p:sp>
      <p:sp>
        <p:nvSpPr>
          <p:cNvPr id="49" name="Oval 48">
            <a:extLst>
              <a:ext uri="{FF2B5EF4-FFF2-40B4-BE49-F238E27FC236}">
                <a16:creationId xmlns:a16="http://schemas.microsoft.com/office/drawing/2014/main" id="{F7252201-4023-ED4B-9A63-33DD6F3EEFE9}"/>
              </a:ext>
            </a:extLst>
          </p:cNvPr>
          <p:cNvSpPr/>
          <p:nvPr/>
        </p:nvSpPr>
        <p:spPr>
          <a:xfrm>
            <a:off x="8355291" y="4615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E74BE83-A3D9-5741-8DBF-A8BDCD579D4F}"/>
              </a:ext>
            </a:extLst>
          </p:cNvPr>
          <p:cNvSpPr/>
          <p:nvPr/>
        </p:nvSpPr>
        <p:spPr>
          <a:xfrm>
            <a:off x="8631516" y="52065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6E0270-570E-9844-B328-0B0B4A0513DF}"/>
              </a:ext>
            </a:extLst>
          </p:cNvPr>
          <p:cNvSpPr/>
          <p:nvPr/>
        </p:nvSpPr>
        <p:spPr>
          <a:xfrm>
            <a:off x="9193491" y="47493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C150D2A-B416-CF4D-B336-9091740F6DCD}"/>
              </a:ext>
            </a:extLst>
          </p:cNvPr>
          <p:cNvSpPr/>
          <p:nvPr/>
        </p:nvSpPr>
        <p:spPr>
          <a:xfrm>
            <a:off x="10069791" y="44635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C888C52-CEA4-3441-8E24-00D982560596}"/>
              </a:ext>
            </a:extLst>
          </p:cNvPr>
          <p:cNvSpPr/>
          <p:nvPr/>
        </p:nvSpPr>
        <p:spPr>
          <a:xfrm>
            <a:off x="9993591" y="489221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8A3C10D-BD90-3149-9095-D7AA33DFD382}"/>
              </a:ext>
            </a:extLst>
          </p:cNvPr>
          <p:cNvSpPr/>
          <p:nvPr/>
        </p:nvSpPr>
        <p:spPr>
          <a:xfrm>
            <a:off x="10126941" y="551989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DE0B901-7FC6-5544-9C43-53676787C064}"/>
              </a:ext>
            </a:extLst>
          </p:cNvPr>
          <p:cNvSpPr/>
          <p:nvPr/>
        </p:nvSpPr>
        <p:spPr>
          <a:xfrm>
            <a:off x="10822266" y="499698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2CEB6FB-A027-5249-81FC-B25C62D0179C}"/>
              </a:ext>
            </a:extLst>
          </p:cNvPr>
          <p:cNvSpPr/>
          <p:nvPr/>
        </p:nvSpPr>
        <p:spPr>
          <a:xfrm>
            <a:off x="10955616" y="433023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C4458236-D3A0-5445-ADC1-4A1EDD45CEF2}"/>
              </a:ext>
            </a:extLst>
          </p:cNvPr>
          <p:cNvCxnSpPr>
            <a:stCxn id="49" idx="4"/>
            <a:endCxn id="50" idx="1"/>
          </p:cNvCxnSpPr>
          <p:nvPr/>
        </p:nvCxnSpPr>
        <p:spPr>
          <a:xfrm>
            <a:off x="8421966" y="474933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A906E9B-1B38-D049-8898-200F6BB6526D}"/>
              </a:ext>
            </a:extLst>
          </p:cNvPr>
          <p:cNvCxnSpPr>
            <a:cxnSpLocks/>
            <a:stCxn id="50" idx="7"/>
            <a:endCxn id="51" idx="3"/>
          </p:cNvCxnSpPr>
          <p:nvPr/>
        </p:nvCxnSpPr>
        <p:spPr>
          <a:xfrm flipV="1">
            <a:off x="8745337" y="486315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FE64DA09-E194-9D40-8821-8B543F106CB5}"/>
              </a:ext>
            </a:extLst>
          </p:cNvPr>
          <p:cNvCxnSpPr>
            <a:cxnSpLocks/>
            <a:stCxn id="51" idx="6"/>
            <a:endCxn id="53" idx="2"/>
          </p:cNvCxnSpPr>
          <p:nvPr/>
        </p:nvCxnSpPr>
        <p:spPr>
          <a:xfrm>
            <a:off x="9326841" y="481601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B3F8220-E5E2-3743-9CA7-2AC86F81141C}"/>
              </a:ext>
            </a:extLst>
          </p:cNvPr>
          <p:cNvCxnSpPr>
            <a:cxnSpLocks/>
            <a:stCxn id="51" idx="6"/>
            <a:endCxn id="52" idx="2"/>
          </p:cNvCxnSpPr>
          <p:nvPr/>
        </p:nvCxnSpPr>
        <p:spPr>
          <a:xfrm flipV="1">
            <a:off x="9326841" y="453026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6A88853-9BAE-E34F-82BE-AC20615A203A}"/>
              </a:ext>
            </a:extLst>
          </p:cNvPr>
          <p:cNvCxnSpPr>
            <a:cxnSpLocks/>
            <a:stCxn id="52" idx="6"/>
            <a:endCxn id="56" idx="2"/>
          </p:cNvCxnSpPr>
          <p:nvPr/>
        </p:nvCxnSpPr>
        <p:spPr>
          <a:xfrm flipV="1">
            <a:off x="10203141" y="439691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480FB84-6DA6-C441-BB5E-A089D4053B2B}"/>
              </a:ext>
            </a:extLst>
          </p:cNvPr>
          <p:cNvCxnSpPr>
            <a:cxnSpLocks/>
            <a:stCxn id="53" idx="0"/>
            <a:endCxn id="52" idx="4"/>
          </p:cNvCxnSpPr>
          <p:nvPr/>
        </p:nvCxnSpPr>
        <p:spPr>
          <a:xfrm flipV="1">
            <a:off x="10060266" y="459693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E225F30-4C79-E443-8700-9DD94A5B85DE}"/>
              </a:ext>
            </a:extLst>
          </p:cNvPr>
          <p:cNvCxnSpPr>
            <a:cxnSpLocks/>
            <a:stCxn id="50" idx="6"/>
            <a:endCxn id="53" idx="2"/>
          </p:cNvCxnSpPr>
          <p:nvPr/>
        </p:nvCxnSpPr>
        <p:spPr>
          <a:xfrm flipV="1">
            <a:off x="8764866" y="495888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CB425AB-6D6A-1749-8E71-F0535482F84C}"/>
              </a:ext>
            </a:extLst>
          </p:cNvPr>
          <p:cNvCxnSpPr>
            <a:cxnSpLocks/>
            <a:stCxn id="54" idx="1"/>
            <a:endCxn id="51" idx="4"/>
          </p:cNvCxnSpPr>
          <p:nvPr/>
        </p:nvCxnSpPr>
        <p:spPr>
          <a:xfrm flipH="1" flipV="1">
            <a:off x="9260166" y="488268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E505DC6-4E9A-5744-9914-3583168B787A}"/>
              </a:ext>
            </a:extLst>
          </p:cNvPr>
          <p:cNvCxnSpPr>
            <a:cxnSpLocks/>
            <a:stCxn id="54" idx="7"/>
            <a:endCxn id="55" idx="3"/>
          </p:cNvCxnSpPr>
          <p:nvPr/>
        </p:nvCxnSpPr>
        <p:spPr>
          <a:xfrm flipV="1">
            <a:off x="10240762" y="511080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FC86532-51EA-5A40-83C3-0A8C5DC4348F}"/>
              </a:ext>
            </a:extLst>
          </p:cNvPr>
          <p:cNvCxnSpPr>
            <a:cxnSpLocks/>
          </p:cNvCxnSpPr>
          <p:nvPr/>
        </p:nvCxnSpPr>
        <p:spPr>
          <a:xfrm>
            <a:off x="8417551" y="422721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71017FE-4C66-CD4C-A9B6-A8CA333B9ABF}"/>
              </a:ext>
            </a:extLst>
          </p:cNvPr>
          <p:cNvCxnSpPr>
            <a:cxnSpLocks/>
          </p:cNvCxnSpPr>
          <p:nvPr/>
        </p:nvCxnSpPr>
        <p:spPr>
          <a:xfrm>
            <a:off x="8698647" y="5345041"/>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718E45-C160-5E48-9C68-A4372EBEC4E7}"/>
              </a:ext>
            </a:extLst>
          </p:cNvPr>
          <p:cNvCxnSpPr>
            <a:cxnSpLocks/>
          </p:cNvCxnSpPr>
          <p:nvPr/>
        </p:nvCxnSpPr>
        <p:spPr>
          <a:xfrm>
            <a:off x="9260144" y="436646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E3874C9-615A-3A4D-B851-584C73425838}"/>
              </a:ext>
            </a:extLst>
          </p:cNvPr>
          <p:cNvCxnSpPr>
            <a:cxnSpLocks/>
          </p:cNvCxnSpPr>
          <p:nvPr/>
        </p:nvCxnSpPr>
        <p:spPr>
          <a:xfrm>
            <a:off x="10173492" y="458283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D44DA0-9FFE-1C40-8B98-905892E7A4FA}"/>
              </a:ext>
            </a:extLst>
          </p:cNvPr>
          <p:cNvCxnSpPr>
            <a:cxnSpLocks/>
          </p:cNvCxnSpPr>
          <p:nvPr/>
        </p:nvCxnSpPr>
        <p:spPr>
          <a:xfrm>
            <a:off x="11022291" y="396271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5DE25D-E003-7E41-B817-B2886E28AA0A}"/>
              </a:ext>
            </a:extLst>
          </p:cNvPr>
          <p:cNvCxnSpPr>
            <a:cxnSpLocks/>
          </p:cNvCxnSpPr>
          <p:nvPr/>
        </p:nvCxnSpPr>
        <p:spPr>
          <a:xfrm>
            <a:off x="10069791" y="5025563"/>
            <a:ext cx="0" cy="229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40ADA6-9397-6F44-BDCA-D7962224CC4B}"/>
              </a:ext>
            </a:extLst>
          </p:cNvPr>
          <p:cNvCxnSpPr>
            <a:cxnSpLocks/>
          </p:cNvCxnSpPr>
          <p:nvPr/>
        </p:nvCxnSpPr>
        <p:spPr>
          <a:xfrm>
            <a:off x="10898705" y="461598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103E355-3A7B-E440-983A-07D56561D900}"/>
              </a:ext>
            </a:extLst>
          </p:cNvPr>
          <p:cNvCxnSpPr>
            <a:cxnSpLocks/>
          </p:cNvCxnSpPr>
          <p:nvPr/>
        </p:nvCxnSpPr>
        <p:spPr>
          <a:xfrm>
            <a:off x="10203141" y="5653247"/>
            <a:ext cx="0" cy="19438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0069EB7-7617-0F4D-9EFF-EE997C50E76F}"/>
              </a:ext>
            </a:extLst>
          </p:cNvPr>
          <p:cNvSpPr/>
          <p:nvPr/>
        </p:nvSpPr>
        <p:spPr>
          <a:xfrm>
            <a:off x="8355291" y="6015624"/>
            <a:ext cx="2809039" cy="369332"/>
          </a:xfrm>
          <a:prstGeom prst="rect">
            <a:avLst/>
          </a:prstGeom>
        </p:spPr>
        <p:txBody>
          <a:bodyPr wrap="none">
            <a:spAutoFit/>
          </a:bodyPr>
          <a:lstStyle/>
          <a:p>
            <a:r>
              <a:rPr lang="en-US" dirty="0"/>
              <a:t>High frequency graph signal</a:t>
            </a:r>
          </a:p>
        </p:txBody>
      </p:sp>
    </p:spTree>
    <p:extLst>
      <p:ext uri="{BB962C8B-B14F-4D97-AF65-F5344CB8AC3E}">
        <p14:creationId xmlns:p14="http://schemas.microsoft.com/office/powerpoint/2010/main" val="24960166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dirty="0"/>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sp>
        <p:nvSpPr>
          <p:cNvPr id="4" name="Slide Number Placeholder 3">
            <a:extLst>
              <a:ext uri="{FF2B5EF4-FFF2-40B4-BE49-F238E27FC236}">
                <a16:creationId xmlns:a16="http://schemas.microsoft.com/office/drawing/2014/main" id="{698ECAAA-6455-5144-8D26-19361758057A}"/>
              </a:ext>
            </a:extLst>
          </p:cNvPr>
          <p:cNvSpPr>
            <a:spLocks noGrp="1"/>
          </p:cNvSpPr>
          <p:nvPr>
            <p:ph type="sldNum" sz="quarter" idx="12"/>
          </p:nvPr>
        </p:nvSpPr>
        <p:spPr/>
        <p:txBody>
          <a:bodyPr/>
          <a:lstStyle/>
          <a:p>
            <a:fld id="{4C15419E-54D6-8648-ABFB-BEF58E3E877E}" type="slidenum">
              <a:rPr lang="en-US" smtClean="0"/>
              <a:t>260</a:t>
            </a:fld>
            <a:endParaRPr lang="en-US"/>
          </a:p>
        </p:txBody>
      </p:sp>
    </p:spTree>
    <p:extLst>
      <p:ext uri="{BB962C8B-B14F-4D97-AF65-F5344CB8AC3E}">
        <p14:creationId xmlns:p14="http://schemas.microsoft.com/office/powerpoint/2010/main" val="40645675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pic>
        <p:nvPicPr>
          <p:cNvPr id="11" name="图片 10"/>
          <p:cNvPicPr>
            <a:picLocks noChangeAspect="1"/>
          </p:cNvPicPr>
          <p:nvPr/>
        </p:nvPicPr>
        <p:blipFill>
          <a:blip r:embed="rId3"/>
          <a:stretch>
            <a:fillRect/>
          </a:stretch>
        </p:blipFill>
        <p:spPr>
          <a:xfrm>
            <a:off x="838200" y="4563434"/>
            <a:ext cx="10232571" cy="641020"/>
          </a:xfrm>
          <a:prstGeom prst="rect">
            <a:avLst/>
          </a:prstGeom>
        </p:spPr>
      </p:pic>
      <p:sp>
        <p:nvSpPr>
          <p:cNvPr id="4" name="Slide Number Placeholder 3">
            <a:extLst>
              <a:ext uri="{FF2B5EF4-FFF2-40B4-BE49-F238E27FC236}">
                <a16:creationId xmlns:a16="http://schemas.microsoft.com/office/drawing/2014/main" id="{1DB7245A-0231-9F47-975B-90BD8859E222}"/>
              </a:ext>
            </a:extLst>
          </p:cNvPr>
          <p:cNvSpPr>
            <a:spLocks noGrp="1"/>
          </p:cNvSpPr>
          <p:nvPr>
            <p:ph type="sldNum" sz="quarter" idx="12"/>
          </p:nvPr>
        </p:nvSpPr>
        <p:spPr/>
        <p:txBody>
          <a:bodyPr/>
          <a:lstStyle/>
          <a:p>
            <a:fld id="{4C15419E-54D6-8648-ABFB-BEF58E3E877E}" type="slidenum">
              <a:rPr lang="en-US" smtClean="0"/>
              <a:t>261</a:t>
            </a:fld>
            <a:endParaRPr lang="en-US"/>
          </a:p>
        </p:txBody>
      </p:sp>
    </p:spTree>
    <p:extLst>
      <p:ext uri="{BB962C8B-B14F-4D97-AF65-F5344CB8AC3E}">
        <p14:creationId xmlns:p14="http://schemas.microsoft.com/office/powerpoint/2010/main" val="4381510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681288"/>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Dependency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457200" lvl="1" indent="0">
              <a:buNone/>
            </a:pPr>
            <a:r>
              <a:rPr kumimoji="1" lang="en-US" altLang="zh-CN" b="1" dirty="0">
                <a:solidFill>
                  <a:srgbClr val="0432FF"/>
                </a:solidFill>
              </a:rPr>
              <a:t>Describes</a:t>
            </a:r>
            <a:r>
              <a:rPr kumimoji="1" lang="zh-CN" altLang="en-US" b="1" dirty="0">
                <a:solidFill>
                  <a:srgbClr val="0432FF"/>
                </a:solidFill>
              </a:rPr>
              <a:t> </a:t>
            </a:r>
            <a:r>
              <a:rPr kumimoji="1" lang="en-US" altLang="zh-CN" b="1" dirty="0">
                <a:solidFill>
                  <a:srgbClr val="0432FF"/>
                </a:solidFill>
              </a:rPr>
              <a:t>the</a:t>
            </a:r>
            <a:r>
              <a:rPr kumimoji="1" lang="zh-CN" altLang="en-US" b="1" dirty="0">
                <a:solidFill>
                  <a:srgbClr val="0432FF"/>
                </a:solidFill>
              </a:rPr>
              <a:t> </a:t>
            </a:r>
            <a:r>
              <a:rPr kumimoji="1" lang="en-US" altLang="zh-CN" b="1" dirty="0">
                <a:solidFill>
                  <a:srgbClr val="0432FF"/>
                </a:solidFill>
              </a:rPr>
              <a:t>grammatical</a:t>
            </a:r>
            <a:r>
              <a:rPr kumimoji="1" lang="zh-CN" altLang="en-US" b="1" dirty="0">
                <a:solidFill>
                  <a:srgbClr val="0432FF"/>
                </a:solidFill>
              </a:rPr>
              <a:t> </a:t>
            </a:r>
            <a:r>
              <a:rPr kumimoji="1" lang="en-US" altLang="zh-CN" b="1" dirty="0">
                <a:solidFill>
                  <a:srgbClr val="0432FF"/>
                </a:solidFill>
              </a:rPr>
              <a:t>relations</a:t>
            </a:r>
            <a:r>
              <a:rPr kumimoji="1" lang="zh-CN" altLang="en-US" b="1" dirty="0">
                <a:solidFill>
                  <a:srgbClr val="0432FF"/>
                </a:solidFill>
              </a:rPr>
              <a:t> </a:t>
            </a:r>
            <a:r>
              <a:rPr kumimoji="1" lang="en-US" altLang="zh-CN" b="1" dirty="0">
                <a:solidFill>
                  <a:srgbClr val="0432FF"/>
                </a:solidFill>
              </a:rPr>
              <a:t>that</a:t>
            </a:r>
            <a:r>
              <a:rPr kumimoji="1" lang="zh-CN" altLang="en-US" b="1" dirty="0">
                <a:solidFill>
                  <a:srgbClr val="0432FF"/>
                </a:solidFill>
              </a:rPr>
              <a:t> </a:t>
            </a:r>
            <a:r>
              <a:rPr kumimoji="1" lang="en-US" altLang="zh-CN" b="1" dirty="0">
                <a:solidFill>
                  <a:srgbClr val="0432FF"/>
                </a:solidFill>
              </a:rPr>
              <a:t>hold</a:t>
            </a:r>
            <a:r>
              <a:rPr kumimoji="1" lang="zh-CN" altLang="en-US" b="1" dirty="0">
                <a:solidFill>
                  <a:srgbClr val="0432FF"/>
                </a:solidFill>
              </a:rPr>
              <a:t> </a:t>
            </a:r>
            <a:r>
              <a:rPr kumimoji="1" lang="en-US" altLang="zh-CN" b="1" dirty="0">
                <a:solidFill>
                  <a:srgbClr val="0432FF"/>
                </a:solidFill>
              </a:rPr>
              <a:t>among</a:t>
            </a:r>
            <a:r>
              <a:rPr kumimoji="1" lang="zh-CN" altLang="en-US" b="1" dirty="0">
                <a:solidFill>
                  <a:srgbClr val="0432FF"/>
                </a:solidFill>
              </a:rPr>
              <a:t> </a:t>
            </a:r>
            <a:r>
              <a:rPr kumimoji="1" lang="en-US" altLang="zh-CN" b="1" dirty="0">
                <a:solidFill>
                  <a:srgbClr val="0432FF"/>
                </a:solidFill>
              </a:rPr>
              <a:t>a pair of words.</a:t>
            </a: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690688"/>
            <a:ext cx="4140200" cy="990600"/>
          </a:xfrm>
          <a:prstGeom prst="rect">
            <a:avLst/>
          </a:prstGeom>
        </p:spPr>
      </p:pic>
      <p:pic>
        <p:nvPicPr>
          <p:cNvPr id="11" name="图片 10"/>
          <p:cNvPicPr>
            <a:picLocks noChangeAspect="1"/>
          </p:cNvPicPr>
          <p:nvPr/>
        </p:nvPicPr>
        <p:blipFill>
          <a:blip r:embed="rId3"/>
          <a:stretch>
            <a:fillRect/>
          </a:stretch>
        </p:blipFill>
        <p:spPr>
          <a:xfrm>
            <a:off x="838200" y="4563434"/>
            <a:ext cx="10232571" cy="641020"/>
          </a:xfrm>
          <a:prstGeom prst="rect">
            <a:avLst/>
          </a:prstGeom>
        </p:spPr>
      </p:pic>
      <p:sp>
        <p:nvSpPr>
          <p:cNvPr id="4" name="Slide Number Placeholder 3">
            <a:extLst>
              <a:ext uri="{FF2B5EF4-FFF2-40B4-BE49-F238E27FC236}">
                <a16:creationId xmlns:a16="http://schemas.microsoft.com/office/drawing/2014/main" id="{048311FA-0C20-E04A-8920-3EFB1532CB10}"/>
              </a:ext>
            </a:extLst>
          </p:cNvPr>
          <p:cNvSpPr>
            <a:spLocks noGrp="1"/>
          </p:cNvSpPr>
          <p:nvPr>
            <p:ph type="sldNum" sz="quarter" idx="12"/>
          </p:nvPr>
        </p:nvSpPr>
        <p:spPr/>
        <p:txBody>
          <a:bodyPr/>
          <a:lstStyle/>
          <a:p>
            <a:fld id="{4C15419E-54D6-8648-ABFB-BEF58E3E877E}" type="slidenum">
              <a:rPr lang="en-US" smtClean="0"/>
              <a:t>262</a:t>
            </a:fld>
            <a:endParaRPr lang="en-US"/>
          </a:p>
        </p:txBody>
      </p:sp>
    </p:spTree>
    <p:extLst>
      <p:ext uri="{BB962C8B-B14F-4D97-AF65-F5344CB8AC3E}">
        <p14:creationId xmlns:p14="http://schemas.microsoft.com/office/powerpoint/2010/main" val="26798735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353469"/>
            <a:ext cx="10069286"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457200" lvl="1" indent="0">
              <a:buNone/>
            </a:pPr>
            <a:r>
              <a:rPr kumimoji="1" lang="en-US" altLang="zh-CN" dirty="0"/>
              <a:t>(b)</a:t>
            </a:r>
            <a:r>
              <a:rPr kumimoji="1" lang="zh-CN" altLang="en-US" dirty="0"/>
              <a:t> </a:t>
            </a:r>
            <a:r>
              <a:rPr kumimoji="1" lang="en-US" altLang="zh-CN" dirty="0"/>
              <a:t>Constituency</a:t>
            </a:r>
            <a:r>
              <a:rPr kumimoji="1" lang="zh-CN" altLang="en-US" dirty="0"/>
              <a:t> </a:t>
            </a:r>
            <a:r>
              <a:rPr kumimoji="1" lang="en-US" altLang="zh-CN" dirty="0"/>
              <a:t>Feature</a:t>
            </a:r>
            <a:r>
              <a:rPr kumimoji="1" lang="zh-CN" altLang="en-US" dirty="0"/>
              <a:t>  </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2"/>
          <a:stretch>
            <a:fillRect/>
          </a:stretch>
        </p:blipFill>
        <p:spPr>
          <a:xfrm>
            <a:off x="3802743" y="1362869"/>
            <a:ext cx="4140200" cy="990600"/>
          </a:xfrm>
          <a:prstGeom prst="rect">
            <a:avLst/>
          </a:prstGeom>
        </p:spPr>
      </p:pic>
      <p:pic>
        <p:nvPicPr>
          <p:cNvPr id="7" name="图片 6"/>
          <p:cNvPicPr>
            <a:picLocks noChangeAspect="1"/>
          </p:cNvPicPr>
          <p:nvPr/>
        </p:nvPicPr>
        <p:blipFill>
          <a:blip r:embed="rId3"/>
          <a:stretch>
            <a:fillRect/>
          </a:stretch>
        </p:blipFill>
        <p:spPr>
          <a:xfrm>
            <a:off x="489857" y="4093029"/>
            <a:ext cx="11212286" cy="2688771"/>
          </a:xfrm>
          <a:prstGeom prst="rect">
            <a:avLst/>
          </a:prstGeom>
        </p:spPr>
      </p:pic>
      <p:sp>
        <p:nvSpPr>
          <p:cNvPr id="4" name="Slide Number Placeholder 3">
            <a:extLst>
              <a:ext uri="{FF2B5EF4-FFF2-40B4-BE49-F238E27FC236}">
                <a16:creationId xmlns:a16="http://schemas.microsoft.com/office/drawing/2014/main" id="{51E56FB2-1445-3549-B2B3-F386972241D8}"/>
              </a:ext>
            </a:extLst>
          </p:cNvPr>
          <p:cNvSpPr>
            <a:spLocks noGrp="1"/>
          </p:cNvSpPr>
          <p:nvPr>
            <p:ph type="sldNum" sz="quarter" idx="12"/>
          </p:nvPr>
        </p:nvSpPr>
        <p:spPr/>
        <p:txBody>
          <a:bodyPr/>
          <a:lstStyle/>
          <a:p>
            <a:fld id="{4C15419E-54D6-8648-ABFB-BEF58E3E877E}" type="slidenum">
              <a:rPr lang="en-US" smtClean="0"/>
              <a:t>263</a:t>
            </a:fld>
            <a:endParaRPr lang="en-US"/>
          </a:p>
        </p:txBody>
      </p:sp>
    </p:spTree>
    <p:extLst>
      <p:ext uri="{BB962C8B-B14F-4D97-AF65-F5344CB8AC3E}">
        <p14:creationId xmlns:p14="http://schemas.microsoft.com/office/powerpoint/2010/main" val="30399601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Problem</a:t>
            </a:r>
            <a:endParaRPr lang="zh-CN" altLang="en-US" b="1" spc="-107" dirty="0">
              <a:solidFill>
                <a:srgbClr val="C00000"/>
              </a:solidFill>
            </a:endParaRPr>
          </a:p>
        </p:txBody>
      </p:sp>
      <p:sp>
        <p:nvSpPr>
          <p:cNvPr id="3" name="内容占位符 2"/>
          <p:cNvSpPr>
            <a:spLocks noGrp="1"/>
          </p:cNvSpPr>
          <p:nvPr>
            <p:ph idx="1"/>
          </p:nvPr>
        </p:nvSpPr>
        <p:spPr>
          <a:xfrm>
            <a:off x="838200" y="2353469"/>
            <a:ext cx="10515600" cy="3926341"/>
          </a:xfrm>
        </p:spPr>
        <p:txBody>
          <a:bodyPr/>
          <a:lstStyle/>
          <a:p>
            <a:r>
              <a:rPr kumimoji="1" lang="en-US" altLang="zh-CN" dirty="0"/>
              <a:t>Sequence</a:t>
            </a:r>
            <a:r>
              <a:rPr kumimoji="1" lang="zh-CN" altLang="en-US" dirty="0"/>
              <a:t> </a:t>
            </a:r>
            <a:r>
              <a:rPr kumimoji="1" lang="en-US" altLang="zh-CN" dirty="0"/>
              <a:t>LSTM</a:t>
            </a:r>
            <a:r>
              <a:rPr kumimoji="1" lang="zh-CN" altLang="en-US" dirty="0"/>
              <a:t> </a:t>
            </a:r>
            <a:r>
              <a:rPr kumimoji="1" lang="en-US" altLang="zh-CN" dirty="0"/>
              <a:t>encodes</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but</a:t>
            </a:r>
            <a:r>
              <a:rPr kumimoji="1" lang="zh-CN" altLang="en-US" dirty="0"/>
              <a:t> </a:t>
            </a:r>
            <a:r>
              <a:rPr kumimoji="1" lang="en-US" altLang="zh-CN" b="1" dirty="0">
                <a:solidFill>
                  <a:srgbClr val="FF0000"/>
                </a:solidFill>
              </a:rPr>
              <a:t>loses</a:t>
            </a:r>
            <a:r>
              <a:rPr kumimoji="1" lang="zh-CN" altLang="en-US" b="1" dirty="0">
                <a:solidFill>
                  <a:srgbClr val="FF0000"/>
                </a:solidFill>
              </a:rPr>
              <a:t> </a:t>
            </a:r>
            <a:r>
              <a:rPr kumimoji="1" lang="en-US" altLang="zh-CN" b="1" dirty="0">
                <a:solidFill>
                  <a:srgbClr val="FF0000"/>
                </a:solidFill>
              </a:rPr>
              <a:t>more</a:t>
            </a:r>
            <a:r>
              <a:rPr kumimoji="1" lang="zh-CN" altLang="en-US" b="1" dirty="0">
                <a:solidFill>
                  <a:srgbClr val="FF0000"/>
                </a:solidFill>
              </a:rPr>
              <a:t> </a:t>
            </a:r>
            <a:r>
              <a:rPr kumimoji="1" lang="en-US" altLang="zh-CN" b="1" dirty="0">
                <a:solidFill>
                  <a:srgbClr val="FF0000"/>
                </a:solidFill>
              </a:rPr>
              <a:t>complicated</a:t>
            </a:r>
            <a:r>
              <a:rPr kumimoji="1" lang="zh-CN" altLang="en-US" b="1" dirty="0">
                <a:solidFill>
                  <a:srgbClr val="FF0000"/>
                </a:solidFill>
              </a:rPr>
              <a:t> </a:t>
            </a:r>
            <a:r>
              <a:rPr kumimoji="1" lang="en-US" altLang="zh-CN" b="1" dirty="0">
                <a:solidFill>
                  <a:srgbClr val="FF0000"/>
                </a:solidFill>
              </a:rPr>
              <a:t>syntactic</a:t>
            </a:r>
            <a:r>
              <a:rPr kumimoji="1" lang="zh-CN" altLang="en-US" b="1" dirty="0">
                <a:solidFill>
                  <a:srgbClr val="FF0000"/>
                </a:solidFill>
              </a:rPr>
              <a:t> </a:t>
            </a:r>
            <a:r>
              <a:rPr kumimoji="1" lang="en-US" altLang="zh-CN" b="1" dirty="0">
                <a:solidFill>
                  <a:srgbClr val="FF0000"/>
                </a:solidFill>
              </a:rPr>
              <a:t>information</a:t>
            </a:r>
            <a:r>
              <a:rPr kumimoji="1" lang="zh-CN" altLang="en-US" b="1" dirty="0">
                <a:solidFill>
                  <a:srgbClr val="FF0000"/>
                </a:solidFill>
              </a:rPr>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457200" lvl="1" indent="0">
              <a:buNone/>
            </a:pPr>
            <a:r>
              <a:rPr kumimoji="1" lang="en-US" altLang="zh-CN" dirty="0"/>
              <a:t>(b)</a:t>
            </a:r>
            <a:r>
              <a:rPr kumimoji="1" lang="zh-CN" altLang="en-US" dirty="0"/>
              <a:t> </a:t>
            </a:r>
            <a:r>
              <a:rPr kumimoji="1" lang="en-US" altLang="zh-CN" dirty="0"/>
              <a:t>Constituency</a:t>
            </a:r>
            <a:r>
              <a:rPr kumimoji="1" lang="zh-CN" altLang="en-US" dirty="0"/>
              <a:t> </a:t>
            </a:r>
            <a:r>
              <a:rPr kumimoji="1" lang="en-US" altLang="zh-CN" dirty="0"/>
              <a:t>Feature</a:t>
            </a:r>
            <a:r>
              <a:rPr kumimoji="1" lang="zh-CN" altLang="en-US" dirty="0"/>
              <a:t>  </a:t>
            </a:r>
            <a:r>
              <a:rPr kumimoji="1" lang="en-US" altLang="zh-CN" dirty="0">
                <a:solidFill>
                  <a:srgbClr val="FF0000"/>
                </a:solidFill>
              </a:rPr>
              <a:t>represents</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sentence</a:t>
            </a:r>
            <a:r>
              <a:rPr kumimoji="1" lang="zh-CN" altLang="en-US" dirty="0">
                <a:solidFill>
                  <a:srgbClr val="FF0000"/>
                </a:solidFill>
              </a:rPr>
              <a:t> </a:t>
            </a:r>
            <a:r>
              <a:rPr kumimoji="1" lang="en-US" altLang="zh-CN" dirty="0">
                <a:solidFill>
                  <a:srgbClr val="FF0000"/>
                </a:solidFill>
              </a:rPr>
              <a:t>structure</a:t>
            </a:r>
            <a:endParaRPr kumimoji="1" lang="en-US" altLang="zh-CN" dirty="0"/>
          </a:p>
          <a:p>
            <a:pPr marL="914400" lvl="2" indent="0">
              <a:buNone/>
            </a:pPr>
            <a:endParaRPr kumimoji="1" lang="en-US" altLang="zh-CN" b="1" dirty="0">
              <a:solidFill>
                <a:srgbClr val="0432FF"/>
              </a:solidFill>
            </a:endParaRPr>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a:p>
            <a:pPr marL="914400" lvl="1" indent="-457200">
              <a:buFont typeface="+mj-lt"/>
              <a:buAutoNum type="alphaLcParenR"/>
            </a:pPr>
            <a:endParaRPr kumimoji="1" lang="en-US" altLang="zh-CN" dirty="0"/>
          </a:p>
        </p:txBody>
      </p:sp>
      <p:pic>
        <p:nvPicPr>
          <p:cNvPr id="9" name="图片 8"/>
          <p:cNvPicPr>
            <a:picLocks noChangeAspect="1"/>
          </p:cNvPicPr>
          <p:nvPr/>
        </p:nvPicPr>
        <p:blipFill>
          <a:blip r:embed="rId3"/>
          <a:stretch>
            <a:fillRect/>
          </a:stretch>
        </p:blipFill>
        <p:spPr>
          <a:xfrm>
            <a:off x="3802743" y="1362869"/>
            <a:ext cx="4140200" cy="990600"/>
          </a:xfrm>
          <a:prstGeom prst="rect">
            <a:avLst/>
          </a:prstGeom>
        </p:spPr>
      </p:pic>
      <p:pic>
        <p:nvPicPr>
          <p:cNvPr id="4" name="图片 3"/>
          <p:cNvPicPr>
            <a:picLocks noChangeAspect="1"/>
          </p:cNvPicPr>
          <p:nvPr/>
        </p:nvPicPr>
        <p:blipFill>
          <a:blip r:embed="rId4"/>
          <a:stretch>
            <a:fillRect/>
          </a:stretch>
        </p:blipFill>
        <p:spPr>
          <a:xfrm>
            <a:off x="489857" y="4093029"/>
            <a:ext cx="11212286" cy="2688771"/>
          </a:xfrm>
          <a:prstGeom prst="rect">
            <a:avLst/>
          </a:prstGeom>
        </p:spPr>
      </p:pic>
      <p:sp>
        <p:nvSpPr>
          <p:cNvPr id="5" name="Slide Number Placeholder 4">
            <a:extLst>
              <a:ext uri="{FF2B5EF4-FFF2-40B4-BE49-F238E27FC236}">
                <a16:creationId xmlns:a16="http://schemas.microsoft.com/office/drawing/2014/main" id="{14EADAE9-B760-6141-A2B4-25671CA477A0}"/>
              </a:ext>
            </a:extLst>
          </p:cNvPr>
          <p:cNvSpPr>
            <a:spLocks noGrp="1"/>
          </p:cNvSpPr>
          <p:nvPr>
            <p:ph type="sldNum" sz="quarter" idx="12"/>
          </p:nvPr>
        </p:nvSpPr>
        <p:spPr/>
        <p:txBody>
          <a:bodyPr/>
          <a:lstStyle/>
          <a:p>
            <a:fld id="{4C15419E-54D6-8648-ABFB-BEF58E3E877E}" type="slidenum">
              <a:rPr lang="en-US" smtClean="0"/>
              <a:t>264</a:t>
            </a:fld>
            <a:endParaRPr lang="en-US"/>
          </a:p>
        </p:txBody>
      </p:sp>
    </p:spTree>
    <p:extLst>
      <p:ext uri="{BB962C8B-B14F-4D97-AF65-F5344CB8AC3E}">
        <p14:creationId xmlns:p14="http://schemas.microsoft.com/office/powerpoint/2010/main" val="9015186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sp>
        <p:nvSpPr>
          <p:cNvPr id="7" name="云形标注 6"/>
          <p:cNvSpPr/>
          <p:nvPr/>
        </p:nvSpPr>
        <p:spPr>
          <a:xfrm>
            <a:off x="5072743" y="1360715"/>
            <a:ext cx="2275114" cy="1328057"/>
          </a:xfrm>
          <a:prstGeom prst="cloudCallout">
            <a:avLst>
              <a:gd name="adj1" fmla="val -90011"/>
              <a:gd name="adj2" fmla="val 61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How</a:t>
            </a:r>
            <a:r>
              <a:rPr kumimoji="1" lang="zh-CN" altLang="en-US" dirty="0"/>
              <a:t> </a:t>
            </a:r>
            <a:r>
              <a:rPr kumimoji="1" lang="en-US" altLang="zh-CN" dirty="0"/>
              <a:t>about</a:t>
            </a:r>
            <a:r>
              <a:rPr kumimoji="1" lang="zh-CN" altLang="en-US" dirty="0"/>
              <a:t> </a:t>
            </a:r>
            <a:r>
              <a:rPr kumimoji="1" lang="en-US" altLang="zh-CN" dirty="0"/>
              <a:t>combine</a:t>
            </a:r>
            <a:r>
              <a:rPr kumimoji="1" lang="zh-CN" altLang="en-US" dirty="0"/>
              <a:t> </a:t>
            </a:r>
            <a:r>
              <a:rPr kumimoji="1" lang="en-US" altLang="zh-CN" dirty="0"/>
              <a:t>them</a:t>
            </a:r>
            <a:r>
              <a:rPr kumimoji="1" lang="zh-CN" altLang="en-US" dirty="0"/>
              <a:t> </a:t>
            </a:r>
            <a:r>
              <a:rPr kumimoji="1" lang="en-US" altLang="zh-CN" dirty="0"/>
              <a:t>together</a:t>
            </a:r>
            <a:r>
              <a:rPr kumimoji="1" lang="zh-CN" altLang="en-US" dirty="0"/>
              <a:t> </a:t>
            </a:r>
            <a:r>
              <a:rPr kumimoji="1" lang="en-US" altLang="zh-CN" dirty="0"/>
              <a:t>?</a:t>
            </a:r>
            <a:endParaRPr kumimoji="1" lang="zh-CN" altLang="en-US" dirty="0"/>
          </a:p>
        </p:txBody>
      </p:sp>
      <p:sp>
        <p:nvSpPr>
          <p:cNvPr id="4" name="Slide Number Placeholder 3">
            <a:extLst>
              <a:ext uri="{FF2B5EF4-FFF2-40B4-BE49-F238E27FC236}">
                <a16:creationId xmlns:a16="http://schemas.microsoft.com/office/drawing/2014/main" id="{165941BE-4792-4647-9491-588DE77A412E}"/>
              </a:ext>
            </a:extLst>
          </p:cNvPr>
          <p:cNvSpPr>
            <a:spLocks noGrp="1"/>
          </p:cNvSpPr>
          <p:nvPr>
            <p:ph type="sldNum" sz="quarter" idx="12"/>
          </p:nvPr>
        </p:nvSpPr>
        <p:spPr/>
        <p:txBody>
          <a:bodyPr/>
          <a:lstStyle/>
          <a:p>
            <a:fld id="{4C15419E-54D6-8648-ABFB-BEF58E3E877E}" type="slidenum">
              <a:rPr lang="en-US" smtClean="0"/>
              <a:t>265</a:t>
            </a:fld>
            <a:endParaRPr lang="en-US"/>
          </a:p>
        </p:txBody>
      </p:sp>
    </p:spTree>
    <p:extLst>
      <p:ext uri="{BB962C8B-B14F-4D97-AF65-F5344CB8AC3E}">
        <p14:creationId xmlns:p14="http://schemas.microsoft.com/office/powerpoint/2010/main" val="118353485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sp>
        <p:nvSpPr>
          <p:cNvPr id="7" name="云形标注 6"/>
          <p:cNvSpPr/>
          <p:nvPr/>
        </p:nvSpPr>
        <p:spPr>
          <a:xfrm>
            <a:off x="4958443" y="1094128"/>
            <a:ext cx="2275114" cy="1328057"/>
          </a:xfrm>
          <a:prstGeom prst="cloudCallout">
            <a:avLst>
              <a:gd name="adj1" fmla="val -95274"/>
              <a:gd name="adj2" fmla="val 80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Adding</a:t>
            </a:r>
            <a:r>
              <a:rPr kumimoji="1" lang="zh-CN" altLang="en-US" dirty="0"/>
              <a:t> </a:t>
            </a:r>
            <a:r>
              <a:rPr kumimoji="1" lang="en-US" altLang="zh-CN" dirty="0"/>
              <a:t>labeled</a:t>
            </a:r>
            <a:r>
              <a:rPr kumimoji="1" lang="zh-CN" altLang="en-US" dirty="0"/>
              <a:t> </a:t>
            </a:r>
            <a:r>
              <a:rPr kumimoji="1" lang="en-US" altLang="zh-CN" dirty="0"/>
              <a:t>edges</a:t>
            </a:r>
            <a:r>
              <a:rPr kumimoji="1" lang="zh-CN" altLang="en-US" dirty="0"/>
              <a:t> </a:t>
            </a:r>
            <a:r>
              <a:rPr kumimoji="1" lang="en-US" altLang="zh-CN" dirty="0"/>
              <a:t>between</a:t>
            </a:r>
            <a:r>
              <a:rPr kumimoji="1" lang="zh-CN" altLang="en-US" dirty="0"/>
              <a:t> </a:t>
            </a:r>
            <a:r>
              <a:rPr kumimoji="1" lang="en-US" altLang="zh-CN" dirty="0"/>
              <a:t>words</a:t>
            </a:r>
            <a:endParaRPr kumimoji="1" lang="zh-CN" altLang="en-US" dirty="0"/>
          </a:p>
        </p:txBody>
      </p:sp>
      <p:pic>
        <p:nvPicPr>
          <p:cNvPr id="8" name="图片 7"/>
          <p:cNvPicPr>
            <a:picLocks noChangeAspect="1"/>
          </p:cNvPicPr>
          <p:nvPr/>
        </p:nvPicPr>
        <p:blipFill>
          <a:blip r:embed="rId2"/>
          <a:stretch>
            <a:fillRect/>
          </a:stretch>
        </p:blipFill>
        <p:spPr>
          <a:xfrm>
            <a:off x="838200" y="5535943"/>
            <a:ext cx="10232571" cy="641020"/>
          </a:xfrm>
          <a:prstGeom prst="rect">
            <a:avLst/>
          </a:prstGeom>
        </p:spPr>
      </p:pic>
      <p:sp>
        <p:nvSpPr>
          <p:cNvPr id="4" name="Slide Number Placeholder 3">
            <a:extLst>
              <a:ext uri="{FF2B5EF4-FFF2-40B4-BE49-F238E27FC236}">
                <a16:creationId xmlns:a16="http://schemas.microsoft.com/office/drawing/2014/main" id="{4EDD2AC1-0857-064B-A578-BAEE072386C0}"/>
              </a:ext>
            </a:extLst>
          </p:cNvPr>
          <p:cNvSpPr>
            <a:spLocks noGrp="1"/>
          </p:cNvSpPr>
          <p:nvPr>
            <p:ph type="sldNum" sz="quarter" idx="12"/>
          </p:nvPr>
        </p:nvSpPr>
        <p:spPr/>
        <p:txBody>
          <a:bodyPr/>
          <a:lstStyle/>
          <a:p>
            <a:fld id="{4C15419E-54D6-8648-ABFB-BEF58E3E877E}" type="slidenum">
              <a:rPr lang="en-US" smtClean="0"/>
              <a:t>266</a:t>
            </a:fld>
            <a:endParaRPr lang="en-US"/>
          </a:p>
        </p:txBody>
      </p:sp>
    </p:spTree>
    <p:extLst>
      <p:ext uri="{BB962C8B-B14F-4D97-AF65-F5344CB8AC3E}">
        <p14:creationId xmlns:p14="http://schemas.microsoft.com/office/powerpoint/2010/main" val="31375120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en-US" altLang="zh-CN" b="1" spc="-107" dirty="0">
                <a:solidFill>
                  <a:srgbClr val="C00000"/>
                </a:solidFill>
              </a:rPr>
              <a:t>Our</a:t>
            </a:r>
            <a:r>
              <a:rPr lang="zh-CN" altLang="en-US" b="1" spc="-107" dirty="0">
                <a:solidFill>
                  <a:srgbClr val="C00000"/>
                </a:solidFill>
              </a:rPr>
              <a:t> </a:t>
            </a:r>
            <a:r>
              <a:rPr lang="en-US" altLang="zh-CN" b="1" spc="-107" dirty="0">
                <a:solidFill>
                  <a:srgbClr val="C00000"/>
                </a:solidFill>
              </a:rPr>
              <a:t>Approach</a:t>
            </a:r>
            <a:endParaRPr lang="zh-CN" altLang="en-US" b="1" spc="-107" dirty="0">
              <a:solidFill>
                <a:srgbClr val="C00000"/>
              </a:solidFill>
            </a:endParaRPr>
          </a:p>
        </p:txBody>
      </p:sp>
      <p:sp>
        <p:nvSpPr>
          <p:cNvPr id="3" name="内容占位符 2"/>
          <p:cNvSpPr>
            <a:spLocks noGrp="1"/>
          </p:cNvSpPr>
          <p:nvPr>
            <p:ph idx="1"/>
          </p:nvPr>
        </p:nvSpPr>
        <p:spPr/>
        <p:txBody>
          <a:bodyPr/>
          <a:lstStyle/>
          <a:p>
            <a:r>
              <a:rPr kumimoji="1" lang="en-US" altLang="zh-CN" dirty="0"/>
              <a:t>Syntactic</a:t>
            </a:r>
            <a:r>
              <a:rPr kumimoji="1" lang="zh-CN" altLang="en-US" dirty="0"/>
              <a:t> </a:t>
            </a:r>
            <a:r>
              <a:rPr kumimoji="1" lang="en-US" altLang="zh-CN" dirty="0"/>
              <a:t>graph</a:t>
            </a:r>
          </a:p>
          <a:p>
            <a:pPr marL="914400" lvl="1" indent="-457200">
              <a:buFont typeface="+mj-lt"/>
              <a:buAutoNum type="alphaLcParenR"/>
            </a:pPr>
            <a:r>
              <a:rPr kumimoji="1" lang="en-US" altLang="zh-CN" dirty="0"/>
              <a:t>word</a:t>
            </a:r>
            <a:r>
              <a:rPr kumimoji="1" lang="zh-CN" altLang="en-US" dirty="0"/>
              <a:t> </a:t>
            </a:r>
            <a:r>
              <a:rPr kumimoji="1" lang="en-US" altLang="zh-CN" dirty="0"/>
              <a:t>order</a:t>
            </a:r>
          </a:p>
          <a:p>
            <a:pPr marL="914400" lvl="1" indent="-457200">
              <a:buFont typeface="+mj-lt"/>
              <a:buAutoNum type="alphaLcParenR"/>
            </a:pPr>
            <a:r>
              <a:rPr kumimoji="1" lang="en-US" altLang="zh-CN" dirty="0"/>
              <a:t>dependency</a:t>
            </a:r>
            <a:r>
              <a:rPr kumimoji="1" lang="zh-CN" altLang="en-US" dirty="0"/>
              <a:t> </a:t>
            </a:r>
            <a:r>
              <a:rPr kumimoji="1" lang="en-US" altLang="zh-CN" dirty="0"/>
              <a:t>tree</a:t>
            </a:r>
          </a:p>
          <a:p>
            <a:pPr marL="914400" lvl="1" indent="-457200">
              <a:buFont typeface="+mj-lt"/>
              <a:buAutoNum type="alphaLcParenR"/>
            </a:pPr>
            <a:r>
              <a:rPr kumimoji="1" lang="en-US" altLang="zh-CN" dirty="0"/>
              <a:t>constituency</a:t>
            </a:r>
            <a:r>
              <a:rPr kumimoji="1" lang="zh-CN" altLang="en-US" dirty="0"/>
              <a:t> </a:t>
            </a:r>
            <a:r>
              <a:rPr kumimoji="1" lang="en-US" altLang="zh-CN" dirty="0"/>
              <a:t>tree</a:t>
            </a:r>
            <a:endParaRPr kumimoji="1" lang="zh-CN" altLang="en-US" dirty="0"/>
          </a:p>
        </p:txBody>
      </p:sp>
      <p:pic>
        <p:nvPicPr>
          <p:cNvPr id="5" name="图片 4"/>
          <p:cNvPicPr>
            <a:picLocks noChangeAspect="1"/>
          </p:cNvPicPr>
          <p:nvPr/>
        </p:nvPicPr>
        <p:blipFill>
          <a:blip r:embed="rId2"/>
          <a:stretch>
            <a:fillRect/>
          </a:stretch>
        </p:blipFill>
        <p:spPr>
          <a:xfrm>
            <a:off x="239486" y="3219763"/>
            <a:ext cx="11713028" cy="3251075"/>
          </a:xfrm>
          <a:prstGeom prst="rect">
            <a:avLst/>
          </a:prstGeom>
        </p:spPr>
      </p:pic>
      <p:sp>
        <p:nvSpPr>
          <p:cNvPr id="6" name="云形标注 5"/>
          <p:cNvSpPr/>
          <p:nvPr/>
        </p:nvSpPr>
        <p:spPr>
          <a:xfrm>
            <a:off x="5339443" y="2143546"/>
            <a:ext cx="2275114" cy="1328057"/>
          </a:xfrm>
          <a:prstGeom prst="cloudCallout">
            <a:avLst>
              <a:gd name="adj1" fmla="val -108671"/>
              <a:gd name="adj2" fmla="val 35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Add</a:t>
            </a:r>
            <a:r>
              <a:rPr kumimoji="1" lang="zh-CN" altLang="en-US" dirty="0"/>
              <a:t> </a:t>
            </a:r>
            <a:r>
              <a:rPr kumimoji="1" lang="en-US" altLang="zh-CN" dirty="0"/>
              <a:t>non-terminal</a:t>
            </a:r>
            <a:r>
              <a:rPr kumimoji="1" lang="zh-CN" altLang="en-US" dirty="0"/>
              <a:t> </a:t>
            </a:r>
            <a:r>
              <a:rPr kumimoji="1" lang="en-US" altLang="zh-CN" dirty="0"/>
              <a:t>nodes</a:t>
            </a:r>
            <a:r>
              <a:rPr kumimoji="1" lang="zh-CN" altLang="en-US" dirty="0"/>
              <a:t> </a:t>
            </a:r>
            <a:r>
              <a:rPr kumimoji="1" lang="en-US" altLang="zh-CN" dirty="0"/>
              <a:t>and</a:t>
            </a:r>
            <a:r>
              <a:rPr kumimoji="1" lang="zh-CN" altLang="en-US" dirty="0"/>
              <a:t> </a:t>
            </a:r>
            <a:r>
              <a:rPr kumimoji="1" lang="en-US" altLang="zh-CN" dirty="0"/>
              <a:t>edges</a:t>
            </a:r>
            <a:endParaRPr kumimoji="1" lang="zh-CN" altLang="en-US" dirty="0"/>
          </a:p>
        </p:txBody>
      </p:sp>
      <p:sp>
        <p:nvSpPr>
          <p:cNvPr id="4" name="Slide Number Placeholder 3">
            <a:extLst>
              <a:ext uri="{FF2B5EF4-FFF2-40B4-BE49-F238E27FC236}">
                <a16:creationId xmlns:a16="http://schemas.microsoft.com/office/drawing/2014/main" id="{39DC260D-D5AB-004A-A283-6ACD0AB39F4B}"/>
              </a:ext>
            </a:extLst>
          </p:cNvPr>
          <p:cNvSpPr>
            <a:spLocks noGrp="1"/>
          </p:cNvSpPr>
          <p:nvPr>
            <p:ph type="sldNum" sz="quarter" idx="12"/>
          </p:nvPr>
        </p:nvSpPr>
        <p:spPr/>
        <p:txBody>
          <a:bodyPr/>
          <a:lstStyle/>
          <a:p>
            <a:fld id="{4C15419E-54D6-8648-ABFB-BEF58E3E877E}" type="slidenum">
              <a:rPr lang="en-US" smtClean="0"/>
              <a:t>267</a:t>
            </a:fld>
            <a:endParaRPr lang="en-US"/>
          </a:p>
        </p:txBody>
      </p:sp>
    </p:spTree>
    <p:extLst>
      <p:ext uri="{BB962C8B-B14F-4D97-AF65-F5344CB8AC3E}">
        <p14:creationId xmlns:p14="http://schemas.microsoft.com/office/powerpoint/2010/main" val="22303600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Syntactic</a:t>
            </a:r>
            <a:r>
              <a:rPr lang="zh-CN" altLang="en-US" b="1" spc="-107" dirty="0">
                <a:solidFill>
                  <a:srgbClr val="C00000"/>
                </a:solidFill>
              </a:rPr>
              <a:t> </a:t>
            </a:r>
            <a:r>
              <a:rPr lang="en-US" altLang="zh-CN" b="1" spc="-107" dirty="0">
                <a:solidFill>
                  <a:srgbClr val="C00000"/>
                </a:solidFill>
              </a:rPr>
              <a:t>Graph</a:t>
            </a:r>
            <a:r>
              <a:rPr lang="zh-CN" altLang="en-US" b="1" spc="-107" dirty="0">
                <a:solidFill>
                  <a:srgbClr val="C00000"/>
                </a:solidFill>
              </a:rPr>
              <a:t> </a:t>
            </a:r>
            <a:r>
              <a:rPr lang="en-US" altLang="zh-CN" b="1" spc="-107" dirty="0">
                <a:solidFill>
                  <a:srgbClr val="C00000"/>
                </a:solidFill>
              </a:rPr>
              <a:t>Representation</a:t>
            </a:r>
            <a:endParaRPr lang="zh-CN" altLang="en-US" b="1" spc="-107" dirty="0">
              <a:solidFill>
                <a:srgbClr val="C00000"/>
              </a:solidFill>
            </a:endParaRPr>
          </a:p>
        </p:txBody>
      </p:sp>
      <p:pic>
        <p:nvPicPr>
          <p:cNvPr id="4" name="图片 3"/>
          <p:cNvPicPr>
            <a:picLocks noChangeAspect="1"/>
          </p:cNvPicPr>
          <p:nvPr/>
        </p:nvPicPr>
        <p:blipFill>
          <a:blip r:embed="rId2"/>
          <a:stretch>
            <a:fillRect/>
          </a:stretch>
        </p:blipFill>
        <p:spPr>
          <a:xfrm>
            <a:off x="239486" y="3449719"/>
            <a:ext cx="11713028" cy="3251075"/>
          </a:xfrm>
          <a:prstGeom prst="rect">
            <a:avLst/>
          </a:prstGeom>
        </p:spPr>
      </p:pic>
      <p:pic>
        <p:nvPicPr>
          <p:cNvPr id="5" name="图片 4"/>
          <p:cNvPicPr>
            <a:picLocks noChangeAspect="1"/>
          </p:cNvPicPr>
          <p:nvPr/>
        </p:nvPicPr>
        <p:blipFill>
          <a:blip r:embed="rId3"/>
          <a:stretch>
            <a:fillRect/>
          </a:stretch>
        </p:blipFill>
        <p:spPr>
          <a:xfrm>
            <a:off x="1794328" y="1547818"/>
            <a:ext cx="1689101" cy="1901901"/>
          </a:xfrm>
          <a:prstGeom prst="rect">
            <a:avLst/>
          </a:prstGeom>
        </p:spPr>
      </p:pic>
      <p:sp>
        <p:nvSpPr>
          <p:cNvPr id="6" name="文本框 5"/>
          <p:cNvSpPr txBox="1"/>
          <p:nvPr/>
        </p:nvSpPr>
        <p:spPr>
          <a:xfrm>
            <a:off x="3603172" y="2314102"/>
            <a:ext cx="4294765" cy="369332"/>
          </a:xfrm>
          <a:prstGeom prst="rect">
            <a:avLst/>
          </a:prstGeom>
          <a:noFill/>
        </p:spPr>
        <p:txBody>
          <a:bodyPr wrap="none" rtlCol="0">
            <a:spAutoFit/>
          </a:bodyPr>
          <a:lstStyle/>
          <a:p>
            <a:r>
              <a:rPr kumimoji="1" lang="en-US" altLang="zh-CN" b="1" i="1" dirty="0">
                <a:solidFill>
                  <a:srgbClr val="FF0000"/>
                </a:solidFill>
              </a:rPr>
              <a:t>How</a:t>
            </a:r>
            <a:r>
              <a:rPr kumimoji="1" lang="zh-CN" altLang="en-US" b="1" i="1" dirty="0">
                <a:solidFill>
                  <a:srgbClr val="FF0000"/>
                </a:solidFill>
              </a:rPr>
              <a:t> </a:t>
            </a:r>
            <a:r>
              <a:rPr kumimoji="1" lang="en-US" altLang="zh-CN" b="1" i="1" dirty="0">
                <a:solidFill>
                  <a:srgbClr val="FF0000"/>
                </a:solidFill>
              </a:rPr>
              <a:t>to</a:t>
            </a:r>
            <a:r>
              <a:rPr kumimoji="1" lang="zh-CN" altLang="en-US" b="1" i="1" dirty="0">
                <a:solidFill>
                  <a:srgbClr val="FF0000"/>
                </a:solidFill>
              </a:rPr>
              <a:t> </a:t>
            </a:r>
            <a:r>
              <a:rPr kumimoji="1" lang="en-US" altLang="zh-CN" b="1" i="1" dirty="0">
                <a:solidFill>
                  <a:srgbClr val="FF0000"/>
                </a:solidFill>
              </a:rPr>
              <a:t>model</a:t>
            </a:r>
            <a:r>
              <a:rPr kumimoji="1" lang="zh-CN" altLang="en-US" b="1" i="1" dirty="0">
                <a:solidFill>
                  <a:srgbClr val="FF0000"/>
                </a:solidFill>
              </a:rPr>
              <a:t> </a:t>
            </a:r>
            <a:r>
              <a:rPr kumimoji="1" lang="en-US" altLang="zh-CN" b="1" i="1" dirty="0">
                <a:solidFill>
                  <a:srgbClr val="FF0000"/>
                </a:solidFill>
              </a:rPr>
              <a:t>this</a:t>
            </a:r>
            <a:r>
              <a:rPr kumimoji="1" lang="zh-CN" altLang="en-US" b="1" i="1" dirty="0">
                <a:solidFill>
                  <a:srgbClr val="FF0000"/>
                </a:solidFill>
              </a:rPr>
              <a:t> </a:t>
            </a:r>
            <a:r>
              <a:rPr kumimoji="1" lang="en-US" altLang="zh-CN" b="1" i="1" dirty="0">
                <a:solidFill>
                  <a:srgbClr val="FF0000"/>
                </a:solidFill>
              </a:rPr>
              <a:t>hybrid</a:t>
            </a:r>
            <a:r>
              <a:rPr kumimoji="1" lang="zh-CN" altLang="en-US" b="1" i="1" dirty="0">
                <a:solidFill>
                  <a:srgbClr val="FF0000"/>
                </a:solidFill>
              </a:rPr>
              <a:t> </a:t>
            </a:r>
            <a:r>
              <a:rPr kumimoji="1" lang="en-US" altLang="zh-CN" b="1" i="1" dirty="0">
                <a:solidFill>
                  <a:srgbClr val="FF0000"/>
                </a:solidFill>
              </a:rPr>
              <a:t>graph</a:t>
            </a:r>
            <a:r>
              <a:rPr kumimoji="1" lang="zh-CN" altLang="en-US" b="1" i="1" dirty="0">
                <a:solidFill>
                  <a:srgbClr val="FF0000"/>
                </a:solidFill>
              </a:rPr>
              <a:t> </a:t>
            </a:r>
            <a:r>
              <a:rPr kumimoji="1" lang="en-US" altLang="zh-CN" b="1" i="1" dirty="0">
                <a:solidFill>
                  <a:srgbClr val="FF0000"/>
                </a:solidFill>
              </a:rPr>
              <a:t>structure</a:t>
            </a:r>
            <a:r>
              <a:rPr kumimoji="1" lang="zh-CN" altLang="en-US" b="1" i="1" dirty="0">
                <a:solidFill>
                  <a:srgbClr val="FF0000"/>
                </a:solidFill>
              </a:rPr>
              <a:t> </a:t>
            </a:r>
            <a:r>
              <a:rPr kumimoji="1" lang="en-US" altLang="zh-CN" b="1" i="1" dirty="0">
                <a:solidFill>
                  <a:srgbClr val="FF0000"/>
                </a:solidFill>
              </a:rPr>
              <a:t>?</a:t>
            </a:r>
            <a:endParaRPr kumimoji="1" lang="zh-CN" altLang="en-US" b="1" i="1" dirty="0">
              <a:solidFill>
                <a:srgbClr val="FF0000"/>
              </a:solidFill>
            </a:endParaRPr>
          </a:p>
        </p:txBody>
      </p:sp>
      <p:sp>
        <p:nvSpPr>
          <p:cNvPr id="3" name="Slide Number Placeholder 2">
            <a:extLst>
              <a:ext uri="{FF2B5EF4-FFF2-40B4-BE49-F238E27FC236}">
                <a16:creationId xmlns:a16="http://schemas.microsoft.com/office/drawing/2014/main" id="{BA00003F-1244-E148-B2FE-E108D8AE2006}"/>
              </a:ext>
            </a:extLst>
          </p:cNvPr>
          <p:cNvSpPr>
            <a:spLocks noGrp="1"/>
          </p:cNvSpPr>
          <p:nvPr>
            <p:ph type="sldNum" sz="quarter" idx="12"/>
          </p:nvPr>
        </p:nvSpPr>
        <p:spPr/>
        <p:txBody>
          <a:bodyPr/>
          <a:lstStyle/>
          <a:p>
            <a:fld id="{4C15419E-54D6-8648-ABFB-BEF58E3E877E}" type="slidenum">
              <a:rPr lang="en-US" smtClean="0"/>
              <a:t>268</a:t>
            </a:fld>
            <a:endParaRPr lang="en-US"/>
          </a:p>
        </p:txBody>
      </p:sp>
    </p:spTree>
    <p:extLst>
      <p:ext uri="{BB962C8B-B14F-4D97-AF65-F5344CB8AC3E}">
        <p14:creationId xmlns:p14="http://schemas.microsoft.com/office/powerpoint/2010/main" val="28910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Graph-to-Sequence</a:t>
            </a:r>
            <a:r>
              <a:rPr lang="zh-CN" altLang="en-US" b="1" spc="-107" dirty="0">
                <a:solidFill>
                  <a:srgbClr val="C00000"/>
                </a:solidFill>
              </a:rPr>
              <a:t> </a:t>
            </a:r>
            <a:r>
              <a:rPr lang="en-US" altLang="zh-CN" b="1" spc="-107" dirty="0">
                <a:solidFill>
                  <a:srgbClr val="C00000"/>
                </a:solidFill>
              </a:rPr>
              <a:t>Model </a:t>
            </a:r>
            <a:r>
              <a:rPr lang="en-US" altLang="zh-CN" b="1" spc="-107" baseline="30000" dirty="0">
                <a:solidFill>
                  <a:srgbClr val="C00000"/>
                </a:solidFill>
              </a:rPr>
              <a:t>[1]</a:t>
            </a:r>
            <a:endParaRPr lang="zh-CN" altLang="en-US" b="1" spc="-107" baseline="30000" dirty="0">
              <a:solidFill>
                <a:srgbClr val="C00000"/>
              </a:solidFill>
            </a:endParaRPr>
          </a:p>
        </p:txBody>
      </p:sp>
      <p:sp>
        <p:nvSpPr>
          <p:cNvPr id="3" name="内容占位符 2"/>
          <p:cNvSpPr>
            <a:spLocks noGrp="1"/>
          </p:cNvSpPr>
          <p:nvPr>
            <p:ph idx="1"/>
          </p:nvPr>
        </p:nvSpPr>
        <p:spPr/>
        <p:txBody>
          <a:bodyPr/>
          <a:lstStyle/>
          <a:p>
            <a:r>
              <a:rPr kumimoji="1" lang="en-US" altLang="zh-CN" dirty="0"/>
              <a:t>Graph</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7" y="1724802"/>
            <a:ext cx="10058400" cy="3816015"/>
          </a:xfrm>
          <a:prstGeom prst="rect">
            <a:avLst/>
          </a:prstGeom>
        </p:spPr>
      </p:pic>
      <p:sp>
        <p:nvSpPr>
          <p:cNvPr id="6" name="TextBox 5">
            <a:extLst>
              <a:ext uri="{FF2B5EF4-FFF2-40B4-BE49-F238E27FC236}">
                <a16:creationId xmlns:a16="http://schemas.microsoft.com/office/drawing/2014/main" id="{4590C73F-A066-1E45-BE0D-4CBE693CD45D}"/>
              </a:ext>
            </a:extLst>
          </p:cNvPr>
          <p:cNvSpPr txBox="1"/>
          <p:nvPr/>
        </p:nvSpPr>
        <p:spPr>
          <a:xfrm>
            <a:off x="1001485" y="5961149"/>
            <a:ext cx="10254343" cy="584775"/>
          </a:xfrm>
          <a:prstGeom prst="rect">
            <a:avLst/>
          </a:prstGeom>
          <a:noFill/>
        </p:spPr>
        <p:txBody>
          <a:bodyPr wrap="square" rtlCol="0">
            <a:spAutoFit/>
          </a:bodyPr>
          <a:lstStyle/>
          <a:p>
            <a:r>
              <a:rPr lang="en-US" sz="1600" dirty="0"/>
              <a:t>[1] Kun Xu*, </a:t>
            </a:r>
            <a:r>
              <a:rPr lang="en-US" sz="1600" dirty="0" err="1"/>
              <a:t>Lingfei</a:t>
            </a:r>
            <a:r>
              <a:rPr lang="en-US" sz="1600" dirty="0"/>
              <a:t> Wu</a:t>
            </a:r>
            <a:r>
              <a:rPr lang="en-US" sz="1600" b="1" dirty="0"/>
              <a:t>*</a:t>
            </a:r>
            <a:r>
              <a:rPr lang="en-US" sz="1600" dirty="0"/>
              <a:t>, </a:t>
            </a:r>
            <a:r>
              <a:rPr lang="en-US" sz="1600" dirty="0" err="1"/>
              <a:t>Zhiguo</a:t>
            </a:r>
            <a:r>
              <a:rPr lang="en-US" sz="1600" dirty="0"/>
              <a:t> Wang, </a:t>
            </a:r>
            <a:r>
              <a:rPr lang="en-US" sz="1600" dirty="0" err="1"/>
              <a:t>Yansong</a:t>
            </a:r>
            <a:r>
              <a:rPr lang="en-US" sz="1600" dirty="0"/>
              <a:t> Feng, Michael </a:t>
            </a:r>
            <a:r>
              <a:rPr lang="en-US" sz="1600" dirty="0" err="1"/>
              <a:t>Witbrock</a:t>
            </a:r>
            <a:r>
              <a:rPr lang="en-US" sz="1600" dirty="0"/>
              <a:t>, and Vadim </a:t>
            </a:r>
            <a:r>
              <a:rPr lang="en-US" sz="1600" dirty="0" err="1"/>
              <a:t>Sheinin</a:t>
            </a:r>
            <a:r>
              <a:rPr lang="en-US" sz="1600" dirty="0"/>
              <a:t> (both authors contributed equally), "Graph2Seq: Graph to Sequence Learning with Attention-based Neural Networks", </a:t>
            </a:r>
            <a:r>
              <a:rPr lang="en-US" sz="1600" dirty="0" err="1"/>
              <a:t>arXiv</a:t>
            </a:r>
            <a:r>
              <a:rPr lang="en-US" sz="1600" dirty="0"/>
              <a:t> preprint 2018.</a:t>
            </a:r>
          </a:p>
        </p:txBody>
      </p:sp>
      <p:sp>
        <p:nvSpPr>
          <p:cNvPr id="7" name="Slide Number Placeholder 6">
            <a:extLst>
              <a:ext uri="{FF2B5EF4-FFF2-40B4-BE49-F238E27FC236}">
                <a16:creationId xmlns:a16="http://schemas.microsoft.com/office/drawing/2014/main" id="{1D7E7E94-AD30-BB48-8582-6A9481A01012}"/>
              </a:ext>
            </a:extLst>
          </p:cNvPr>
          <p:cNvSpPr>
            <a:spLocks noGrp="1"/>
          </p:cNvSpPr>
          <p:nvPr>
            <p:ph type="sldNum" sz="quarter" idx="12"/>
          </p:nvPr>
        </p:nvSpPr>
        <p:spPr/>
        <p:txBody>
          <a:bodyPr/>
          <a:lstStyle/>
          <a:p>
            <a:fld id="{4C15419E-54D6-8648-ABFB-BEF58E3E877E}" type="slidenum">
              <a:rPr lang="en-US" smtClean="0"/>
              <a:t>269</a:t>
            </a:fld>
            <a:endParaRPr lang="en-US"/>
          </a:p>
        </p:txBody>
      </p:sp>
    </p:spTree>
    <p:extLst>
      <p:ext uri="{BB962C8B-B14F-4D97-AF65-F5344CB8AC3E}">
        <p14:creationId xmlns:p14="http://schemas.microsoft.com/office/powerpoint/2010/main" val="377723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27</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Tree>
    <p:extLst>
      <p:ext uri="{BB962C8B-B14F-4D97-AF65-F5344CB8AC3E}">
        <p14:creationId xmlns:p14="http://schemas.microsoft.com/office/powerpoint/2010/main" val="6860495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Experiments</a:t>
            </a:r>
            <a:endParaRPr lang="zh-CN" altLang="en-US" b="1" spc="-107" dirty="0">
              <a:solidFill>
                <a:srgbClr val="C00000"/>
              </a:solidFill>
            </a:endParaRPr>
          </a:p>
        </p:txBody>
      </p:sp>
      <p:sp>
        <p:nvSpPr>
          <p:cNvPr id="3" name="内容占位符 2"/>
          <p:cNvSpPr>
            <a:spLocks noGrp="1"/>
          </p:cNvSpPr>
          <p:nvPr>
            <p:ph idx="1"/>
          </p:nvPr>
        </p:nvSpPr>
        <p:spPr>
          <a:xfrm>
            <a:off x="838200" y="1825625"/>
            <a:ext cx="10755086" cy="4351338"/>
          </a:xfrm>
        </p:spPr>
        <p:txBody>
          <a:bodyPr>
            <a:normAutofit/>
          </a:bodyPr>
          <a:lstStyle/>
          <a:p>
            <a:r>
              <a:rPr kumimoji="1" lang="en-US" altLang="zh-CN" dirty="0"/>
              <a:t>Datasets</a:t>
            </a:r>
          </a:p>
          <a:p>
            <a:pPr lvl="1">
              <a:buFont typeface="Wingdings" charset="2"/>
              <a:buChar char="Ø"/>
            </a:pPr>
            <a:r>
              <a:rPr kumimoji="1" lang="en-US" altLang="zh-CN" dirty="0"/>
              <a:t>Jobs640</a:t>
            </a:r>
          </a:p>
          <a:p>
            <a:pPr lvl="1">
              <a:buFont typeface="Wingdings" charset="2"/>
              <a:buChar char="Ø"/>
            </a:pPr>
            <a:r>
              <a:rPr kumimoji="1" lang="en-US" altLang="zh-CN" dirty="0"/>
              <a:t>Geo880</a:t>
            </a:r>
          </a:p>
          <a:p>
            <a:pPr lvl="1">
              <a:buFont typeface="Wingdings" charset="2"/>
              <a:buChar char="Ø"/>
            </a:pPr>
            <a:r>
              <a:rPr kumimoji="1" lang="en-US" altLang="zh-CN" dirty="0"/>
              <a:t>ATIS</a:t>
            </a:r>
          </a:p>
          <a:p>
            <a:r>
              <a:rPr kumimoji="1" lang="en-US" altLang="zh-CN" dirty="0"/>
              <a:t>Baseline</a:t>
            </a:r>
          </a:p>
          <a:p>
            <a:pPr marL="914400" lvl="1" indent="-457200">
              <a:buFont typeface="+mj-lt"/>
              <a:buAutoNum type="alphaLcParenR"/>
            </a:pPr>
            <a:r>
              <a:rPr kumimoji="1" lang="en-US" altLang="zh-CN" dirty="0"/>
              <a:t>use</a:t>
            </a:r>
            <a:r>
              <a:rPr kumimoji="1" lang="zh-CN" altLang="en-US" dirty="0"/>
              <a:t> </a:t>
            </a:r>
            <a:r>
              <a:rPr kumimoji="1" lang="en-US" altLang="zh-CN" dirty="0" err="1"/>
              <a:t>SeqLSTM</a:t>
            </a:r>
            <a:r>
              <a:rPr kumimoji="1" lang="zh-CN" altLang="en-US" dirty="0"/>
              <a:t> </a:t>
            </a:r>
            <a:r>
              <a:rPr kumimoji="1" lang="en-US" altLang="zh-CN" dirty="0"/>
              <a:t>to</a:t>
            </a:r>
            <a:r>
              <a:rPr kumimoji="1" lang="zh-CN" altLang="en-US" dirty="0"/>
              <a:t> </a:t>
            </a:r>
            <a:r>
              <a:rPr kumimoji="1" lang="en-US" altLang="zh-CN" dirty="0"/>
              <a:t>extract</a:t>
            </a:r>
            <a:r>
              <a:rPr kumimoji="1" lang="zh-CN" altLang="en-US" dirty="0"/>
              <a:t> </a:t>
            </a:r>
            <a:r>
              <a:rPr kumimoji="1" lang="en-US" altLang="zh-CN" dirty="0"/>
              <a:t>word</a:t>
            </a:r>
            <a:r>
              <a:rPr kumimoji="1" lang="zh-CN" altLang="en-US" dirty="0"/>
              <a:t> </a:t>
            </a:r>
            <a:r>
              <a:rPr kumimoji="1" lang="en-US" altLang="zh-CN" dirty="0"/>
              <a:t>order</a:t>
            </a:r>
            <a:r>
              <a:rPr kumimoji="1" lang="zh-CN" altLang="en-US" dirty="0"/>
              <a:t> </a:t>
            </a:r>
            <a:r>
              <a:rPr kumimoji="1" lang="en-US" altLang="zh-CN" dirty="0"/>
              <a:t>features,</a:t>
            </a:r>
            <a:r>
              <a:rPr kumimoji="1" lang="zh-CN" altLang="en-US" dirty="0"/>
              <a:t> </a:t>
            </a:r>
            <a:r>
              <a:rPr kumimoji="1" lang="en-US" altLang="zh-CN" dirty="0"/>
              <a:t>resulting</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endParaRPr kumimoji="1" lang="en-US" altLang="zh-CN" dirty="0"/>
          </a:p>
          <a:p>
            <a:pPr marL="914400" lvl="1" indent="-457200">
              <a:buFont typeface="+mj-lt"/>
              <a:buAutoNum type="alphaLcParenR"/>
            </a:pPr>
            <a:r>
              <a:rPr kumimoji="1" lang="en-US" altLang="zh-CN" dirty="0"/>
              <a:t>take</a:t>
            </a:r>
            <a:r>
              <a:rPr kumimoji="1" lang="zh-CN" altLang="en-US" dirty="0"/>
              <a:t>         </a:t>
            </a:r>
            <a:r>
              <a:rPr kumimoji="1" lang="en-US" altLang="zh-CN" dirty="0"/>
              <a:t>as</a:t>
            </a:r>
            <a:r>
              <a:rPr kumimoji="1" lang="zh-CN" altLang="en-US" dirty="0"/>
              <a:t> </a:t>
            </a:r>
            <a:r>
              <a:rPr kumimoji="1" lang="en-US" altLang="zh-CN" dirty="0"/>
              <a:t>initial</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r>
              <a:rPr kumimoji="1" lang="en-US" altLang="zh-CN" dirty="0"/>
              <a:t>and</a:t>
            </a:r>
            <a:r>
              <a:rPr kumimoji="1" lang="zh-CN" altLang="en-US" dirty="0"/>
              <a:t> </a:t>
            </a:r>
            <a:r>
              <a:rPr kumimoji="1" lang="en-US" altLang="zh-CN" dirty="0"/>
              <a:t>use</a:t>
            </a:r>
            <a:r>
              <a:rPr kumimoji="1" lang="zh-CN" altLang="en-US" dirty="0"/>
              <a:t> </a:t>
            </a:r>
            <a:r>
              <a:rPr kumimoji="1" lang="en-US" altLang="zh-CN" dirty="0"/>
              <a:t>two</a:t>
            </a:r>
            <a:r>
              <a:rPr kumimoji="1" lang="zh-CN" altLang="en-US" dirty="0"/>
              <a:t> </a:t>
            </a:r>
            <a:r>
              <a:rPr kumimoji="1" lang="en-US" altLang="zh-CN" dirty="0" err="1"/>
              <a:t>treeLSTMs</a:t>
            </a:r>
            <a:r>
              <a:rPr kumimoji="1" lang="zh-CN" altLang="en-US" dirty="0"/>
              <a:t> </a:t>
            </a:r>
            <a:r>
              <a:rPr kumimoji="1" lang="en-US" altLang="zh-CN" dirty="0"/>
              <a:t>to</a:t>
            </a:r>
            <a:r>
              <a:rPr kumimoji="1" lang="zh-CN" altLang="en-US" dirty="0"/>
              <a:t> </a:t>
            </a:r>
            <a:r>
              <a:rPr kumimoji="1" lang="en-US" altLang="zh-CN" dirty="0"/>
              <a:t>extract</a:t>
            </a:r>
            <a:r>
              <a:rPr kumimoji="1" lang="zh-CN" altLang="en-US" dirty="0"/>
              <a:t> </a:t>
            </a:r>
            <a:r>
              <a:rPr kumimoji="1" lang="en-US" altLang="zh-CN" dirty="0"/>
              <a:t>dependency</a:t>
            </a:r>
            <a:r>
              <a:rPr kumimoji="1" lang="zh-CN" altLang="en-US" dirty="0"/>
              <a:t> </a:t>
            </a:r>
            <a:r>
              <a:rPr kumimoji="1" lang="en-US" altLang="zh-CN" dirty="0"/>
              <a:t>and</a:t>
            </a:r>
            <a:r>
              <a:rPr kumimoji="1" lang="zh-CN" altLang="en-US" dirty="0"/>
              <a:t> </a:t>
            </a:r>
            <a:r>
              <a:rPr kumimoji="1" lang="en-US" altLang="zh-CN" dirty="0"/>
              <a:t>constituency</a:t>
            </a:r>
            <a:r>
              <a:rPr kumimoji="1" lang="zh-CN" altLang="en-US" dirty="0"/>
              <a:t> </a:t>
            </a:r>
            <a:r>
              <a:rPr kumimoji="1" lang="en-US" altLang="zh-CN" dirty="0"/>
              <a:t>trees</a:t>
            </a:r>
          </a:p>
          <a:p>
            <a:pPr marL="914400" lvl="1" indent="-457200">
              <a:buFont typeface="+mj-lt"/>
              <a:buAutoNum type="alphaLcParenR"/>
            </a:pPr>
            <a:r>
              <a:rPr kumimoji="1" lang="en-US" altLang="zh-CN" dirty="0"/>
              <a:t>the</a:t>
            </a:r>
            <a:r>
              <a:rPr kumimoji="1" lang="zh-CN" altLang="en-US" dirty="0"/>
              <a:t> </a:t>
            </a:r>
            <a:r>
              <a:rPr kumimoji="1" lang="en-US" altLang="zh-CN" dirty="0"/>
              <a:t>resulted</a:t>
            </a:r>
            <a:r>
              <a:rPr kumimoji="1" lang="zh-CN" altLang="en-US" dirty="0"/>
              <a:t> </a:t>
            </a:r>
            <a:r>
              <a:rPr kumimoji="1" lang="en-US" altLang="zh-CN" dirty="0"/>
              <a:t>word</a:t>
            </a:r>
            <a:r>
              <a:rPr kumimoji="1" lang="zh-CN" altLang="en-US" dirty="0"/>
              <a:t> </a:t>
            </a:r>
            <a:r>
              <a:rPr kumimoji="1" lang="en-US" altLang="zh-CN" dirty="0"/>
              <a:t>embeddings</a:t>
            </a:r>
            <a:r>
              <a:rPr kumimoji="1" lang="zh-CN" altLang="en-US" dirty="0"/>
              <a:t> </a:t>
            </a:r>
            <a:r>
              <a:rPr kumimoji="1" lang="en-US" altLang="zh-CN" dirty="0"/>
              <a:t>and</a:t>
            </a:r>
            <a:r>
              <a:rPr kumimoji="1" lang="zh-CN" altLang="en-US" dirty="0"/>
              <a:t> </a:t>
            </a:r>
            <a:r>
              <a:rPr kumimoji="1" lang="en-US" altLang="zh-CN" dirty="0"/>
              <a:t>non-terminal</a:t>
            </a:r>
            <a:r>
              <a:rPr kumimoji="1" lang="zh-CN" altLang="en-US" dirty="0"/>
              <a:t> </a:t>
            </a:r>
            <a:r>
              <a:rPr kumimoji="1" lang="en-US" altLang="zh-CN" dirty="0"/>
              <a:t>node</a:t>
            </a:r>
            <a:r>
              <a:rPr kumimoji="1" lang="zh-CN" altLang="en-US" dirty="0"/>
              <a:t> </a:t>
            </a:r>
            <a:r>
              <a:rPr kumimoji="1" lang="en-US" altLang="zh-CN" dirty="0"/>
              <a:t>embeddings</a:t>
            </a:r>
            <a:r>
              <a:rPr kumimoji="1" lang="zh-CN" altLang="en-US" dirty="0"/>
              <a:t> </a:t>
            </a:r>
            <a:r>
              <a:rPr kumimoji="1" lang="en-US" altLang="zh-CN" dirty="0"/>
              <a:t>are</a:t>
            </a:r>
            <a:r>
              <a:rPr kumimoji="1" lang="zh-CN" altLang="en-US" dirty="0"/>
              <a:t> </a:t>
            </a:r>
            <a:r>
              <a:rPr kumimoji="1" lang="en-US" altLang="zh-CN" dirty="0"/>
              <a:t>fed</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sequence</a:t>
            </a:r>
            <a:r>
              <a:rPr kumimoji="1" lang="zh-CN" altLang="en-US" dirty="0"/>
              <a:t> </a:t>
            </a:r>
            <a:r>
              <a:rPr kumimoji="1" lang="en-US" altLang="zh-CN" dirty="0"/>
              <a:t>decoder</a:t>
            </a:r>
          </a:p>
        </p:txBody>
      </p:sp>
      <p:pic>
        <p:nvPicPr>
          <p:cNvPr id="5" name="图片 4"/>
          <p:cNvPicPr>
            <a:picLocks noChangeAspect="1"/>
          </p:cNvPicPr>
          <p:nvPr/>
        </p:nvPicPr>
        <p:blipFill>
          <a:blip r:embed="rId2"/>
          <a:stretch>
            <a:fillRect/>
          </a:stretch>
        </p:blipFill>
        <p:spPr>
          <a:xfrm>
            <a:off x="10794922" y="4077494"/>
            <a:ext cx="504448" cy="263865"/>
          </a:xfrm>
          <a:prstGeom prst="rect">
            <a:avLst/>
          </a:prstGeom>
        </p:spPr>
      </p:pic>
      <p:pic>
        <p:nvPicPr>
          <p:cNvPr id="8" name="图片 7"/>
          <p:cNvPicPr>
            <a:picLocks noChangeAspect="1"/>
          </p:cNvPicPr>
          <p:nvPr/>
        </p:nvPicPr>
        <p:blipFill>
          <a:blip r:embed="rId2"/>
          <a:stretch>
            <a:fillRect/>
          </a:stretch>
        </p:blipFill>
        <p:spPr>
          <a:xfrm>
            <a:off x="2406648" y="4498401"/>
            <a:ext cx="504448" cy="263865"/>
          </a:xfrm>
          <a:prstGeom prst="rect">
            <a:avLst/>
          </a:prstGeom>
        </p:spPr>
      </p:pic>
      <p:sp>
        <p:nvSpPr>
          <p:cNvPr id="4" name="Slide Number Placeholder 3">
            <a:extLst>
              <a:ext uri="{FF2B5EF4-FFF2-40B4-BE49-F238E27FC236}">
                <a16:creationId xmlns:a16="http://schemas.microsoft.com/office/drawing/2014/main" id="{E47298AA-D671-4741-95CD-001AAB9C6572}"/>
              </a:ext>
            </a:extLst>
          </p:cNvPr>
          <p:cNvSpPr>
            <a:spLocks noGrp="1"/>
          </p:cNvSpPr>
          <p:nvPr>
            <p:ph type="sldNum" sz="quarter" idx="12"/>
          </p:nvPr>
        </p:nvSpPr>
        <p:spPr/>
        <p:txBody>
          <a:bodyPr/>
          <a:lstStyle/>
          <a:p>
            <a:fld id="{4C15419E-54D6-8648-ABFB-BEF58E3E877E}" type="slidenum">
              <a:rPr lang="en-US" smtClean="0"/>
              <a:t>270</a:t>
            </a:fld>
            <a:endParaRPr lang="en-US"/>
          </a:p>
        </p:txBody>
      </p:sp>
    </p:spTree>
    <p:extLst>
      <p:ext uri="{BB962C8B-B14F-4D97-AF65-F5344CB8AC3E}">
        <p14:creationId xmlns:p14="http://schemas.microsoft.com/office/powerpoint/2010/main" val="2633789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sp>
        <p:nvSpPr>
          <p:cNvPr id="3" name="内容占位符 2"/>
          <p:cNvSpPr>
            <a:spLocks noGrp="1"/>
          </p:cNvSpPr>
          <p:nvPr>
            <p:ph idx="1"/>
          </p:nvPr>
        </p:nvSpPr>
        <p:spPr>
          <a:xfrm>
            <a:off x="838200" y="3385457"/>
            <a:ext cx="10515600" cy="2791506"/>
          </a:xfrm>
        </p:spPr>
        <p:txBody>
          <a:bodyPr>
            <a:normAutofit/>
          </a:bodyPr>
          <a:lstStyle/>
          <a:p>
            <a:r>
              <a:rPr kumimoji="1" lang="en-US" altLang="zh-CN" sz="2400" dirty="0"/>
              <a:t>Graph2Seq</a:t>
            </a:r>
            <a:r>
              <a:rPr kumimoji="1" lang="zh-CN" altLang="en-US" sz="2400" dirty="0"/>
              <a:t> </a:t>
            </a:r>
            <a:r>
              <a:rPr kumimoji="1" lang="en-US" altLang="zh-CN" sz="2400" dirty="0"/>
              <a:t>significantly</a:t>
            </a:r>
            <a:r>
              <a:rPr kumimoji="1" lang="zh-CN" altLang="en-US" sz="2400" dirty="0"/>
              <a:t> </a:t>
            </a:r>
            <a:r>
              <a:rPr kumimoji="1" lang="en-US" altLang="zh-CN" sz="2400" dirty="0"/>
              <a:t>outperforms</a:t>
            </a:r>
            <a:r>
              <a:rPr kumimoji="1" lang="zh-CN" altLang="en-US" sz="2400" dirty="0"/>
              <a:t> </a:t>
            </a:r>
            <a:r>
              <a:rPr kumimoji="1" lang="en-US" altLang="zh-CN" sz="2400" dirty="0"/>
              <a:t>BASELINE</a:t>
            </a:r>
          </a:p>
          <a:p>
            <a:pPr marL="971550" lvl="1" indent="-514350">
              <a:buFont typeface="+mj-lt"/>
              <a:buAutoNum type="alphaLcParenR"/>
            </a:pPr>
            <a:r>
              <a:rPr kumimoji="1" lang="en-US" altLang="zh-CN" dirty="0"/>
              <a:t>Jointly</a:t>
            </a:r>
            <a:r>
              <a:rPr kumimoji="1" lang="zh-CN" altLang="en-US" dirty="0"/>
              <a:t> </a:t>
            </a:r>
            <a:r>
              <a:rPr kumimoji="1" lang="en-US" altLang="zh-CN" dirty="0"/>
              <a:t>extracting</a:t>
            </a:r>
            <a:r>
              <a:rPr kumimoji="1" lang="zh-CN" altLang="en-US" dirty="0"/>
              <a:t> </a:t>
            </a:r>
            <a:r>
              <a:rPr kumimoji="1" lang="en-US" altLang="zh-CN" dirty="0"/>
              <a:t>these</a:t>
            </a:r>
            <a:r>
              <a:rPr kumimoji="1" lang="zh-CN" altLang="en-US" dirty="0"/>
              <a:t> </a:t>
            </a:r>
            <a:r>
              <a:rPr kumimoji="1" lang="en-US" altLang="zh-CN" dirty="0"/>
              <a:t>syntactic</a:t>
            </a:r>
            <a:r>
              <a:rPr kumimoji="1" lang="zh-CN" altLang="en-US" dirty="0"/>
              <a:t> </a:t>
            </a:r>
            <a:r>
              <a:rPr kumimoji="1" lang="en-US" altLang="zh-CN" dirty="0"/>
              <a:t>features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unified</a:t>
            </a:r>
            <a:r>
              <a:rPr kumimoji="1" lang="zh-CN" altLang="en-US" dirty="0"/>
              <a:t> </a:t>
            </a:r>
            <a:r>
              <a:rPr kumimoji="1" lang="en-US" altLang="zh-CN" dirty="0"/>
              <a:t>model</a:t>
            </a:r>
            <a:r>
              <a:rPr kumimoji="1" lang="zh-CN" altLang="en-US" dirty="0"/>
              <a:t> </a:t>
            </a:r>
            <a:r>
              <a:rPr kumimoji="1" lang="en-US" altLang="zh-CN" dirty="0"/>
              <a:t>may</a:t>
            </a:r>
            <a:r>
              <a:rPr kumimoji="1" lang="zh-CN" altLang="en-US" dirty="0"/>
              <a:t> </a:t>
            </a:r>
            <a:r>
              <a:rPr kumimoji="1" lang="en-US" altLang="zh-CN" dirty="0"/>
              <a:t>be</a:t>
            </a:r>
            <a:r>
              <a:rPr kumimoji="1" lang="zh-CN" altLang="en-US" b="1" i="1" dirty="0">
                <a:solidFill>
                  <a:srgbClr val="FF0000"/>
                </a:solidFill>
              </a:rPr>
              <a:t> </a:t>
            </a:r>
            <a:r>
              <a:rPr kumimoji="1" lang="en-US" altLang="zh-CN" b="1" i="1" dirty="0">
                <a:solidFill>
                  <a:srgbClr val="FF0000"/>
                </a:solidFill>
              </a:rPr>
              <a:t>better</a:t>
            </a:r>
            <a:r>
              <a:rPr kumimoji="1" lang="zh-CN" altLang="en-US" b="1" i="1" dirty="0">
                <a:solidFill>
                  <a:srgbClr val="FF0000"/>
                </a:solidFill>
              </a:rPr>
              <a:t> </a:t>
            </a:r>
            <a:r>
              <a:rPr kumimoji="1" lang="en-US" altLang="zh-CN" dirty="0"/>
              <a:t>than</a:t>
            </a:r>
            <a:r>
              <a:rPr kumimoji="1" lang="zh-CN" altLang="en-US" dirty="0"/>
              <a:t> </a:t>
            </a:r>
            <a:r>
              <a:rPr kumimoji="1" lang="en-US" altLang="zh-CN" dirty="0"/>
              <a:t>separately</a:t>
            </a:r>
            <a:r>
              <a:rPr kumimoji="1" lang="zh-CN" altLang="en-US" dirty="0"/>
              <a:t> </a:t>
            </a:r>
            <a:r>
              <a:rPr kumimoji="1" lang="en-US" altLang="zh-CN" dirty="0"/>
              <a:t>modeling</a:t>
            </a:r>
            <a:r>
              <a:rPr kumimoji="1" lang="zh-CN" altLang="en-US" dirty="0"/>
              <a:t> </a:t>
            </a:r>
            <a:r>
              <a:rPr kumimoji="1" lang="en-US" altLang="zh-CN" dirty="0"/>
              <a:t>these</a:t>
            </a:r>
            <a:r>
              <a:rPr kumimoji="1" lang="zh-CN" altLang="en-US" dirty="0"/>
              <a:t> </a:t>
            </a:r>
            <a:r>
              <a:rPr kumimoji="1" lang="en-US" altLang="zh-CN" dirty="0"/>
              <a:t>features</a:t>
            </a:r>
          </a:p>
          <a:p>
            <a:r>
              <a:rPr kumimoji="1" lang="en-US" altLang="zh-CN" sz="2400" dirty="0"/>
              <a:t>Word</a:t>
            </a:r>
            <a:r>
              <a:rPr kumimoji="1" lang="zh-CN" altLang="en-US" sz="2400" dirty="0"/>
              <a:t> </a:t>
            </a:r>
            <a:r>
              <a:rPr kumimoji="1" lang="en-US" altLang="zh-CN" sz="2400" dirty="0"/>
              <a:t>order</a:t>
            </a:r>
            <a:r>
              <a:rPr kumimoji="1" lang="zh-CN" altLang="en-US" sz="2400" dirty="0"/>
              <a:t> </a:t>
            </a:r>
            <a:r>
              <a:rPr kumimoji="1" lang="en-US" altLang="zh-CN" sz="2400" dirty="0"/>
              <a:t>features</a:t>
            </a:r>
            <a:r>
              <a:rPr kumimoji="1" lang="zh-CN" altLang="en-US" sz="2400" dirty="0"/>
              <a:t> </a:t>
            </a:r>
            <a:r>
              <a:rPr kumimoji="1" lang="en-US" altLang="zh-CN" sz="2400" dirty="0"/>
              <a:t>is</a:t>
            </a:r>
            <a:r>
              <a:rPr kumimoji="1" lang="zh-CN" altLang="en-US" sz="2400" dirty="0"/>
              <a:t> </a:t>
            </a:r>
            <a:r>
              <a:rPr kumimoji="1" lang="en-US" altLang="zh-CN" sz="2400" dirty="0"/>
              <a:t>the</a:t>
            </a:r>
            <a:r>
              <a:rPr kumimoji="1" lang="zh-CN" altLang="en-US" sz="2400" dirty="0"/>
              <a:t> </a:t>
            </a:r>
            <a:r>
              <a:rPr kumimoji="1" lang="en-US" altLang="zh-CN" sz="2400" dirty="0"/>
              <a:t>most</a:t>
            </a:r>
            <a:r>
              <a:rPr kumimoji="1" lang="zh-CN" altLang="en-US" sz="2400" dirty="0"/>
              <a:t> </a:t>
            </a:r>
            <a:r>
              <a:rPr kumimoji="1" lang="en-US" altLang="zh-CN" sz="2400" b="1" i="1" dirty="0"/>
              <a:t>important</a:t>
            </a:r>
            <a:r>
              <a:rPr kumimoji="1" lang="zh-CN" altLang="en-US" sz="2400" dirty="0"/>
              <a:t> </a:t>
            </a:r>
            <a:r>
              <a:rPr kumimoji="1" lang="en-US" altLang="zh-CN" sz="2400" dirty="0"/>
              <a:t>among</a:t>
            </a:r>
            <a:r>
              <a:rPr kumimoji="1" lang="zh-CN" altLang="en-US" sz="2400" dirty="0"/>
              <a:t> </a:t>
            </a:r>
            <a:r>
              <a:rPr kumimoji="1" lang="en-US" altLang="zh-CN" sz="2400" dirty="0"/>
              <a:t>these</a:t>
            </a:r>
            <a:r>
              <a:rPr kumimoji="1" lang="zh-CN" altLang="en-US" sz="2400" dirty="0"/>
              <a:t> </a:t>
            </a:r>
            <a:r>
              <a:rPr kumimoji="1" lang="en-US" altLang="zh-CN" sz="2400" dirty="0"/>
              <a:t>three</a:t>
            </a:r>
            <a:r>
              <a:rPr kumimoji="1" lang="zh-CN" altLang="en-US" sz="2400" dirty="0"/>
              <a:t> </a:t>
            </a:r>
            <a:r>
              <a:rPr kumimoji="1" lang="en-US" altLang="zh-CN" sz="2400" dirty="0"/>
              <a:t>features</a:t>
            </a:r>
          </a:p>
          <a:p>
            <a:r>
              <a:rPr kumimoji="1" lang="en-US" altLang="zh-CN" sz="2400" dirty="0"/>
              <a:t>Dependency</a:t>
            </a:r>
            <a:r>
              <a:rPr kumimoji="1" lang="zh-CN" altLang="en-US" sz="2400" dirty="0"/>
              <a:t> </a:t>
            </a:r>
            <a:r>
              <a:rPr kumimoji="1" lang="en-US" altLang="zh-CN" sz="2400" dirty="0"/>
              <a:t>and</a:t>
            </a:r>
            <a:r>
              <a:rPr kumimoji="1" lang="zh-CN" altLang="en-US" sz="2400" dirty="0"/>
              <a:t> </a:t>
            </a:r>
            <a:r>
              <a:rPr kumimoji="1" lang="en-US" altLang="zh-CN" sz="2400" dirty="0"/>
              <a:t>constituency</a:t>
            </a:r>
            <a:r>
              <a:rPr kumimoji="1" lang="zh-CN" altLang="en-US" sz="2400" dirty="0"/>
              <a:t> </a:t>
            </a:r>
            <a:r>
              <a:rPr kumimoji="1" lang="en-US" altLang="zh-CN" sz="2400" dirty="0"/>
              <a:t>features</a:t>
            </a:r>
            <a:r>
              <a:rPr kumimoji="1" lang="zh-CN" altLang="en-US" sz="2400" dirty="0"/>
              <a:t> </a:t>
            </a:r>
            <a:r>
              <a:rPr kumimoji="1" lang="en-US" altLang="zh-CN" sz="2400" dirty="0"/>
              <a:t>may</a:t>
            </a:r>
            <a:r>
              <a:rPr kumimoji="1" lang="zh-CN" altLang="en-US" sz="2400" dirty="0"/>
              <a:t> </a:t>
            </a:r>
            <a:r>
              <a:rPr kumimoji="1" lang="en-US" altLang="zh-CN" sz="2400" dirty="0"/>
              <a:t>have</a:t>
            </a:r>
            <a:r>
              <a:rPr kumimoji="1" lang="zh-CN" altLang="en-US" sz="2400" dirty="0"/>
              <a:t> </a:t>
            </a:r>
            <a:r>
              <a:rPr kumimoji="1" lang="en-US" altLang="zh-CN" sz="2400" b="1" i="1" dirty="0"/>
              <a:t>different</a:t>
            </a:r>
            <a:r>
              <a:rPr kumimoji="1" lang="zh-CN" altLang="en-US" sz="2400" dirty="0"/>
              <a:t> </a:t>
            </a:r>
            <a:r>
              <a:rPr kumimoji="1" lang="en-US" altLang="zh-CN" sz="2400" dirty="0"/>
              <a:t>impacts</a:t>
            </a:r>
            <a:r>
              <a:rPr kumimoji="1" lang="zh-CN" altLang="en-US" sz="2400" dirty="0"/>
              <a:t> </a:t>
            </a:r>
            <a:r>
              <a:rPr kumimoji="1" lang="en-US" altLang="zh-CN" sz="2400" dirty="0"/>
              <a:t>on</a:t>
            </a:r>
            <a:r>
              <a:rPr kumimoji="1" lang="zh-CN" altLang="en-US" sz="2400" dirty="0"/>
              <a:t> </a:t>
            </a:r>
            <a:r>
              <a:rPr kumimoji="1" lang="en-US" altLang="zh-CN" sz="2400" dirty="0"/>
              <a:t>the</a:t>
            </a:r>
            <a:r>
              <a:rPr kumimoji="1" lang="zh-CN" altLang="en-US" sz="2400" dirty="0"/>
              <a:t> </a:t>
            </a:r>
            <a:r>
              <a:rPr kumimoji="1" lang="en-US" altLang="zh-CN" sz="2400" dirty="0"/>
              <a:t>performance</a:t>
            </a:r>
            <a:r>
              <a:rPr kumimoji="1" lang="zh-CN" altLang="en-US" sz="2400" dirty="0"/>
              <a:t> </a:t>
            </a:r>
            <a:r>
              <a:rPr kumimoji="1" lang="en-US" altLang="zh-CN" sz="2400" dirty="0"/>
              <a:t>across</a:t>
            </a:r>
            <a:r>
              <a:rPr kumimoji="1" lang="zh-CN" altLang="en-US" sz="2400" dirty="0"/>
              <a:t> </a:t>
            </a:r>
            <a:r>
              <a:rPr kumimoji="1" lang="en-US" altLang="zh-CN" sz="2400" dirty="0"/>
              <a:t>datasets</a:t>
            </a:r>
          </a:p>
        </p:txBody>
      </p:sp>
      <p:pic>
        <p:nvPicPr>
          <p:cNvPr id="6" name="图片 5"/>
          <p:cNvPicPr>
            <a:picLocks noChangeAspect="1"/>
          </p:cNvPicPr>
          <p:nvPr/>
        </p:nvPicPr>
        <p:blipFill>
          <a:blip r:embed="rId2"/>
          <a:stretch>
            <a:fillRect/>
          </a:stretch>
        </p:blipFill>
        <p:spPr>
          <a:xfrm>
            <a:off x="2601685" y="1570945"/>
            <a:ext cx="5918200" cy="15748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9DA4DDDC-942D-4248-BCD8-E740A2127935}"/>
              </a:ext>
            </a:extLst>
          </p:cNvPr>
          <p:cNvSpPr>
            <a:spLocks noGrp="1"/>
          </p:cNvSpPr>
          <p:nvPr>
            <p:ph type="sldNum" sz="quarter" idx="12"/>
          </p:nvPr>
        </p:nvSpPr>
        <p:spPr/>
        <p:txBody>
          <a:bodyPr/>
          <a:lstStyle/>
          <a:p>
            <a:fld id="{4C15419E-54D6-8648-ABFB-BEF58E3E877E}" type="slidenum">
              <a:rPr lang="en-US" smtClean="0"/>
              <a:t>271</a:t>
            </a:fld>
            <a:endParaRPr lang="en-US"/>
          </a:p>
        </p:txBody>
      </p:sp>
    </p:spTree>
    <p:extLst>
      <p:ext uri="{BB962C8B-B14F-4D97-AF65-F5344CB8AC3E}">
        <p14:creationId xmlns:p14="http://schemas.microsoft.com/office/powerpoint/2010/main" val="1238811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endParaRPr lang="zh-CN" altLang="en-US" b="1" spc="-107" dirty="0">
              <a:solidFill>
                <a:srgbClr val="C00000"/>
              </a:solidFill>
            </a:endParaRPr>
          </a:p>
        </p:txBody>
      </p:sp>
      <p:sp>
        <p:nvSpPr>
          <p:cNvPr id="3" name="内容占位符 2"/>
          <p:cNvSpPr>
            <a:spLocks noGrp="1"/>
          </p:cNvSpPr>
          <p:nvPr>
            <p:ph idx="1"/>
          </p:nvPr>
        </p:nvSpPr>
        <p:spPr>
          <a:xfrm>
            <a:off x="6096000" y="1690688"/>
            <a:ext cx="5747657" cy="4642076"/>
          </a:xfrm>
        </p:spPr>
        <p:txBody>
          <a:bodyPr>
            <a:normAutofit/>
          </a:bodyPr>
          <a:lstStyle/>
          <a:p>
            <a:r>
              <a:rPr kumimoji="1" lang="en-US" altLang="zh-CN" sz="2200" dirty="0"/>
              <a:t>Graph2Seq</a:t>
            </a:r>
            <a:r>
              <a:rPr kumimoji="1" lang="zh-CN" altLang="en-US" sz="2200" dirty="0"/>
              <a:t> </a:t>
            </a:r>
            <a:r>
              <a:rPr kumimoji="1" lang="en-US" altLang="zh-CN" sz="2200" dirty="0"/>
              <a:t>achieves</a:t>
            </a:r>
            <a:r>
              <a:rPr kumimoji="1" lang="zh-CN" altLang="en-US" sz="2200" dirty="0"/>
              <a:t> </a:t>
            </a:r>
            <a:r>
              <a:rPr kumimoji="1" lang="en-US" altLang="zh-CN" sz="2200" dirty="0"/>
              <a:t>competitive</a:t>
            </a:r>
            <a:r>
              <a:rPr kumimoji="1" lang="zh-CN" altLang="en-US" sz="2200" dirty="0"/>
              <a:t> </a:t>
            </a:r>
            <a:r>
              <a:rPr kumimoji="1" lang="en-US" altLang="zh-CN" sz="2200" dirty="0"/>
              <a:t>performance</a:t>
            </a:r>
            <a:r>
              <a:rPr kumimoji="1" lang="zh-CN" altLang="en-US" sz="2200" dirty="0"/>
              <a:t> </a:t>
            </a:r>
            <a:r>
              <a:rPr kumimoji="1" lang="en-US" altLang="zh-CN" sz="2200" dirty="0"/>
              <a:t>on</a:t>
            </a:r>
            <a:r>
              <a:rPr kumimoji="1" lang="zh-CN" altLang="en-US" sz="2200" dirty="0"/>
              <a:t> </a:t>
            </a:r>
            <a:r>
              <a:rPr kumimoji="1" lang="en-US" altLang="zh-CN" sz="2200" dirty="0"/>
              <a:t>three</a:t>
            </a:r>
            <a:r>
              <a:rPr kumimoji="1" lang="zh-CN" altLang="en-US" sz="2200" dirty="0"/>
              <a:t> </a:t>
            </a:r>
            <a:r>
              <a:rPr kumimoji="1" lang="en-US" altLang="zh-CN" sz="2200" dirty="0"/>
              <a:t>datasets</a:t>
            </a:r>
          </a:p>
          <a:p>
            <a:r>
              <a:rPr kumimoji="1" lang="en-US" altLang="zh-CN" sz="2200" dirty="0"/>
              <a:t>Graph2Seq</a:t>
            </a:r>
            <a:r>
              <a:rPr kumimoji="1" lang="zh-CN" altLang="en-US" sz="2200" dirty="0"/>
              <a:t> </a:t>
            </a:r>
            <a:r>
              <a:rPr kumimoji="1" lang="en-US" altLang="zh-CN" sz="2200" dirty="0"/>
              <a:t>performs</a:t>
            </a:r>
            <a:r>
              <a:rPr kumimoji="1" lang="zh-CN" altLang="en-US" sz="2200" dirty="0"/>
              <a:t> </a:t>
            </a:r>
            <a:r>
              <a:rPr kumimoji="1" lang="en-US" altLang="zh-CN" sz="2200" dirty="0"/>
              <a:t>better</a:t>
            </a:r>
            <a:r>
              <a:rPr kumimoji="1" lang="zh-CN" altLang="en-US" sz="2200" dirty="0"/>
              <a:t> </a:t>
            </a:r>
            <a:r>
              <a:rPr kumimoji="1" lang="en-US" altLang="zh-CN" sz="2200" dirty="0"/>
              <a:t>than</a:t>
            </a:r>
            <a:r>
              <a:rPr kumimoji="1" lang="zh-CN" altLang="en-US" sz="2200" dirty="0"/>
              <a:t> </a:t>
            </a:r>
            <a:r>
              <a:rPr kumimoji="1" lang="en-US" altLang="zh-CN" sz="2200" dirty="0"/>
              <a:t>Seq2Seq</a:t>
            </a:r>
          </a:p>
          <a:p>
            <a:pPr marL="914400" lvl="1" indent="-457200">
              <a:buFont typeface="+mj-lt"/>
              <a:buAutoNum type="alphaLcParenR"/>
            </a:pPr>
            <a:r>
              <a:rPr kumimoji="1" lang="en-US" altLang="zh-CN" sz="2200" dirty="0"/>
              <a:t>Introducing</a:t>
            </a:r>
            <a:r>
              <a:rPr kumimoji="1" lang="zh-CN" altLang="en-US" sz="2200" dirty="0"/>
              <a:t> </a:t>
            </a:r>
            <a:r>
              <a:rPr kumimoji="1" lang="en-US" altLang="zh-CN" sz="2200" dirty="0"/>
              <a:t>more</a:t>
            </a:r>
            <a:r>
              <a:rPr kumimoji="1" lang="zh-CN" altLang="en-US" sz="2200" dirty="0"/>
              <a:t> </a:t>
            </a:r>
            <a:r>
              <a:rPr kumimoji="1" lang="en-US" altLang="zh-CN" sz="2200" dirty="0"/>
              <a:t>syntactic</a:t>
            </a:r>
            <a:r>
              <a:rPr kumimoji="1" lang="zh-CN" altLang="en-US" sz="2200" dirty="0"/>
              <a:t> </a:t>
            </a:r>
            <a:r>
              <a:rPr kumimoji="1" lang="en-US" altLang="zh-CN" sz="2200" dirty="0"/>
              <a:t>features</a:t>
            </a:r>
            <a:r>
              <a:rPr kumimoji="1" lang="zh-CN" altLang="en-US" sz="2200" dirty="0"/>
              <a:t> </a:t>
            </a:r>
            <a:r>
              <a:rPr kumimoji="1" lang="en-US" altLang="zh-CN" sz="2200" dirty="0"/>
              <a:t>could</a:t>
            </a:r>
            <a:r>
              <a:rPr kumimoji="1" lang="zh-CN" altLang="en-US" sz="2200" dirty="0"/>
              <a:t> </a:t>
            </a:r>
            <a:r>
              <a:rPr kumimoji="1" lang="en-US" altLang="zh-CN" sz="2200" dirty="0"/>
              <a:t>help</a:t>
            </a:r>
            <a:r>
              <a:rPr kumimoji="1" lang="zh-CN" altLang="en-US" sz="2200" dirty="0"/>
              <a:t> </a:t>
            </a:r>
            <a:r>
              <a:rPr kumimoji="1" lang="en-US" altLang="zh-CN" sz="2200" b="1" i="1" dirty="0">
                <a:solidFill>
                  <a:srgbClr val="C00000"/>
                </a:solidFill>
              </a:rPr>
              <a:t>better</a:t>
            </a:r>
            <a:r>
              <a:rPr kumimoji="1" lang="zh-CN" altLang="en-US" sz="2200" dirty="0">
                <a:solidFill>
                  <a:srgbClr val="C00000"/>
                </a:solidFill>
              </a:rPr>
              <a:t> </a:t>
            </a:r>
            <a:r>
              <a:rPr kumimoji="1" lang="en-US" altLang="zh-CN" sz="2200" dirty="0"/>
              <a:t>model</a:t>
            </a:r>
            <a:r>
              <a:rPr kumimoji="1" lang="zh-CN" altLang="en-US" sz="2200" dirty="0"/>
              <a:t> </a:t>
            </a:r>
            <a:r>
              <a:rPr kumimoji="1" lang="en-US" altLang="zh-CN" sz="2200" dirty="0"/>
              <a:t>the</a:t>
            </a:r>
            <a:r>
              <a:rPr kumimoji="1" lang="zh-CN" altLang="en-US" sz="2200" dirty="0"/>
              <a:t> </a:t>
            </a:r>
            <a:r>
              <a:rPr kumimoji="1" lang="en-US" altLang="zh-CN" sz="2200" dirty="0"/>
              <a:t>input</a:t>
            </a:r>
            <a:r>
              <a:rPr kumimoji="1" lang="zh-CN" altLang="en-US" sz="2200" dirty="0"/>
              <a:t> </a:t>
            </a:r>
            <a:r>
              <a:rPr kumimoji="1" lang="en-US" altLang="zh-CN" sz="2200" dirty="0"/>
              <a:t>text</a:t>
            </a:r>
            <a:endParaRPr kumimoji="1" lang="zh-CN" altLang="en-US" sz="2200" dirty="0"/>
          </a:p>
        </p:txBody>
      </p:sp>
      <p:pic>
        <p:nvPicPr>
          <p:cNvPr id="5" name="图片 4"/>
          <p:cNvPicPr>
            <a:picLocks noChangeAspect="1"/>
          </p:cNvPicPr>
          <p:nvPr/>
        </p:nvPicPr>
        <p:blipFill>
          <a:blip r:embed="rId2"/>
          <a:stretch>
            <a:fillRect/>
          </a:stretch>
        </p:blipFill>
        <p:spPr>
          <a:xfrm>
            <a:off x="274217" y="1600198"/>
            <a:ext cx="5821783" cy="4589349"/>
          </a:xfrm>
          <a:prstGeom prst="rect">
            <a:avLst/>
          </a:prstGeom>
        </p:spPr>
      </p:pic>
      <p:sp>
        <p:nvSpPr>
          <p:cNvPr id="4" name="Slide Number Placeholder 3">
            <a:extLst>
              <a:ext uri="{FF2B5EF4-FFF2-40B4-BE49-F238E27FC236}">
                <a16:creationId xmlns:a16="http://schemas.microsoft.com/office/drawing/2014/main" id="{4F5B5F20-DCE9-7046-A542-965AF303553C}"/>
              </a:ext>
            </a:extLst>
          </p:cNvPr>
          <p:cNvSpPr>
            <a:spLocks noGrp="1"/>
          </p:cNvSpPr>
          <p:nvPr>
            <p:ph type="sldNum" sz="quarter" idx="12"/>
          </p:nvPr>
        </p:nvSpPr>
        <p:spPr/>
        <p:txBody>
          <a:bodyPr/>
          <a:lstStyle/>
          <a:p>
            <a:fld id="{4C15419E-54D6-8648-ABFB-BEF58E3E877E}" type="slidenum">
              <a:rPr lang="en-US" smtClean="0"/>
              <a:t>272</a:t>
            </a:fld>
            <a:endParaRPr lang="en-US"/>
          </a:p>
        </p:txBody>
      </p:sp>
    </p:spTree>
    <p:extLst>
      <p:ext uri="{BB962C8B-B14F-4D97-AF65-F5344CB8AC3E}">
        <p14:creationId xmlns:p14="http://schemas.microsoft.com/office/powerpoint/2010/main" val="41090960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Results</a:t>
            </a:r>
            <a:r>
              <a:rPr lang="zh-CN" altLang="en-US" b="1" spc="-107" dirty="0">
                <a:solidFill>
                  <a:srgbClr val="C00000"/>
                </a:solidFill>
              </a:rPr>
              <a:t> </a:t>
            </a:r>
            <a:r>
              <a:rPr lang="en-US" altLang="zh-CN" b="1" spc="-107" dirty="0">
                <a:solidFill>
                  <a:srgbClr val="C00000"/>
                </a:solidFill>
              </a:rPr>
              <a:t>A</a:t>
            </a:r>
            <a:r>
              <a:rPr kumimoji="1" lang="en-US" altLang="zh-CN" dirty="0">
                <a:latin typeface="+mn-lt"/>
              </a:rPr>
              <a:t>nalysis</a:t>
            </a:r>
            <a:endParaRPr kumimoji="1" lang="zh-CN" altLang="en-US" dirty="0">
              <a:latin typeface="+mn-lt"/>
            </a:endParaRPr>
          </a:p>
        </p:txBody>
      </p:sp>
      <p:sp>
        <p:nvSpPr>
          <p:cNvPr id="3" name="内容占位符 2"/>
          <p:cNvSpPr>
            <a:spLocks noGrp="1"/>
          </p:cNvSpPr>
          <p:nvPr>
            <p:ph idx="1"/>
          </p:nvPr>
        </p:nvSpPr>
        <p:spPr>
          <a:xfrm>
            <a:off x="838200" y="1825625"/>
            <a:ext cx="10515600" cy="939346"/>
          </a:xfrm>
        </p:spPr>
        <p:txBody>
          <a:bodyPr/>
          <a:lstStyle/>
          <a:p>
            <a:r>
              <a:rPr kumimoji="1" lang="en-US" altLang="zh-CN" dirty="0"/>
              <a:t>What</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queries</a:t>
            </a:r>
            <a:r>
              <a:rPr kumimoji="1" lang="zh-CN" altLang="en-US" dirty="0"/>
              <a:t> </a:t>
            </a:r>
            <a:r>
              <a:rPr kumimoji="1" lang="en-US" altLang="zh-CN" dirty="0"/>
              <a:t>could</a:t>
            </a:r>
            <a:r>
              <a:rPr kumimoji="1" lang="zh-CN" altLang="en-US" dirty="0"/>
              <a:t> </a:t>
            </a:r>
            <a:r>
              <a:rPr kumimoji="1" lang="en-US" altLang="zh-CN" b="1" i="1" dirty="0">
                <a:solidFill>
                  <a:srgbClr val="0432FF"/>
                </a:solidFill>
              </a:rPr>
              <a:t>benefit</a:t>
            </a:r>
            <a:r>
              <a:rPr kumimoji="1" lang="zh-CN" altLang="en-US" b="1" i="1" dirty="0">
                <a:solidFill>
                  <a:srgbClr val="0432FF"/>
                </a:solidFill>
              </a:rPr>
              <a:t> </a:t>
            </a:r>
            <a:r>
              <a:rPr kumimoji="1" lang="en-US" altLang="zh-CN" b="1" i="1" dirty="0">
                <a:solidFill>
                  <a:srgbClr val="0432FF"/>
                </a:solidFill>
              </a:rPr>
              <a:t>from</a:t>
            </a:r>
            <a:r>
              <a:rPr kumimoji="1" lang="zh-CN" altLang="en-US" dirty="0"/>
              <a:t> </a:t>
            </a:r>
            <a:r>
              <a:rPr kumimoji="1" lang="en-US" altLang="zh-CN" dirty="0"/>
              <a:t>incorporating</a:t>
            </a:r>
            <a:r>
              <a:rPr kumimoji="1" lang="zh-CN" altLang="en-US" dirty="0"/>
              <a:t> </a:t>
            </a:r>
            <a:r>
              <a:rPr kumimoji="1" lang="en-US" altLang="zh-CN" dirty="0"/>
              <a:t>the</a:t>
            </a:r>
            <a:r>
              <a:rPr kumimoji="1" lang="zh-CN" altLang="en-US" dirty="0"/>
              <a:t> </a:t>
            </a:r>
            <a:r>
              <a:rPr kumimoji="1" lang="en-US" altLang="zh-CN" dirty="0"/>
              <a:t>parse</a:t>
            </a:r>
            <a:r>
              <a:rPr kumimoji="1" lang="zh-CN" altLang="en-US" dirty="0"/>
              <a:t> </a:t>
            </a:r>
            <a:r>
              <a:rPr kumimoji="1" lang="en-US" altLang="zh-CN" dirty="0"/>
              <a:t>features</a:t>
            </a:r>
            <a:r>
              <a:rPr kumimoji="1" lang="zh-CN" altLang="en-US" dirty="0"/>
              <a:t> </a:t>
            </a:r>
            <a:r>
              <a:rPr kumimoji="1" lang="en-US" altLang="zh-CN" dirty="0"/>
              <a:t>?</a:t>
            </a:r>
            <a:endParaRPr kumimoji="1" lang="zh-CN" altLang="en-US" dirty="0"/>
          </a:p>
        </p:txBody>
      </p:sp>
      <p:pic>
        <p:nvPicPr>
          <p:cNvPr id="4" name="图片 3"/>
          <p:cNvPicPr>
            <a:picLocks noChangeAspect="1"/>
          </p:cNvPicPr>
          <p:nvPr/>
        </p:nvPicPr>
        <p:blipFill>
          <a:blip r:embed="rId2"/>
          <a:stretch>
            <a:fillRect/>
          </a:stretch>
        </p:blipFill>
        <p:spPr>
          <a:xfrm>
            <a:off x="2512785" y="186909"/>
            <a:ext cx="6642100" cy="64941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883FAFD7-C90C-5541-957A-AF9B9BD510B9}"/>
              </a:ext>
            </a:extLst>
          </p:cNvPr>
          <p:cNvSpPr>
            <a:spLocks noGrp="1"/>
          </p:cNvSpPr>
          <p:nvPr>
            <p:ph type="sldNum" sz="quarter" idx="12"/>
          </p:nvPr>
        </p:nvSpPr>
        <p:spPr/>
        <p:txBody>
          <a:bodyPr/>
          <a:lstStyle/>
          <a:p>
            <a:fld id="{4C15419E-54D6-8648-ABFB-BEF58E3E877E}" type="slidenum">
              <a:rPr lang="en-US" smtClean="0"/>
              <a:t>273</a:t>
            </a:fld>
            <a:endParaRPr lang="en-US"/>
          </a:p>
        </p:txBody>
      </p:sp>
    </p:spTree>
    <p:extLst>
      <p:ext uri="{BB962C8B-B14F-4D97-AF65-F5344CB8AC3E}">
        <p14:creationId xmlns:p14="http://schemas.microsoft.com/office/powerpoint/2010/main" val="17897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Robustness</a:t>
            </a:r>
            <a:r>
              <a:rPr lang="zh-CN" altLang="en-US" b="1" spc="-107" dirty="0">
                <a:solidFill>
                  <a:srgbClr val="C00000"/>
                </a:solidFill>
              </a:rPr>
              <a:t> </a:t>
            </a:r>
            <a:r>
              <a:rPr lang="en-US" altLang="zh-CN" b="1" spc="-107" dirty="0">
                <a:solidFill>
                  <a:srgbClr val="C00000"/>
                </a:solidFill>
              </a:rPr>
              <a:t>Study</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dirty="0"/>
              <a:t>adversarial</a:t>
            </a:r>
            <a:r>
              <a:rPr kumimoji="1" lang="zh-CN" altLang="en-US" dirty="0"/>
              <a:t> </a:t>
            </a:r>
            <a:r>
              <a:rPr kumimoji="1" lang="en-US" altLang="zh-CN" dirty="0"/>
              <a:t>examples</a:t>
            </a:r>
          </a:p>
          <a:p>
            <a:pPr lvl="1">
              <a:buFont typeface="Wingdings" charset="2"/>
              <a:buChar char="Ø"/>
            </a:pPr>
            <a:r>
              <a:rPr kumimoji="1" lang="en-US" altLang="zh-CN" sz="2000" dirty="0"/>
              <a:t>SWAP</a:t>
            </a:r>
            <a:r>
              <a:rPr kumimoji="1" lang="zh-CN" altLang="en-US" sz="2000" dirty="0"/>
              <a:t> </a:t>
            </a:r>
            <a:r>
              <a:rPr kumimoji="1" lang="en-US" altLang="zh-CN" sz="2000" dirty="0"/>
              <a:t>examples</a:t>
            </a:r>
          </a:p>
          <a:p>
            <a:pPr marL="914400" lvl="2" indent="0">
              <a:buNone/>
            </a:pPr>
            <a:r>
              <a:rPr kumimoji="1" lang="en-US" altLang="zh-CN" sz="1800" dirty="0"/>
              <a:t>We</a:t>
            </a:r>
            <a:r>
              <a:rPr kumimoji="1" lang="zh-CN" altLang="en-US" sz="1800" dirty="0"/>
              <a:t> </a:t>
            </a:r>
            <a:r>
              <a:rPr kumimoji="1" lang="en-US" altLang="zh-CN" sz="1800" dirty="0"/>
              <a:t>swap</a:t>
            </a:r>
            <a:r>
              <a:rPr kumimoji="1" lang="zh-CN" altLang="en-US" sz="1800" dirty="0"/>
              <a:t> </a:t>
            </a:r>
            <a:r>
              <a:rPr kumimoji="1" lang="en-US" altLang="zh-CN" sz="1800" dirty="0"/>
              <a:t>two</a:t>
            </a:r>
            <a:r>
              <a:rPr kumimoji="1" lang="zh-CN" altLang="en-US" sz="1800" dirty="0"/>
              <a:t> </a:t>
            </a:r>
            <a:r>
              <a:rPr kumimoji="1" lang="en-US" altLang="zh-CN" sz="1800" dirty="0"/>
              <a:t>letters</a:t>
            </a:r>
            <a:r>
              <a:rPr kumimoji="1" lang="zh-CN" altLang="en-US" sz="1800" dirty="0"/>
              <a:t> </a:t>
            </a:r>
            <a:r>
              <a:rPr kumimoji="1" lang="en-US" altLang="zh-CN" sz="1800" dirty="0"/>
              <a:t>of</a:t>
            </a:r>
            <a:r>
              <a:rPr kumimoji="1" lang="zh-CN" altLang="en-US" sz="1800" dirty="0"/>
              <a:t> </a:t>
            </a:r>
            <a:r>
              <a:rPr kumimoji="1" lang="en-US" altLang="zh-CN" sz="1800" dirty="0"/>
              <a:t>a</a:t>
            </a:r>
            <a:r>
              <a:rPr kumimoji="1" lang="zh-CN" altLang="en-US" sz="1800" dirty="0"/>
              <a:t> </a:t>
            </a:r>
            <a:r>
              <a:rPr kumimoji="1" lang="en-US" altLang="zh-CN" sz="1800" dirty="0"/>
              <a:t>word,</a:t>
            </a:r>
            <a:r>
              <a:rPr kumimoji="1" lang="zh-CN" altLang="en-US" sz="1800" dirty="0"/>
              <a:t> </a:t>
            </a:r>
            <a:r>
              <a:rPr kumimoji="1" lang="en-US" altLang="zh-CN" sz="1800" dirty="0"/>
              <a:t>e.g.,</a:t>
            </a:r>
            <a:r>
              <a:rPr kumimoji="1" lang="zh-CN" altLang="en-US" sz="1800" dirty="0"/>
              <a:t> </a:t>
            </a:r>
            <a:r>
              <a:rPr kumimoji="1" lang="en-US" altLang="zh-CN" sz="1800" dirty="0"/>
              <a:t>noise</a:t>
            </a:r>
            <a:r>
              <a:rPr kumimoji="1" lang="zh-CN" altLang="en-US" sz="1800" dirty="0"/>
              <a:t>        </a:t>
            </a:r>
            <a:r>
              <a:rPr kumimoji="1" lang="en-US" altLang="zh-CN" sz="1800" dirty="0" err="1"/>
              <a:t>nosie</a:t>
            </a:r>
            <a:endParaRPr kumimoji="1" lang="en-US" altLang="zh-CN" sz="1800" dirty="0"/>
          </a:p>
          <a:p>
            <a:pPr lvl="1">
              <a:buFont typeface="Wingdings" charset="2"/>
              <a:buChar char="Ø"/>
            </a:pPr>
            <a:endParaRPr kumimoji="1" lang="en-US" altLang="zh-CN" sz="2000" dirty="0"/>
          </a:p>
          <a:p>
            <a:pPr lvl="1">
              <a:buFont typeface="Wingdings" charset="2"/>
              <a:buChar char="Ø"/>
            </a:pPr>
            <a:endParaRPr kumimoji="1" lang="zh-CN" altLang="en-US" sz="1800" dirty="0"/>
          </a:p>
        </p:txBody>
      </p:sp>
      <p:cxnSp>
        <p:nvCxnSpPr>
          <p:cNvPr id="5" name="直线箭头连接符 4"/>
          <p:cNvCxnSpPr/>
          <p:nvPr/>
        </p:nvCxnSpPr>
        <p:spPr>
          <a:xfrm>
            <a:off x="5715000" y="2503715"/>
            <a:ext cx="2939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3247571" y="2857274"/>
            <a:ext cx="4934857" cy="3759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笑脸 9"/>
          <p:cNvSpPr/>
          <p:nvPr/>
        </p:nvSpPr>
        <p:spPr>
          <a:xfrm>
            <a:off x="6982869" y="5382304"/>
            <a:ext cx="500743" cy="500743"/>
          </a:xfrm>
          <a:prstGeom prst="smileyFace">
            <a:avLst>
              <a:gd name="adj" fmla="val -4653"/>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483612" y="5448009"/>
            <a:ext cx="1922321" cy="369332"/>
          </a:xfrm>
          <a:prstGeom prst="rect">
            <a:avLst/>
          </a:prstGeom>
          <a:noFill/>
        </p:spPr>
        <p:txBody>
          <a:bodyPr wrap="none" rtlCol="0">
            <a:spAutoFit/>
          </a:bodyPr>
          <a:lstStyle/>
          <a:p>
            <a:r>
              <a:rPr kumimoji="1" lang="en-US" altLang="zh-CN" dirty="0">
                <a:solidFill>
                  <a:srgbClr val="FF0000"/>
                </a:solidFill>
              </a:rPr>
              <a:t>performance</a:t>
            </a:r>
            <a:r>
              <a:rPr kumimoji="1" lang="zh-CN" altLang="en-US" dirty="0">
                <a:solidFill>
                  <a:srgbClr val="FF0000"/>
                </a:solidFill>
              </a:rPr>
              <a:t> </a:t>
            </a:r>
            <a:r>
              <a:rPr kumimoji="1" lang="en-US" altLang="zh-CN" dirty="0">
                <a:solidFill>
                  <a:srgbClr val="FF0000"/>
                </a:solidFill>
              </a:rPr>
              <a:t>drops</a:t>
            </a:r>
            <a:endParaRPr kumimoji="1" lang="zh-CN" altLang="en-US" dirty="0">
              <a:solidFill>
                <a:srgbClr val="FF0000"/>
              </a:solidFill>
            </a:endParaRPr>
          </a:p>
        </p:txBody>
      </p:sp>
      <p:sp>
        <p:nvSpPr>
          <p:cNvPr id="12" name="笑脸 11"/>
          <p:cNvSpPr/>
          <p:nvPr/>
        </p:nvSpPr>
        <p:spPr>
          <a:xfrm>
            <a:off x="6411686" y="3286125"/>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912429" y="3351830"/>
            <a:ext cx="1293944" cy="369332"/>
          </a:xfrm>
          <a:prstGeom prst="rect">
            <a:avLst/>
          </a:prstGeom>
          <a:noFill/>
        </p:spPr>
        <p:txBody>
          <a:bodyPr wrap="none" rtlCol="0">
            <a:spAutoFit/>
          </a:bodyPr>
          <a:lstStyle/>
          <a:p>
            <a:r>
              <a:rPr kumimoji="1" lang="en-US" altLang="zh-CN" dirty="0">
                <a:solidFill>
                  <a:srgbClr val="FF0000"/>
                </a:solidFill>
              </a:rPr>
              <a:t>more</a:t>
            </a:r>
            <a:r>
              <a:rPr kumimoji="1" lang="zh-CN" altLang="en-US" dirty="0">
                <a:solidFill>
                  <a:srgbClr val="FF0000"/>
                </a:solidFill>
              </a:rPr>
              <a:t> </a:t>
            </a:r>
            <a:r>
              <a:rPr kumimoji="1" lang="en-US" altLang="zh-CN" dirty="0">
                <a:solidFill>
                  <a:srgbClr val="FF0000"/>
                </a:solidFill>
              </a:rPr>
              <a:t>robust</a:t>
            </a:r>
            <a:endParaRPr kumimoji="1" lang="zh-CN" altLang="en-US" dirty="0">
              <a:solidFill>
                <a:srgbClr val="FF0000"/>
              </a:solidFill>
            </a:endParaRPr>
          </a:p>
        </p:txBody>
      </p:sp>
      <p:sp>
        <p:nvSpPr>
          <p:cNvPr id="4" name="Slide Number Placeholder 3">
            <a:extLst>
              <a:ext uri="{FF2B5EF4-FFF2-40B4-BE49-F238E27FC236}">
                <a16:creationId xmlns:a16="http://schemas.microsoft.com/office/drawing/2014/main" id="{478CD1D9-330C-6042-A020-B8E6E1265A2F}"/>
              </a:ext>
            </a:extLst>
          </p:cNvPr>
          <p:cNvSpPr>
            <a:spLocks noGrp="1"/>
          </p:cNvSpPr>
          <p:nvPr>
            <p:ph type="sldNum" sz="quarter" idx="12"/>
          </p:nvPr>
        </p:nvSpPr>
        <p:spPr/>
        <p:txBody>
          <a:bodyPr/>
          <a:lstStyle/>
          <a:p>
            <a:fld id="{4C15419E-54D6-8648-ABFB-BEF58E3E877E}" type="slidenum">
              <a:rPr lang="en-US" smtClean="0"/>
              <a:t>274</a:t>
            </a:fld>
            <a:endParaRPr lang="en-US"/>
          </a:p>
        </p:txBody>
      </p:sp>
    </p:spTree>
    <p:extLst>
      <p:ext uri="{BB962C8B-B14F-4D97-AF65-F5344CB8AC3E}">
        <p14:creationId xmlns:p14="http://schemas.microsoft.com/office/powerpoint/2010/main" val="19731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1"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animBg="1"/>
      <p:bldP spid="13"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107" dirty="0">
                <a:solidFill>
                  <a:srgbClr val="C00000"/>
                </a:solidFill>
              </a:rPr>
              <a:t>Robustness</a:t>
            </a:r>
            <a:r>
              <a:rPr lang="zh-CN" altLang="en-US" b="1" spc="-107" dirty="0">
                <a:solidFill>
                  <a:srgbClr val="C00000"/>
                </a:solidFill>
              </a:rPr>
              <a:t> </a:t>
            </a:r>
            <a:r>
              <a:rPr lang="en-US" altLang="zh-CN" b="1" spc="-107" dirty="0">
                <a:solidFill>
                  <a:srgbClr val="C00000"/>
                </a:solidFill>
              </a:rPr>
              <a:t>Study</a:t>
            </a:r>
            <a:endParaRPr lang="zh-CN" altLang="en-US" b="1" spc="-107" dirty="0">
              <a:solidFill>
                <a:srgbClr val="C00000"/>
              </a:solidFill>
            </a:endParaRPr>
          </a:p>
        </p:txBody>
      </p:sp>
      <p:sp>
        <p:nvSpPr>
          <p:cNvPr id="3" name="内容占位符 2"/>
          <p:cNvSpPr>
            <a:spLocks noGrp="1"/>
          </p:cNvSpPr>
          <p:nvPr>
            <p:ph idx="1"/>
          </p:nvPr>
        </p:nvSpPr>
        <p:spPr>
          <a:xfrm>
            <a:off x="838200" y="1531711"/>
            <a:ext cx="10515600" cy="4351338"/>
          </a:xfrm>
        </p:spPr>
        <p:txBody>
          <a:bodyPr/>
          <a:lstStyle/>
          <a:p>
            <a:r>
              <a:rPr kumimoji="1" lang="en-US" altLang="zh-CN" dirty="0"/>
              <a:t>adversarial</a:t>
            </a:r>
            <a:r>
              <a:rPr kumimoji="1" lang="zh-CN" altLang="en-US" dirty="0"/>
              <a:t> </a:t>
            </a:r>
            <a:r>
              <a:rPr kumimoji="1" lang="en-US" altLang="zh-CN" dirty="0"/>
              <a:t>examples</a:t>
            </a:r>
          </a:p>
          <a:p>
            <a:pPr lvl="1">
              <a:buFont typeface="Wingdings" charset="2"/>
              <a:buChar char="Ø"/>
            </a:pPr>
            <a:r>
              <a:rPr kumimoji="1" lang="en-US" altLang="zh-CN" sz="2000" dirty="0"/>
              <a:t>paraphrased</a:t>
            </a:r>
            <a:r>
              <a:rPr kumimoji="1" lang="zh-CN" altLang="en-US" sz="2000" dirty="0"/>
              <a:t> </a:t>
            </a:r>
            <a:r>
              <a:rPr kumimoji="1" lang="en-US" altLang="zh-CN" sz="2000" dirty="0"/>
              <a:t>examples</a:t>
            </a:r>
          </a:p>
          <a:p>
            <a:pPr marL="914400" lvl="2" indent="0">
              <a:buNone/>
            </a:pPr>
            <a:r>
              <a:rPr kumimoji="1" lang="en-US" altLang="zh-CN" sz="1600" dirty="0"/>
              <a:t>We</a:t>
            </a:r>
            <a:r>
              <a:rPr kumimoji="1" lang="zh-CN" altLang="en-US" sz="1600" dirty="0"/>
              <a:t> </a:t>
            </a:r>
            <a:r>
              <a:rPr kumimoji="1" lang="en-US" altLang="zh-CN" sz="1600" dirty="0"/>
              <a:t>translate</a:t>
            </a:r>
            <a:r>
              <a:rPr kumimoji="1" lang="zh-CN" altLang="en-US" sz="1600" dirty="0"/>
              <a:t> </a:t>
            </a:r>
            <a:r>
              <a:rPr kumimoji="1" lang="en-US" altLang="zh-CN" sz="1600" dirty="0"/>
              <a:t>a</a:t>
            </a:r>
            <a:r>
              <a:rPr kumimoji="1" lang="zh-CN" altLang="en-US" sz="1600" dirty="0"/>
              <a:t> </a:t>
            </a:r>
            <a:r>
              <a:rPr kumimoji="1" lang="en-US" altLang="zh-CN" sz="1600" dirty="0"/>
              <a:t>text</a:t>
            </a:r>
            <a:r>
              <a:rPr kumimoji="1" lang="zh-CN" altLang="en-US" sz="1600" dirty="0"/>
              <a:t> </a:t>
            </a:r>
            <a:r>
              <a:rPr kumimoji="1" lang="en-US" altLang="zh-CN" sz="1600" dirty="0"/>
              <a:t>to</a:t>
            </a:r>
            <a:r>
              <a:rPr kumimoji="1" lang="zh-CN" altLang="en-US" sz="1600" dirty="0"/>
              <a:t> </a:t>
            </a:r>
            <a:r>
              <a:rPr kumimoji="1" lang="en-US" altLang="zh-CN" sz="1600" dirty="0"/>
              <a:t>Chinese</a:t>
            </a:r>
            <a:r>
              <a:rPr kumimoji="1" lang="zh-CN" altLang="en-US" sz="1600" dirty="0"/>
              <a:t> </a:t>
            </a:r>
            <a:r>
              <a:rPr kumimoji="1" lang="en-US" altLang="zh-CN" sz="1600" dirty="0"/>
              <a:t>and</a:t>
            </a:r>
            <a:r>
              <a:rPr kumimoji="1" lang="zh-CN" altLang="en-US" sz="1600" dirty="0"/>
              <a:t> </a:t>
            </a:r>
            <a:r>
              <a:rPr kumimoji="1" lang="en-US" altLang="zh-CN" sz="1600" dirty="0"/>
              <a:t>then</a:t>
            </a:r>
            <a:r>
              <a:rPr kumimoji="1" lang="zh-CN" altLang="en-US" sz="1600" dirty="0"/>
              <a:t> </a:t>
            </a:r>
            <a:r>
              <a:rPr kumimoji="1" lang="en-US" altLang="zh-CN" sz="1600" dirty="0"/>
              <a:t>translate</a:t>
            </a:r>
            <a:r>
              <a:rPr kumimoji="1" lang="zh-CN" altLang="en-US" sz="1600" dirty="0"/>
              <a:t> </a:t>
            </a:r>
            <a:r>
              <a:rPr kumimoji="1" lang="en-US" altLang="zh-CN" sz="1600" dirty="0"/>
              <a:t>it</a:t>
            </a:r>
            <a:r>
              <a:rPr kumimoji="1" lang="zh-CN" altLang="en-US" sz="1600" dirty="0"/>
              <a:t> </a:t>
            </a:r>
            <a:r>
              <a:rPr kumimoji="1" lang="en-US" altLang="zh-CN" sz="1600" dirty="0"/>
              <a:t>back</a:t>
            </a:r>
            <a:r>
              <a:rPr kumimoji="1" lang="zh-CN" altLang="en-US" sz="1600" dirty="0"/>
              <a:t> </a:t>
            </a:r>
            <a:r>
              <a:rPr kumimoji="1" lang="en-US" altLang="zh-CN" sz="1600" dirty="0"/>
              <a:t>to</a:t>
            </a:r>
            <a:r>
              <a:rPr kumimoji="1" lang="zh-CN" altLang="en-US" sz="1600" dirty="0"/>
              <a:t> </a:t>
            </a:r>
            <a:r>
              <a:rPr kumimoji="1" lang="en-US" altLang="zh-CN" sz="1600" dirty="0"/>
              <a:t>English</a:t>
            </a:r>
            <a:r>
              <a:rPr kumimoji="1" lang="zh-CN" altLang="en-US" sz="1600" dirty="0"/>
              <a:t> </a:t>
            </a:r>
            <a:r>
              <a:rPr kumimoji="1" lang="en-US" altLang="zh-CN" sz="1600" dirty="0"/>
              <a:t>using</a:t>
            </a:r>
            <a:r>
              <a:rPr kumimoji="1" lang="zh-CN" altLang="en-US" sz="1600" dirty="0"/>
              <a:t> </a:t>
            </a:r>
            <a:r>
              <a:rPr kumimoji="1" lang="en-US" altLang="zh-CN" sz="1600" dirty="0"/>
              <a:t>Google</a:t>
            </a:r>
            <a:r>
              <a:rPr kumimoji="1" lang="zh-CN" altLang="en-US" sz="1600" dirty="0"/>
              <a:t> </a:t>
            </a:r>
            <a:r>
              <a:rPr kumimoji="1" lang="en-US" altLang="zh-CN" sz="1600" dirty="0"/>
              <a:t>translate</a:t>
            </a:r>
            <a:r>
              <a:rPr kumimoji="1" lang="zh-CN" altLang="en-US" sz="1600" dirty="0"/>
              <a:t> </a:t>
            </a:r>
            <a:r>
              <a:rPr kumimoji="1" lang="en-US" altLang="zh-CN" sz="1600" dirty="0"/>
              <a:t>API</a:t>
            </a:r>
            <a:endParaRPr kumimoji="1" lang="zh-CN" altLang="en-US" sz="1600" dirty="0"/>
          </a:p>
        </p:txBody>
      </p:sp>
      <p:pic>
        <p:nvPicPr>
          <p:cNvPr id="6" name="图片 5"/>
          <p:cNvPicPr>
            <a:picLocks noChangeAspect="1"/>
          </p:cNvPicPr>
          <p:nvPr/>
        </p:nvPicPr>
        <p:blipFill>
          <a:blip r:embed="rId2"/>
          <a:stretch>
            <a:fillRect/>
          </a:stretch>
        </p:blipFill>
        <p:spPr>
          <a:xfrm>
            <a:off x="2815772" y="2857274"/>
            <a:ext cx="6146800" cy="2514600"/>
          </a:xfrm>
          <a:prstGeom prst="rect">
            <a:avLst/>
          </a:prstGeom>
        </p:spPr>
      </p:pic>
      <p:sp>
        <p:nvSpPr>
          <p:cNvPr id="12" name="笑脸 11"/>
          <p:cNvSpPr/>
          <p:nvPr/>
        </p:nvSpPr>
        <p:spPr>
          <a:xfrm>
            <a:off x="8712200" y="4871131"/>
            <a:ext cx="500743" cy="500743"/>
          </a:xfrm>
          <a:prstGeom prst="smileyFace">
            <a:avLst/>
          </a:prstGeom>
          <a:solidFill>
            <a:srgbClr val="FF0000"/>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9212943" y="4936836"/>
            <a:ext cx="1293944" cy="369332"/>
          </a:xfrm>
          <a:prstGeom prst="rect">
            <a:avLst/>
          </a:prstGeom>
          <a:noFill/>
        </p:spPr>
        <p:txBody>
          <a:bodyPr wrap="none" rtlCol="0">
            <a:spAutoFit/>
          </a:bodyPr>
          <a:lstStyle/>
          <a:p>
            <a:r>
              <a:rPr kumimoji="1" lang="en-US" altLang="zh-CN" dirty="0">
                <a:solidFill>
                  <a:srgbClr val="FF0000"/>
                </a:solidFill>
              </a:rPr>
              <a:t>more</a:t>
            </a:r>
            <a:r>
              <a:rPr kumimoji="1" lang="zh-CN" altLang="en-US" dirty="0">
                <a:solidFill>
                  <a:srgbClr val="FF0000"/>
                </a:solidFill>
              </a:rPr>
              <a:t> </a:t>
            </a:r>
            <a:r>
              <a:rPr kumimoji="1" lang="en-US" altLang="zh-CN" dirty="0">
                <a:solidFill>
                  <a:srgbClr val="FF0000"/>
                </a:solidFill>
              </a:rPr>
              <a:t>robust</a:t>
            </a:r>
            <a:endParaRPr kumimoji="1" lang="zh-CN" altLang="en-US" dirty="0">
              <a:solidFill>
                <a:srgbClr val="FF0000"/>
              </a:solidFill>
            </a:endParaRPr>
          </a:p>
        </p:txBody>
      </p:sp>
      <p:sp>
        <p:nvSpPr>
          <p:cNvPr id="4" name="Slide Number Placeholder 3">
            <a:extLst>
              <a:ext uri="{FF2B5EF4-FFF2-40B4-BE49-F238E27FC236}">
                <a16:creationId xmlns:a16="http://schemas.microsoft.com/office/drawing/2014/main" id="{C078F4B3-0FA3-2F41-8BB5-4A7CC3D043F1}"/>
              </a:ext>
            </a:extLst>
          </p:cNvPr>
          <p:cNvSpPr>
            <a:spLocks noGrp="1"/>
          </p:cNvSpPr>
          <p:nvPr>
            <p:ph type="sldNum" sz="quarter" idx="12"/>
          </p:nvPr>
        </p:nvSpPr>
        <p:spPr/>
        <p:txBody>
          <a:bodyPr/>
          <a:lstStyle/>
          <a:p>
            <a:fld id="{4C15419E-54D6-8648-ABFB-BEF58E3E877E}" type="slidenum">
              <a:rPr lang="en-US" smtClean="0"/>
              <a:t>275</a:t>
            </a:fld>
            <a:endParaRPr lang="en-US"/>
          </a:p>
        </p:txBody>
      </p:sp>
    </p:spTree>
    <p:extLst>
      <p:ext uri="{BB962C8B-B14F-4D97-AF65-F5344CB8AC3E}">
        <p14:creationId xmlns:p14="http://schemas.microsoft.com/office/powerpoint/2010/main" val="232548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1192-C3C3-EF42-9DBD-D5E3FDB604E5}"/>
              </a:ext>
            </a:extLst>
          </p:cNvPr>
          <p:cNvSpPr>
            <a:spLocks noGrp="1"/>
          </p:cNvSpPr>
          <p:nvPr>
            <p:ph type="title"/>
          </p:nvPr>
        </p:nvSpPr>
        <p:spPr/>
        <p:txBody>
          <a:bodyPr>
            <a:normAutofit/>
          </a:bodyPr>
          <a:lstStyle/>
          <a:p>
            <a:r>
              <a:rPr lang="en-US" b="1" spc="-107" dirty="0">
                <a:solidFill>
                  <a:srgbClr val="C00000"/>
                </a:solidFill>
              </a:rPr>
              <a:t>Conclusion and Future Work</a:t>
            </a:r>
          </a:p>
        </p:txBody>
      </p:sp>
      <p:sp>
        <p:nvSpPr>
          <p:cNvPr id="3" name="Content Placeholder 2">
            <a:extLst>
              <a:ext uri="{FF2B5EF4-FFF2-40B4-BE49-F238E27FC236}">
                <a16:creationId xmlns:a16="http://schemas.microsoft.com/office/drawing/2014/main" id="{F95F44A0-C630-4A4D-B484-AC46955C2DFE}"/>
              </a:ext>
            </a:extLst>
          </p:cNvPr>
          <p:cNvSpPr>
            <a:spLocks noGrp="1"/>
          </p:cNvSpPr>
          <p:nvPr>
            <p:ph idx="1"/>
          </p:nvPr>
        </p:nvSpPr>
        <p:spPr>
          <a:xfrm>
            <a:off x="744583" y="1825624"/>
            <a:ext cx="11247120" cy="5032375"/>
          </a:xfrm>
        </p:spPr>
        <p:txBody>
          <a:bodyPr>
            <a:normAutofit/>
          </a:bodyPr>
          <a:lstStyle/>
          <a:p>
            <a:r>
              <a:rPr lang="en-US" sz="2600" dirty="0"/>
              <a:t>We presented Graph2Seq model, a generalized Seq2Seq model for graph inputs</a:t>
            </a:r>
          </a:p>
          <a:p>
            <a:r>
              <a:rPr lang="en-US" sz="2600" dirty="0"/>
              <a:t>We demonstrate the advantages of Graph2Seq on two useful scenarios: </a:t>
            </a:r>
          </a:p>
          <a:p>
            <a:pPr lvl="1">
              <a:buFont typeface="Wingdings" pitchFamily="2" charset="2"/>
              <a:buChar char="Ø"/>
            </a:pPr>
            <a:r>
              <a:rPr lang="en-US" dirty="0"/>
              <a:t> Graph data (natural or best expressed)</a:t>
            </a:r>
          </a:p>
          <a:p>
            <a:pPr lvl="1">
              <a:buFont typeface="Wingdings" pitchFamily="2" charset="2"/>
              <a:buChar char="Ø"/>
            </a:pPr>
            <a:r>
              <a:rPr lang="en-US" dirty="0"/>
              <a:t>Augmented sequence with hidden structure information</a:t>
            </a:r>
          </a:p>
          <a:p>
            <a:r>
              <a:rPr lang="en-US" sz="2600" dirty="0"/>
              <a:t>Other interesting works:</a:t>
            </a:r>
          </a:p>
          <a:p>
            <a:pPr lvl="1">
              <a:buFont typeface="Wingdings" pitchFamily="2" charset="2"/>
              <a:buChar char="Ø"/>
            </a:pPr>
            <a:r>
              <a:rPr lang="en-US" dirty="0"/>
              <a:t> </a:t>
            </a:r>
            <a:r>
              <a:rPr lang="en-US" sz="2000" dirty="0"/>
              <a:t>A new task – Reinforcement Learning based Graph2Seq for Question Generation from Text (ICLR’20)</a:t>
            </a:r>
          </a:p>
          <a:p>
            <a:pPr lvl="1">
              <a:buFont typeface="Wingdings" pitchFamily="2" charset="2"/>
              <a:buChar char="Ø"/>
            </a:pPr>
            <a:r>
              <a:rPr lang="en-US" sz="2000" dirty="0"/>
              <a:t> A new task – Subgraph-guided Graph2Seq for Knowledge Graph Question Generation (ACL’20)</a:t>
            </a:r>
          </a:p>
          <a:p>
            <a:pPr lvl="1">
              <a:buFont typeface="Wingdings" pitchFamily="2" charset="2"/>
              <a:buChar char="Ø"/>
            </a:pPr>
            <a:r>
              <a:rPr lang="en-US" sz="2000" dirty="0"/>
              <a:t> A new model - Graph2Tree for graph structured inputs and tree structured outputs (ACL’20)</a:t>
            </a:r>
          </a:p>
          <a:p>
            <a:pPr lvl="1">
              <a:buFont typeface="Wingdings" pitchFamily="2" charset="2"/>
              <a:buChar char="Ø"/>
            </a:pPr>
            <a:r>
              <a:rPr lang="en-US" sz="2000" dirty="0"/>
              <a:t> A new model - Graph2Graph for both graph structured inputs and outputs (Target EMNLP’20)</a:t>
            </a:r>
          </a:p>
          <a:p>
            <a:pPr lvl="1">
              <a:buFont typeface="Wingdings" pitchFamily="2" charset="2"/>
              <a:buChar char="Ø"/>
            </a:pPr>
            <a:r>
              <a:rPr lang="en-US" sz="2000" dirty="0"/>
              <a:t> A new model – Deep Graph Matching for learning similarity of graph structured objects (ICML’20)</a:t>
            </a:r>
          </a:p>
          <a:p>
            <a:pPr lvl="1">
              <a:buFont typeface="Wingdings" pitchFamily="2" charset="2"/>
              <a:buChar char="Ø"/>
            </a:pPr>
            <a:r>
              <a:rPr lang="en-US" sz="2000" dirty="0"/>
              <a:t> A new model – Deep Graph Learning  for joint learning graph structure and GNN (ICML’20)</a:t>
            </a:r>
          </a:p>
        </p:txBody>
      </p:sp>
      <p:sp>
        <p:nvSpPr>
          <p:cNvPr id="4" name="Slide Number Placeholder 3">
            <a:extLst>
              <a:ext uri="{FF2B5EF4-FFF2-40B4-BE49-F238E27FC236}">
                <a16:creationId xmlns:a16="http://schemas.microsoft.com/office/drawing/2014/main" id="{A20570FC-A792-CA4B-93F8-C3DB1460556E}"/>
              </a:ext>
            </a:extLst>
          </p:cNvPr>
          <p:cNvSpPr>
            <a:spLocks noGrp="1"/>
          </p:cNvSpPr>
          <p:nvPr>
            <p:ph type="sldNum" sz="quarter" idx="12"/>
          </p:nvPr>
        </p:nvSpPr>
        <p:spPr/>
        <p:txBody>
          <a:bodyPr/>
          <a:lstStyle/>
          <a:p>
            <a:fld id="{4C15419E-54D6-8648-ABFB-BEF58E3E877E}" type="slidenum">
              <a:rPr lang="en-US" smtClean="0"/>
              <a:t>276</a:t>
            </a:fld>
            <a:endParaRPr lang="en-US"/>
          </a:p>
        </p:txBody>
      </p:sp>
    </p:spTree>
    <p:extLst>
      <p:ext uri="{BB962C8B-B14F-4D97-AF65-F5344CB8AC3E}">
        <p14:creationId xmlns:p14="http://schemas.microsoft.com/office/powerpoint/2010/main" val="57756109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5891-5BBC-0E4A-AB0F-0B0645369EE3}"/>
              </a:ext>
            </a:extLst>
          </p:cNvPr>
          <p:cNvSpPr>
            <a:spLocks noGrp="1"/>
          </p:cNvSpPr>
          <p:nvPr>
            <p:ph type="title"/>
          </p:nvPr>
        </p:nvSpPr>
        <p:spPr>
          <a:xfrm>
            <a:off x="305040" y="1482465"/>
            <a:ext cx="11581920" cy="731520"/>
          </a:xfrm>
        </p:spPr>
        <p:txBody>
          <a:bodyPr>
            <a:normAutofit fontScale="90000"/>
          </a:bodyPr>
          <a:lstStyle/>
          <a:p>
            <a:pPr algn="ctr"/>
            <a:br>
              <a:rPr lang="en-US" sz="3100" b="1" spc="-107" dirty="0">
                <a:solidFill>
                  <a:srgbClr val="C00000"/>
                </a:solidFill>
              </a:rPr>
            </a:br>
            <a:r>
              <a:rPr lang="en-US" sz="3600" b="1" spc="-107" dirty="0">
                <a:solidFill>
                  <a:srgbClr val="C00000"/>
                </a:solidFill>
              </a:rPr>
              <a:t>W8: Deep Learning on Graphs: Methodologies and Applications (DLGMA’20)  </a:t>
            </a:r>
            <a:br>
              <a:rPr lang="en-US" sz="3600" b="1" spc="-107" dirty="0">
                <a:solidFill>
                  <a:srgbClr val="C00000"/>
                </a:solidFill>
              </a:rPr>
            </a:br>
            <a:r>
              <a:rPr lang="en-US" sz="3600" b="1" spc="-107" dirty="0">
                <a:solidFill>
                  <a:srgbClr val="C00000"/>
                </a:solidFill>
              </a:rPr>
              <a:t>Murray Hill East, 2nd floor, Hilton Middle Town, </a:t>
            </a:r>
            <a:br>
              <a:rPr lang="en-US" sz="3600" b="1" spc="-107" dirty="0">
                <a:solidFill>
                  <a:srgbClr val="C00000"/>
                </a:solidFill>
              </a:rPr>
            </a:br>
            <a:r>
              <a:rPr lang="en-US" sz="3600" b="1" spc="-107" dirty="0">
                <a:solidFill>
                  <a:srgbClr val="C00000"/>
                </a:solidFill>
              </a:rPr>
              <a:t>New York, NY, USA, February 8, 2020  </a:t>
            </a:r>
            <a:br>
              <a:rPr lang="en-US" sz="3600" b="1" spc="-107" dirty="0">
                <a:solidFill>
                  <a:srgbClr val="C00000"/>
                </a:solidFill>
              </a:rPr>
            </a:br>
            <a:r>
              <a:rPr lang="en-US" sz="3200" dirty="0">
                <a:hlinkClick r:id="rId2"/>
              </a:rPr>
              <a:t>https://dlg2019.bitbucket.io/aaai20/</a:t>
            </a:r>
            <a:br>
              <a:rPr lang="en-US" sz="3100" b="1" spc="-107" dirty="0">
                <a:solidFill>
                  <a:srgbClr val="C00000"/>
                </a:solidFill>
              </a:rPr>
            </a:br>
            <a:br>
              <a:rPr lang="en-US" sz="2200" dirty="0"/>
            </a:br>
            <a:br>
              <a:rPr lang="en-US" sz="2667" dirty="0"/>
            </a:br>
            <a:endParaRPr lang="en-US" sz="2667" dirty="0"/>
          </a:p>
        </p:txBody>
      </p:sp>
      <p:sp>
        <p:nvSpPr>
          <p:cNvPr id="4" name="Text Placeholder 2">
            <a:extLst>
              <a:ext uri="{FF2B5EF4-FFF2-40B4-BE49-F238E27FC236}">
                <a16:creationId xmlns:a16="http://schemas.microsoft.com/office/drawing/2014/main" id="{5862590D-742E-E840-9E11-2BBC880208CB}"/>
              </a:ext>
            </a:extLst>
          </p:cNvPr>
          <p:cNvSpPr txBox="1">
            <a:spLocks/>
          </p:cNvSpPr>
          <p:nvPr/>
        </p:nvSpPr>
        <p:spPr>
          <a:xfrm>
            <a:off x="765067" y="2621872"/>
            <a:ext cx="11581920" cy="5248132"/>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380990">
              <a:buFont typeface="Wingdings" pitchFamily="2" charset="2"/>
              <a:buChar char="§"/>
            </a:pPr>
            <a:r>
              <a:rPr lang="en-US" sz="2000" b="1" kern="0" dirty="0">
                <a:solidFill>
                  <a:sysClr val="windowText" lastClr="000000"/>
                </a:solidFill>
                <a:latin typeface="+mn-lt"/>
              </a:rPr>
              <a:t>Topic of interest (including but not limited to):</a:t>
            </a:r>
          </a:p>
          <a:p>
            <a:pPr marL="380990" indent="-380990">
              <a:buFont typeface="Arial" panose="020B0604020202020204" pitchFamily="34" charset="0"/>
              <a:buChar char="•"/>
            </a:pPr>
            <a:r>
              <a:rPr lang="en-US" sz="2000" dirty="0">
                <a:latin typeface="+mn-lt"/>
              </a:rPr>
              <a:t>Graph neural networks on node-level, graph-level embedding</a:t>
            </a:r>
          </a:p>
          <a:p>
            <a:pPr marL="380990" indent="-380990">
              <a:buFont typeface="Arial" panose="020B0604020202020204" pitchFamily="34" charset="0"/>
              <a:buChar char="•"/>
            </a:pPr>
            <a:r>
              <a:rPr lang="en-US" sz="2000" b="1" dirty="0"/>
              <a:t>Dynamic/incremental graph-embedding  </a:t>
            </a:r>
            <a:r>
              <a:rPr lang="en-US" sz="2000" b="1" dirty="0">
                <a:latin typeface="+mn-lt"/>
              </a:rPr>
              <a:t> </a:t>
            </a:r>
          </a:p>
          <a:p>
            <a:pPr marL="380990" indent="-380990">
              <a:buFont typeface="Arial" panose="020B0604020202020204" pitchFamily="34" charset="0"/>
              <a:buChar char="•"/>
            </a:pPr>
            <a:r>
              <a:rPr lang="en-US" sz="2000" dirty="0">
                <a:latin typeface="+mn-lt"/>
              </a:rPr>
              <a:t>Deep graph structured learning and graph matching </a:t>
            </a:r>
          </a:p>
          <a:p>
            <a:pPr marL="380990" indent="-380990">
              <a:buFont typeface="Arial" panose="020B0604020202020204" pitchFamily="34" charset="0"/>
              <a:buChar char="•"/>
            </a:pPr>
            <a:r>
              <a:rPr lang="en-US" sz="2000" dirty="0">
                <a:latin typeface="+mn-lt"/>
              </a:rPr>
              <a:t>Deep generative models for graph generation/semantic-preserving transformation  </a:t>
            </a:r>
          </a:p>
          <a:p>
            <a:pPr marL="380990" indent="-380990">
              <a:buFont typeface="Arial" panose="020B0604020202020204" pitchFamily="34" charset="0"/>
              <a:buChar char="•"/>
            </a:pPr>
            <a:r>
              <a:rPr lang="en-US" sz="2000" dirty="0">
                <a:latin typeface="+mn-lt"/>
              </a:rPr>
              <a:t>Graph2seq, graph2tree, and graph2graph models  </a:t>
            </a:r>
          </a:p>
          <a:p>
            <a:pPr marL="380990" indent="-380990">
              <a:buFont typeface="Arial" panose="020B0604020202020204" pitchFamily="34" charset="0"/>
              <a:buChar char="•"/>
            </a:pPr>
            <a:r>
              <a:rPr lang="en-US" sz="2000" dirty="0">
                <a:latin typeface="+mn-lt"/>
              </a:rPr>
              <a:t>Deep reinforcement learning and </a:t>
            </a:r>
            <a:r>
              <a:rPr lang="en-US" sz="2000" b="1" dirty="0"/>
              <a:t>Adversarial machine learning </a:t>
            </a:r>
            <a:r>
              <a:rPr lang="en-US" sz="2000" dirty="0">
                <a:latin typeface="+mn-lt"/>
              </a:rPr>
              <a:t>on graphs </a:t>
            </a:r>
          </a:p>
          <a:p>
            <a:endParaRPr lang="en-US" sz="2000" b="1" kern="0" dirty="0">
              <a:solidFill>
                <a:sysClr val="windowText" lastClr="000000"/>
              </a:solidFill>
              <a:latin typeface="+mn-lt"/>
            </a:endParaRPr>
          </a:p>
          <a:p>
            <a:pPr>
              <a:buFont typeface="Wingdings" pitchFamily="2" charset="2"/>
              <a:buChar char="§"/>
            </a:pPr>
            <a:r>
              <a:rPr lang="en-US" sz="2000" b="1" kern="0" dirty="0">
                <a:solidFill>
                  <a:sysClr val="windowText" lastClr="000000"/>
                </a:solidFill>
                <a:latin typeface="+mn-lt"/>
              </a:rPr>
              <a:t> And with particular focuses but not limited to these application domains:</a:t>
            </a:r>
          </a:p>
          <a:p>
            <a:pPr marL="380990" indent="-380990">
              <a:buFont typeface="Arial" panose="020B0604020202020204" pitchFamily="34" charset="0"/>
              <a:buChar char="•"/>
            </a:pPr>
            <a:r>
              <a:rPr lang="en-US" sz="2000" kern="0" dirty="0">
                <a:solidFill>
                  <a:sysClr val="windowText" lastClr="000000"/>
                </a:solidFill>
                <a:latin typeface="+mn-lt"/>
              </a:rPr>
              <a:t>learning and reasoning (machine reasoning, inductive logic programming, theory proving) </a:t>
            </a:r>
          </a:p>
          <a:p>
            <a:pPr marL="380990" indent="-380990">
              <a:buFont typeface="Arial" panose="020B0604020202020204" pitchFamily="34" charset="0"/>
              <a:buChar char="•"/>
            </a:pPr>
            <a:r>
              <a:rPr lang="en-US" sz="2000" kern="0" dirty="0">
                <a:solidFill>
                  <a:sysClr val="windowText" lastClr="000000"/>
                </a:solidFill>
                <a:latin typeface="+mn-lt"/>
              </a:rPr>
              <a:t>natural language processing (information extraction, semantic parsing, text generation, machine comprehension)  </a:t>
            </a:r>
          </a:p>
          <a:p>
            <a:pPr marL="380990" indent="-380990">
              <a:buFont typeface="Arial" panose="020B0604020202020204" pitchFamily="34" charset="0"/>
              <a:buChar char="•"/>
            </a:pPr>
            <a:r>
              <a:rPr lang="en-US" sz="2000" kern="0" dirty="0">
                <a:solidFill>
                  <a:sysClr val="windowText" lastClr="000000"/>
                </a:solidFill>
                <a:latin typeface="+mn-lt"/>
              </a:rPr>
              <a:t>reinforcement learning (multi-agent learning, compositional imitation learning) </a:t>
            </a:r>
          </a:p>
          <a:p>
            <a:pPr marL="380990" indent="-380990">
              <a:buFont typeface="Arial" panose="020B0604020202020204" pitchFamily="34" charset="0"/>
              <a:buChar char="•"/>
            </a:pPr>
            <a:r>
              <a:rPr lang="en-US" sz="2000" kern="0" dirty="0">
                <a:solidFill>
                  <a:sysClr val="windowText" lastClr="000000"/>
                </a:solidFill>
                <a:latin typeface="+mn-lt"/>
              </a:rPr>
              <a:t>program synthesis and analysis </a:t>
            </a:r>
          </a:p>
          <a:p>
            <a:pPr marL="380990" indent="-380990">
              <a:buFont typeface="Arial" panose="020B0604020202020204" pitchFamily="34" charset="0"/>
              <a:buChar char="•"/>
            </a:pPr>
            <a:r>
              <a:rPr lang="en-US" sz="2000" kern="0" dirty="0">
                <a:solidFill>
                  <a:sysClr val="windowText" lastClr="000000"/>
                </a:solidFill>
                <a:latin typeface="+mn-lt"/>
              </a:rPr>
              <a:t>bioinformatics (drug discovery, protein generation, etc.) </a:t>
            </a:r>
          </a:p>
        </p:txBody>
      </p:sp>
    </p:spTree>
    <p:extLst>
      <p:ext uri="{BB962C8B-B14F-4D97-AF65-F5344CB8AC3E}">
        <p14:creationId xmlns:p14="http://schemas.microsoft.com/office/powerpoint/2010/main" val="28657977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278</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Tree>
    <p:extLst>
      <p:ext uri="{BB962C8B-B14F-4D97-AF65-F5344CB8AC3E}">
        <p14:creationId xmlns:p14="http://schemas.microsoft.com/office/powerpoint/2010/main" val="357648906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279</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Tree>
    <p:extLst>
      <p:ext uri="{BB962C8B-B14F-4D97-AF65-F5344CB8AC3E}">
        <p14:creationId xmlns:p14="http://schemas.microsoft.com/office/powerpoint/2010/main" val="245070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28</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9862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280</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spTree>
    <p:extLst>
      <p:ext uri="{BB962C8B-B14F-4D97-AF65-F5344CB8AC3E}">
        <p14:creationId xmlns:p14="http://schemas.microsoft.com/office/powerpoint/2010/main" val="16819166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281</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37019893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0E02-53F8-7143-BF6B-53BEF2784A29}"/>
              </a:ext>
            </a:extLst>
          </p:cNvPr>
          <p:cNvSpPr>
            <a:spLocks noGrp="1"/>
          </p:cNvSpPr>
          <p:nvPr>
            <p:ph type="title"/>
          </p:nvPr>
        </p:nvSpPr>
        <p:spPr/>
        <p:txBody>
          <a:bodyPr/>
          <a:lstStyle/>
          <a:p>
            <a:r>
              <a:rPr lang="en-US" dirty="0"/>
              <a:t>Recommender Systems</a:t>
            </a:r>
          </a:p>
        </p:txBody>
      </p:sp>
      <p:sp>
        <p:nvSpPr>
          <p:cNvPr id="3" name="Slide Number Placeholder 2">
            <a:extLst>
              <a:ext uri="{FF2B5EF4-FFF2-40B4-BE49-F238E27FC236}">
                <a16:creationId xmlns:a16="http://schemas.microsoft.com/office/drawing/2014/main" id="{D5E312F3-7A9F-AC44-8B92-65F77308EB1D}"/>
              </a:ext>
            </a:extLst>
          </p:cNvPr>
          <p:cNvSpPr>
            <a:spLocks noGrp="1"/>
          </p:cNvSpPr>
          <p:nvPr>
            <p:ph type="sldNum" sz="quarter" idx="12"/>
          </p:nvPr>
        </p:nvSpPr>
        <p:spPr/>
        <p:txBody>
          <a:bodyPr/>
          <a:lstStyle/>
          <a:p>
            <a:fld id="{4C15419E-54D6-8648-ABFB-BEF58E3E877E}" type="slidenum">
              <a:rPr lang="en-US" smtClean="0"/>
              <a:t>282</a:t>
            </a:fld>
            <a:endParaRPr lang="en-US" dirty="0"/>
          </a:p>
        </p:txBody>
      </p:sp>
      <p:pic>
        <p:nvPicPr>
          <p:cNvPr id="6" name="Picture 5" descr="A person posing for a picture&#10;&#10;Description automatically generated">
            <a:extLst>
              <a:ext uri="{FF2B5EF4-FFF2-40B4-BE49-F238E27FC236}">
                <a16:creationId xmlns:a16="http://schemas.microsoft.com/office/drawing/2014/main" id="{5BCB9B16-582B-4146-AC2A-AD37EB2E8ED5}"/>
              </a:ext>
            </a:extLst>
          </p:cNvPr>
          <p:cNvPicPr>
            <a:picLocks noChangeAspect="1"/>
          </p:cNvPicPr>
          <p:nvPr/>
        </p:nvPicPr>
        <p:blipFill rotWithShape="1">
          <a:blip r:embed="rId2"/>
          <a:srcRect b="8225"/>
          <a:stretch/>
        </p:blipFill>
        <p:spPr>
          <a:xfrm>
            <a:off x="1155460" y="1693272"/>
            <a:ext cx="3892537" cy="3858149"/>
          </a:xfrm>
          <a:prstGeom prst="rect">
            <a:avLst/>
          </a:prstGeom>
        </p:spPr>
      </p:pic>
      <p:sp>
        <p:nvSpPr>
          <p:cNvPr id="7" name="TextBox 6">
            <a:extLst>
              <a:ext uri="{FF2B5EF4-FFF2-40B4-BE49-F238E27FC236}">
                <a16:creationId xmlns:a16="http://schemas.microsoft.com/office/drawing/2014/main" id="{4A2FE027-04CC-7E4F-9216-11572E10B0CD}"/>
              </a:ext>
            </a:extLst>
          </p:cNvPr>
          <p:cNvSpPr txBox="1"/>
          <p:nvPr/>
        </p:nvSpPr>
        <p:spPr>
          <a:xfrm>
            <a:off x="748455" y="5833130"/>
            <a:ext cx="4706545" cy="523220"/>
          </a:xfrm>
          <a:prstGeom prst="rect">
            <a:avLst/>
          </a:prstGeom>
          <a:noFill/>
        </p:spPr>
        <p:txBody>
          <a:bodyPr wrap="none" rtlCol="0">
            <a:spAutoFit/>
          </a:bodyPr>
          <a:lstStyle/>
          <a:p>
            <a:r>
              <a:rPr lang="en-US" sz="2800" dirty="0">
                <a:solidFill>
                  <a:schemeClr val="accent5">
                    <a:lumMod val="75000"/>
                  </a:schemeClr>
                </a:solidFill>
              </a:rPr>
              <a:t>Suggest </a:t>
            </a:r>
            <a:r>
              <a:rPr lang="en-US" sz="2800" dirty="0">
                <a:solidFill>
                  <a:schemeClr val="accent6"/>
                </a:solidFill>
              </a:rPr>
              <a:t>relevant items </a:t>
            </a:r>
            <a:r>
              <a:rPr lang="en-US" sz="2800" dirty="0">
                <a:solidFill>
                  <a:schemeClr val="accent5">
                    <a:lumMod val="75000"/>
                  </a:schemeClr>
                </a:solidFill>
              </a:rPr>
              <a:t>to users</a:t>
            </a:r>
            <a:endParaRPr lang="en-US" sz="2800" dirty="0">
              <a:solidFill>
                <a:schemeClr val="accent1"/>
              </a:solidFill>
            </a:endParaRPr>
          </a:p>
        </p:txBody>
      </p:sp>
      <p:sp>
        <p:nvSpPr>
          <p:cNvPr id="8" name="TextBox 7">
            <a:extLst>
              <a:ext uri="{FF2B5EF4-FFF2-40B4-BE49-F238E27FC236}">
                <a16:creationId xmlns:a16="http://schemas.microsoft.com/office/drawing/2014/main" id="{6F736751-A9D7-694F-8B02-3F6F7DC72AAF}"/>
              </a:ext>
            </a:extLst>
          </p:cNvPr>
          <p:cNvSpPr txBox="1"/>
          <p:nvPr/>
        </p:nvSpPr>
        <p:spPr>
          <a:xfrm>
            <a:off x="6611213" y="1745409"/>
            <a:ext cx="3370987" cy="523220"/>
          </a:xfrm>
          <a:prstGeom prst="rect">
            <a:avLst/>
          </a:prstGeom>
          <a:noFill/>
        </p:spPr>
        <p:txBody>
          <a:bodyPr wrap="none" rtlCol="0">
            <a:spAutoFit/>
          </a:bodyPr>
          <a:lstStyle/>
          <a:p>
            <a:r>
              <a:rPr lang="en-US" sz="2800" dirty="0">
                <a:solidFill>
                  <a:schemeClr val="accent5">
                    <a:lumMod val="75000"/>
                  </a:schemeClr>
                </a:solidFill>
              </a:rPr>
              <a:t>Collaborative Filtering</a:t>
            </a:r>
            <a:endParaRPr lang="en-US" sz="2800" dirty="0">
              <a:solidFill>
                <a:schemeClr val="accent1"/>
              </a:solidFill>
            </a:endParaRPr>
          </a:p>
        </p:txBody>
      </p:sp>
      <p:sp>
        <p:nvSpPr>
          <p:cNvPr id="9" name="TextBox 8">
            <a:extLst>
              <a:ext uri="{FF2B5EF4-FFF2-40B4-BE49-F238E27FC236}">
                <a16:creationId xmlns:a16="http://schemas.microsoft.com/office/drawing/2014/main" id="{45D80D85-5579-2B44-9F0E-BA0AFDED0834}"/>
              </a:ext>
            </a:extLst>
          </p:cNvPr>
          <p:cNvSpPr txBox="1"/>
          <p:nvPr/>
        </p:nvSpPr>
        <p:spPr>
          <a:xfrm>
            <a:off x="5873283" y="2501029"/>
            <a:ext cx="4582601" cy="400110"/>
          </a:xfrm>
          <a:prstGeom prst="rect">
            <a:avLst/>
          </a:prstGeom>
          <a:noFill/>
        </p:spPr>
        <p:txBody>
          <a:bodyPr wrap="none" rtlCol="0">
            <a:spAutoFit/>
          </a:bodyPr>
          <a:lstStyle/>
          <a:p>
            <a:r>
              <a:rPr lang="en-US" sz="2000" dirty="0"/>
              <a:t>Similar users may share similar preference</a:t>
            </a:r>
          </a:p>
        </p:txBody>
      </p:sp>
      <p:sp>
        <p:nvSpPr>
          <p:cNvPr id="10" name="TextBox 9">
            <a:extLst>
              <a:ext uri="{FF2B5EF4-FFF2-40B4-BE49-F238E27FC236}">
                <a16:creationId xmlns:a16="http://schemas.microsoft.com/office/drawing/2014/main" id="{60F9DB90-B72C-A54F-94AF-4848C5C969AC}"/>
              </a:ext>
            </a:extLst>
          </p:cNvPr>
          <p:cNvSpPr txBox="1"/>
          <p:nvPr/>
        </p:nvSpPr>
        <p:spPr>
          <a:xfrm>
            <a:off x="5873283" y="2914856"/>
            <a:ext cx="5275034" cy="369332"/>
          </a:xfrm>
          <a:prstGeom prst="rect">
            <a:avLst/>
          </a:prstGeom>
          <a:noFill/>
        </p:spPr>
        <p:txBody>
          <a:bodyPr wrap="none" rtlCol="0">
            <a:spAutoFit/>
          </a:bodyPr>
          <a:lstStyle/>
          <a:p>
            <a:r>
              <a:rPr lang="en-US" dirty="0"/>
              <a:t>Modeling user’s preference based on past interactions</a:t>
            </a:r>
          </a:p>
        </p:txBody>
      </p:sp>
      <p:graphicFrame>
        <p:nvGraphicFramePr>
          <p:cNvPr id="11" name="表格 3">
            <a:extLst>
              <a:ext uri="{FF2B5EF4-FFF2-40B4-BE49-F238E27FC236}">
                <a16:creationId xmlns:a16="http://schemas.microsoft.com/office/drawing/2014/main" id="{1E2E7D7F-2D19-AD47-95DE-A0F45C6C20DD}"/>
              </a:ext>
            </a:extLst>
          </p:cNvPr>
          <p:cNvGraphicFramePr>
            <a:graphicFrameLocks noGrp="1"/>
          </p:cNvGraphicFramePr>
          <p:nvPr/>
        </p:nvGraphicFramePr>
        <p:xfrm>
          <a:off x="6485185" y="4068872"/>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12" name="文本框 4">
            <a:extLst>
              <a:ext uri="{FF2B5EF4-FFF2-40B4-BE49-F238E27FC236}">
                <a16:creationId xmlns:a16="http://schemas.microsoft.com/office/drawing/2014/main" id="{8E0CB1D0-9523-CF4A-A5CF-550D20D0E62E}"/>
              </a:ext>
            </a:extLst>
          </p:cNvPr>
          <p:cNvSpPr txBox="1"/>
          <p:nvPr/>
        </p:nvSpPr>
        <p:spPr>
          <a:xfrm>
            <a:off x="6211568" y="5707172"/>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13" name="文本框 5">
            <a:extLst>
              <a:ext uri="{FF2B5EF4-FFF2-40B4-BE49-F238E27FC236}">
                <a16:creationId xmlns:a16="http://schemas.microsoft.com/office/drawing/2014/main" id="{5B175BCD-5D09-8845-BC0E-3E400E1B1317}"/>
              </a:ext>
            </a:extLst>
          </p:cNvPr>
          <p:cNvSpPr txBox="1"/>
          <p:nvPr/>
        </p:nvSpPr>
        <p:spPr>
          <a:xfrm>
            <a:off x="5653464" y="4682344"/>
            <a:ext cx="745782" cy="400110"/>
          </a:xfrm>
          <a:prstGeom prst="rect">
            <a:avLst/>
          </a:prstGeom>
          <a:noFill/>
        </p:spPr>
        <p:txBody>
          <a:bodyPr wrap="none" rtlCol="0">
            <a:spAutoFit/>
          </a:bodyPr>
          <a:lstStyle/>
          <a:p>
            <a:r>
              <a:rPr lang="en-US" sz="2000" b="1" dirty="0"/>
              <a:t>users</a:t>
            </a:r>
            <a:endParaRPr lang="en-US" b="1" dirty="0"/>
          </a:p>
        </p:txBody>
      </p:sp>
      <p:sp>
        <p:nvSpPr>
          <p:cNvPr id="14" name="文本框 6">
            <a:extLst>
              <a:ext uri="{FF2B5EF4-FFF2-40B4-BE49-F238E27FC236}">
                <a16:creationId xmlns:a16="http://schemas.microsoft.com/office/drawing/2014/main" id="{AB9E5158-B242-914D-8082-2BEBD1896187}"/>
              </a:ext>
            </a:extLst>
          </p:cNvPr>
          <p:cNvSpPr txBox="1"/>
          <p:nvPr/>
        </p:nvSpPr>
        <p:spPr>
          <a:xfrm>
            <a:off x="7028231" y="3711480"/>
            <a:ext cx="773032" cy="400110"/>
          </a:xfrm>
          <a:prstGeom prst="rect">
            <a:avLst/>
          </a:prstGeom>
          <a:noFill/>
        </p:spPr>
        <p:txBody>
          <a:bodyPr wrap="none" rtlCol="0">
            <a:spAutoFit/>
          </a:bodyPr>
          <a:lstStyle/>
          <a:p>
            <a:r>
              <a:rPr lang="en-US" sz="2000" b="1" dirty="0"/>
              <a:t>items</a:t>
            </a:r>
            <a:endParaRPr lang="en-US" b="1" dirty="0"/>
          </a:p>
        </p:txBody>
      </p:sp>
      <p:sp>
        <p:nvSpPr>
          <p:cNvPr id="15" name="Rectangle 14">
            <a:extLst>
              <a:ext uri="{FF2B5EF4-FFF2-40B4-BE49-F238E27FC236}">
                <a16:creationId xmlns:a16="http://schemas.microsoft.com/office/drawing/2014/main" id="{21D1D039-26D6-E443-8026-F9547DD0A2CE}"/>
              </a:ext>
            </a:extLst>
          </p:cNvPr>
          <p:cNvSpPr/>
          <p:nvPr/>
        </p:nvSpPr>
        <p:spPr>
          <a:xfrm>
            <a:off x="10578780" y="3573813"/>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文本框 6">
            <a:extLst>
              <a:ext uri="{FF2B5EF4-FFF2-40B4-BE49-F238E27FC236}">
                <a16:creationId xmlns:a16="http://schemas.microsoft.com/office/drawing/2014/main" id="{B456384C-EDAC-934C-ACF5-184043BF74E7}"/>
              </a:ext>
            </a:extLst>
          </p:cNvPr>
          <p:cNvSpPr txBox="1"/>
          <p:nvPr/>
        </p:nvSpPr>
        <p:spPr>
          <a:xfrm>
            <a:off x="9298009" y="3977918"/>
            <a:ext cx="773032" cy="400110"/>
          </a:xfrm>
          <a:prstGeom prst="rect">
            <a:avLst/>
          </a:prstGeom>
          <a:noFill/>
        </p:spPr>
        <p:txBody>
          <a:bodyPr wrap="none" rtlCol="0">
            <a:spAutoFit/>
          </a:bodyPr>
          <a:lstStyle/>
          <a:p>
            <a:r>
              <a:rPr lang="en-US" sz="2000" b="1" dirty="0"/>
              <a:t>items</a:t>
            </a:r>
            <a:endParaRPr lang="en-US" b="1" dirty="0"/>
          </a:p>
        </p:txBody>
      </p:sp>
      <p:sp>
        <p:nvSpPr>
          <p:cNvPr id="17" name="Left Brace 16">
            <a:extLst>
              <a:ext uri="{FF2B5EF4-FFF2-40B4-BE49-F238E27FC236}">
                <a16:creationId xmlns:a16="http://schemas.microsoft.com/office/drawing/2014/main" id="{CA5C471E-BCB0-9F48-8087-634A453AD1B9}"/>
              </a:ext>
            </a:extLst>
          </p:cNvPr>
          <p:cNvSpPr/>
          <p:nvPr/>
        </p:nvSpPr>
        <p:spPr>
          <a:xfrm>
            <a:off x="10250562" y="3668683"/>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D8B9516-897C-C64C-B788-8D5097DB9D52}"/>
              </a:ext>
            </a:extLst>
          </p:cNvPr>
          <p:cNvCxnSpPr/>
          <p:nvPr/>
        </p:nvCxnSpPr>
        <p:spPr>
          <a:xfrm flipV="1">
            <a:off x="8248129" y="4238184"/>
            <a:ext cx="994410" cy="7109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54F6D7E-4923-4D40-A71D-147EDECB0ABF}"/>
              </a:ext>
            </a:extLst>
          </p:cNvPr>
          <p:cNvCxnSpPr>
            <a:cxnSpLocks/>
          </p:cNvCxnSpPr>
          <p:nvPr/>
        </p:nvCxnSpPr>
        <p:spPr>
          <a:xfrm>
            <a:off x="8248129" y="4927770"/>
            <a:ext cx="1021531" cy="7244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356B75C9-3457-E342-94EF-813EB538F0BF}"/>
              </a:ext>
            </a:extLst>
          </p:cNvPr>
          <p:cNvSpPr/>
          <p:nvPr/>
        </p:nvSpPr>
        <p:spPr>
          <a:xfrm>
            <a:off x="10553997" y="4530594"/>
            <a:ext cx="1177290" cy="189740"/>
          </a:xfrm>
          <a:prstGeom prst="rect">
            <a:avLst/>
          </a:prstGeom>
          <a:solidFill>
            <a:schemeClr val="bg1">
              <a:lumMod val="6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B5D9955-5190-6047-A0B0-BCAD589BB791}"/>
              </a:ext>
            </a:extLst>
          </p:cNvPr>
          <p:cNvSpPr txBox="1"/>
          <p:nvPr/>
        </p:nvSpPr>
        <p:spPr>
          <a:xfrm>
            <a:off x="10553997" y="3868806"/>
            <a:ext cx="492443" cy="461665"/>
          </a:xfrm>
          <a:prstGeom prst="rect">
            <a:avLst/>
          </a:prstGeom>
          <a:noFill/>
        </p:spPr>
        <p:txBody>
          <a:bodyPr wrap="none" rtlCol="0">
            <a:spAutoFit/>
          </a:bodyPr>
          <a:lstStyle/>
          <a:p>
            <a:r>
              <a:rPr lang="en-US" sz="2400" b="1" dirty="0"/>
              <a:t>…</a:t>
            </a:r>
          </a:p>
        </p:txBody>
      </p:sp>
      <p:sp>
        <p:nvSpPr>
          <p:cNvPr id="22" name="Rectangle 21">
            <a:extLst>
              <a:ext uri="{FF2B5EF4-FFF2-40B4-BE49-F238E27FC236}">
                <a16:creationId xmlns:a16="http://schemas.microsoft.com/office/drawing/2014/main" id="{34BCAA09-D812-544C-800B-E85091E01062}"/>
              </a:ext>
            </a:extLst>
          </p:cNvPr>
          <p:cNvSpPr/>
          <p:nvPr/>
        </p:nvSpPr>
        <p:spPr>
          <a:xfrm>
            <a:off x="10613070" y="5095418"/>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文本框 6">
            <a:extLst>
              <a:ext uri="{FF2B5EF4-FFF2-40B4-BE49-F238E27FC236}">
                <a16:creationId xmlns:a16="http://schemas.microsoft.com/office/drawing/2014/main" id="{2C7D2FF2-E0A9-F745-B14A-679122E79E0E}"/>
              </a:ext>
            </a:extLst>
          </p:cNvPr>
          <p:cNvSpPr txBox="1"/>
          <p:nvPr/>
        </p:nvSpPr>
        <p:spPr>
          <a:xfrm>
            <a:off x="9332299" y="5499523"/>
            <a:ext cx="869149" cy="400110"/>
          </a:xfrm>
          <a:prstGeom prst="rect">
            <a:avLst/>
          </a:prstGeom>
          <a:noFill/>
        </p:spPr>
        <p:txBody>
          <a:bodyPr wrap="none" rtlCol="0">
            <a:spAutoFit/>
          </a:bodyPr>
          <a:lstStyle/>
          <a:p>
            <a:r>
              <a:rPr lang="en-US" sz="2000" b="1" dirty="0"/>
              <a:t>users</a:t>
            </a:r>
            <a:endParaRPr lang="en-US" b="1" dirty="0"/>
          </a:p>
        </p:txBody>
      </p:sp>
      <p:sp>
        <p:nvSpPr>
          <p:cNvPr id="24" name="Left Brace 23">
            <a:extLst>
              <a:ext uri="{FF2B5EF4-FFF2-40B4-BE49-F238E27FC236}">
                <a16:creationId xmlns:a16="http://schemas.microsoft.com/office/drawing/2014/main" id="{5DC41C8D-C3BB-334B-93EF-038D00CFB653}"/>
              </a:ext>
            </a:extLst>
          </p:cNvPr>
          <p:cNvSpPr/>
          <p:nvPr/>
        </p:nvSpPr>
        <p:spPr>
          <a:xfrm>
            <a:off x="10284852" y="5190288"/>
            <a:ext cx="328218" cy="100326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09AA951D-24F9-FF45-9ADE-B37753FCB204}"/>
              </a:ext>
            </a:extLst>
          </p:cNvPr>
          <p:cNvSpPr/>
          <p:nvPr/>
        </p:nvSpPr>
        <p:spPr>
          <a:xfrm>
            <a:off x="10588287" y="6052199"/>
            <a:ext cx="1177290" cy="189740"/>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BDA80A9-FA15-9D44-AB67-9E68C8FF87E1}"/>
              </a:ext>
            </a:extLst>
          </p:cNvPr>
          <p:cNvSpPr txBox="1"/>
          <p:nvPr/>
        </p:nvSpPr>
        <p:spPr>
          <a:xfrm>
            <a:off x="10588287" y="5390411"/>
            <a:ext cx="492443"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7223327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283</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extLst>
              <p:ext uri="{D42A27DB-BD31-4B8C-83A1-F6EECF244321}">
                <p14:modId xmlns:p14="http://schemas.microsoft.com/office/powerpoint/2010/main" val="749956284"/>
              </p:ext>
            </p:extLst>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Tree>
    <p:extLst>
      <p:ext uri="{BB962C8B-B14F-4D97-AF65-F5344CB8AC3E}">
        <p14:creationId xmlns:p14="http://schemas.microsoft.com/office/powerpoint/2010/main" val="24512898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284</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altLang="zh-CN" dirty="0">
                          <a:solidFill>
                            <a:schemeClr val="tx1"/>
                          </a:solidFill>
                        </a:rPr>
                        <a:t>1</a:t>
                      </a:r>
                      <a:endParaRPr lang="en-US" dirty="0">
                        <a:solidFill>
                          <a:schemeClr val="tx1"/>
                        </a:solidFill>
                      </a:endParaRP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1</a:t>
                      </a:r>
                    </a:p>
                  </a:txBody>
                  <a:tcPr/>
                </a:tc>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1</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505814" cy="369332"/>
          </a:xfrm>
          <a:prstGeom prst="rect">
            <a:avLst/>
          </a:prstGeom>
          <a:noFill/>
        </p:spPr>
        <p:txBody>
          <a:bodyPr wrap="none" rtlCol="0">
            <a:spAutoFit/>
          </a:bodyPr>
          <a:lstStyle/>
          <a:p>
            <a:r>
              <a:rPr lang="en-US" b="1" dirty="0">
                <a:solidFill>
                  <a:srgbClr val="1E497D"/>
                </a:solidFill>
              </a:rPr>
              <a:t>0/1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3" idx="2"/>
          </p:cNvCxnSpPr>
          <p:nvPr/>
        </p:nvCxnSpPr>
        <p:spPr>
          <a:xfrm>
            <a:off x="7934773" y="4111942"/>
            <a:ext cx="1609838" cy="612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08238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B85E-C7E4-0346-B150-2059312D9434}"/>
              </a:ext>
            </a:extLst>
          </p:cNvPr>
          <p:cNvSpPr>
            <a:spLocks noGrp="1"/>
          </p:cNvSpPr>
          <p:nvPr>
            <p:ph type="title"/>
          </p:nvPr>
        </p:nvSpPr>
        <p:spPr/>
        <p:txBody>
          <a:bodyPr/>
          <a:lstStyle/>
          <a:p>
            <a:r>
              <a:rPr lang="en-US" dirty="0"/>
              <a:t>Interactions as Bipartite Graph</a:t>
            </a:r>
          </a:p>
        </p:txBody>
      </p:sp>
      <p:sp>
        <p:nvSpPr>
          <p:cNvPr id="3" name="Slide Number Placeholder 2">
            <a:extLst>
              <a:ext uri="{FF2B5EF4-FFF2-40B4-BE49-F238E27FC236}">
                <a16:creationId xmlns:a16="http://schemas.microsoft.com/office/drawing/2014/main" id="{41F40E51-F42D-084F-BE45-033AA88E08A1}"/>
              </a:ext>
            </a:extLst>
          </p:cNvPr>
          <p:cNvSpPr>
            <a:spLocks noGrp="1"/>
          </p:cNvSpPr>
          <p:nvPr>
            <p:ph type="sldNum" sz="quarter" idx="12"/>
          </p:nvPr>
        </p:nvSpPr>
        <p:spPr/>
        <p:txBody>
          <a:bodyPr/>
          <a:lstStyle/>
          <a:p>
            <a:fld id="{4C15419E-54D6-8648-ABFB-BEF58E3E877E}" type="slidenum">
              <a:rPr lang="en-US" smtClean="0"/>
              <a:t>285</a:t>
            </a:fld>
            <a:endParaRPr lang="en-US" dirty="0"/>
          </a:p>
        </p:txBody>
      </p:sp>
      <p:graphicFrame>
        <p:nvGraphicFramePr>
          <p:cNvPr id="4" name="表格 3">
            <a:extLst>
              <a:ext uri="{FF2B5EF4-FFF2-40B4-BE49-F238E27FC236}">
                <a16:creationId xmlns:a16="http://schemas.microsoft.com/office/drawing/2014/main" id="{16D45B3A-0EFA-4347-B974-6ED40FDD5CD3}"/>
              </a:ext>
            </a:extLst>
          </p:cNvPr>
          <p:cNvGraphicFramePr>
            <a:graphicFrameLocks noGrp="1"/>
          </p:cNvGraphicFramePr>
          <p:nvPr>
            <p:extLst>
              <p:ext uri="{D42A27DB-BD31-4B8C-83A1-F6EECF244321}">
                <p14:modId xmlns:p14="http://schemas.microsoft.com/office/powerpoint/2010/main" val="3485936228"/>
              </p:ext>
            </p:extLst>
          </p:nvPr>
        </p:nvGraphicFramePr>
        <p:xfrm>
          <a:off x="3203111" y="3004738"/>
          <a:ext cx="1762944" cy="1627054"/>
        </p:xfrm>
        <a:graphic>
          <a:graphicData uri="http://schemas.openxmlformats.org/drawingml/2006/table">
            <a:tbl>
              <a:tblPr firstRow="1" bandRow="1">
                <a:tableStyleId>{5940675A-B579-460E-94D1-54222C63F5DA}</a:tableStyleId>
              </a:tblPr>
              <a:tblGrid>
                <a:gridCol w="440736">
                  <a:extLst>
                    <a:ext uri="{9D8B030D-6E8A-4147-A177-3AD203B41FA5}">
                      <a16:colId xmlns:a16="http://schemas.microsoft.com/office/drawing/2014/main" val="20000"/>
                    </a:ext>
                  </a:extLst>
                </a:gridCol>
                <a:gridCol w="440736">
                  <a:extLst>
                    <a:ext uri="{9D8B030D-6E8A-4147-A177-3AD203B41FA5}">
                      <a16:colId xmlns:a16="http://schemas.microsoft.com/office/drawing/2014/main" val="20001"/>
                    </a:ext>
                  </a:extLst>
                </a:gridCol>
                <a:gridCol w="440736">
                  <a:extLst>
                    <a:ext uri="{9D8B030D-6E8A-4147-A177-3AD203B41FA5}">
                      <a16:colId xmlns:a16="http://schemas.microsoft.com/office/drawing/2014/main" val="20002"/>
                    </a:ext>
                  </a:extLst>
                </a:gridCol>
                <a:gridCol w="440736">
                  <a:extLst>
                    <a:ext uri="{9D8B030D-6E8A-4147-A177-3AD203B41FA5}">
                      <a16:colId xmlns:a16="http://schemas.microsoft.com/office/drawing/2014/main" val="20003"/>
                    </a:ext>
                  </a:extLst>
                </a:gridCol>
              </a:tblGrid>
              <a:tr h="367804">
                <a:tc>
                  <a:txBody>
                    <a:bodyPr/>
                    <a:lstStyle/>
                    <a:p>
                      <a:pPr algn="ctr"/>
                      <a:r>
                        <a:rPr lang="en-US" altLang="zh-CN" dirty="0">
                          <a:solidFill>
                            <a:schemeClr val="tx1"/>
                          </a:solidFill>
                        </a:rPr>
                        <a:t>5</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3</a:t>
                      </a:r>
                    </a:p>
                  </a:txBody>
                  <a:tcPr/>
                </a:tc>
                <a:tc>
                  <a:txBody>
                    <a:bodyPr/>
                    <a:lstStyle/>
                    <a:p>
                      <a:pPr algn="ctr"/>
                      <a:r>
                        <a:rPr lang="en-US" dirty="0">
                          <a:solidFill>
                            <a:schemeClr val="tx1"/>
                          </a:solidFill>
                        </a:rPr>
                        <a:t>1</a:t>
                      </a:r>
                    </a:p>
                  </a:txBody>
                  <a:tcPr/>
                </a:tc>
                <a:extLst>
                  <a:ext uri="{0D108BD9-81ED-4DB2-BD59-A6C34878D82A}">
                    <a16:rowId xmlns:a16="http://schemas.microsoft.com/office/drawing/2014/main" val="10000"/>
                  </a:ext>
                </a:extLst>
              </a:tr>
              <a:tr h="419750">
                <a:tc>
                  <a:txBody>
                    <a:bodyPr/>
                    <a:lstStyle/>
                    <a:p>
                      <a:pPr algn="ctr"/>
                      <a:r>
                        <a:rPr lang="en-US" dirty="0">
                          <a:solidFill>
                            <a:srgbClr val="245794"/>
                          </a:solidFill>
                        </a:rPr>
                        <a:t>0</a:t>
                      </a:r>
                    </a:p>
                  </a:txBody>
                  <a:tcPr/>
                </a:tc>
                <a:tc>
                  <a:txBody>
                    <a:bodyPr/>
                    <a:lstStyle/>
                    <a:p>
                      <a:pPr algn="ctr"/>
                      <a:r>
                        <a:rPr lang="en-US" altLang="zh-CN" dirty="0">
                          <a:solidFill>
                            <a:schemeClr val="tx1"/>
                          </a:solidFill>
                        </a:rPr>
                        <a:t>3</a:t>
                      </a:r>
                      <a:endParaRPr lang="en-US" dirty="0">
                        <a:solidFill>
                          <a:schemeClr val="tx1"/>
                        </a:solidFill>
                      </a:endParaRP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1"/>
                  </a:ext>
                </a:extLst>
              </a:tr>
              <a:tr h="419750">
                <a:tc>
                  <a:txBody>
                    <a:bodyPr/>
                    <a:lstStyle/>
                    <a:p>
                      <a:pPr algn="ctr"/>
                      <a:r>
                        <a:rPr lang="en-US" dirty="0">
                          <a:solidFill>
                            <a:schemeClr val="tx1"/>
                          </a:solidFill>
                        </a:rPr>
                        <a:t>2</a:t>
                      </a:r>
                    </a:p>
                  </a:txBody>
                  <a:tcPr/>
                </a:tc>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extLst>
                  <a:ext uri="{0D108BD9-81ED-4DB2-BD59-A6C34878D82A}">
                    <a16:rowId xmlns:a16="http://schemas.microsoft.com/office/drawing/2014/main" val="10002"/>
                  </a:ext>
                </a:extLst>
              </a:tr>
              <a:tr h="419750">
                <a:tc>
                  <a:txBody>
                    <a:bodyPr/>
                    <a:lstStyle/>
                    <a:p>
                      <a:pPr algn="ctr"/>
                      <a:r>
                        <a:rPr lang="en-US" dirty="0">
                          <a:solidFill>
                            <a:schemeClr val="tx1"/>
                          </a:solidFill>
                        </a:rPr>
                        <a:t>5</a:t>
                      </a:r>
                    </a:p>
                  </a:txBody>
                  <a:tcPr/>
                </a:tc>
                <a:tc>
                  <a:txBody>
                    <a:bodyPr/>
                    <a:lstStyle/>
                    <a:p>
                      <a:pPr algn="ctr"/>
                      <a:r>
                        <a:rPr lang="en-US" dirty="0">
                          <a:solidFill>
                            <a:srgbClr val="245794"/>
                          </a:solidFill>
                        </a:rPr>
                        <a:t>0</a:t>
                      </a:r>
                    </a:p>
                  </a:txBody>
                  <a:tcPr/>
                </a:tc>
                <a:tc>
                  <a:txBody>
                    <a:bodyPr/>
                    <a:lstStyle/>
                    <a:p>
                      <a:pPr algn="ctr"/>
                      <a:r>
                        <a:rPr lang="en-US" dirty="0">
                          <a:solidFill>
                            <a:srgbClr val="245794"/>
                          </a:solidFill>
                        </a:rPr>
                        <a:t>0</a:t>
                      </a:r>
                    </a:p>
                  </a:txBody>
                  <a:tcPr/>
                </a:tc>
                <a:tc>
                  <a:txBody>
                    <a:bodyPr/>
                    <a:lstStyle/>
                    <a:p>
                      <a:pPr algn="ctr"/>
                      <a:r>
                        <a:rPr lang="en-US" dirty="0">
                          <a:solidFill>
                            <a:schemeClr val="tx1"/>
                          </a:solidFill>
                        </a:rPr>
                        <a:t>4</a:t>
                      </a:r>
                    </a:p>
                  </a:txBody>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7F167315-0D53-104E-A7FC-3B879616CAA2}"/>
              </a:ext>
            </a:extLst>
          </p:cNvPr>
          <p:cNvSpPr txBox="1"/>
          <p:nvPr/>
        </p:nvSpPr>
        <p:spPr>
          <a:xfrm>
            <a:off x="2929494" y="4643038"/>
            <a:ext cx="2873287" cy="369332"/>
          </a:xfrm>
          <a:prstGeom prst="rect">
            <a:avLst/>
          </a:prstGeom>
          <a:noFill/>
        </p:spPr>
        <p:txBody>
          <a:bodyPr wrap="none" rtlCol="0">
            <a:spAutoFit/>
          </a:bodyPr>
          <a:lstStyle/>
          <a:p>
            <a:r>
              <a:rPr lang="en-US" b="1" dirty="0">
                <a:solidFill>
                  <a:srgbClr val="1E497D"/>
                </a:solidFill>
              </a:rPr>
              <a:t>Weighted interaction matrix</a:t>
            </a:r>
          </a:p>
        </p:txBody>
      </p:sp>
      <p:sp>
        <p:nvSpPr>
          <p:cNvPr id="6" name="文本框 5">
            <a:extLst>
              <a:ext uri="{FF2B5EF4-FFF2-40B4-BE49-F238E27FC236}">
                <a16:creationId xmlns:a16="http://schemas.microsoft.com/office/drawing/2014/main" id="{F928C593-F686-E544-80D3-77F9759908C9}"/>
              </a:ext>
            </a:extLst>
          </p:cNvPr>
          <p:cNvSpPr txBox="1"/>
          <p:nvPr/>
        </p:nvSpPr>
        <p:spPr>
          <a:xfrm>
            <a:off x="2371390" y="3618210"/>
            <a:ext cx="745782" cy="400110"/>
          </a:xfrm>
          <a:prstGeom prst="rect">
            <a:avLst/>
          </a:prstGeom>
          <a:noFill/>
        </p:spPr>
        <p:txBody>
          <a:bodyPr wrap="none" rtlCol="0">
            <a:spAutoFit/>
          </a:bodyPr>
          <a:lstStyle/>
          <a:p>
            <a:r>
              <a:rPr lang="en-US" sz="2000" b="1" dirty="0"/>
              <a:t>users</a:t>
            </a:r>
            <a:endParaRPr lang="en-US" b="1" dirty="0"/>
          </a:p>
        </p:txBody>
      </p:sp>
      <p:sp>
        <p:nvSpPr>
          <p:cNvPr id="7" name="文本框 6">
            <a:extLst>
              <a:ext uri="{FF2B5EF4-FFF2-40B4-BE49-F238E27FC236}">
                <a16:creationId xmlns:a16="http://schemas.microsoft.com/office/drawing/2014/main" id="{976BCD8F-90B8-BD4D-B341-2C661B657AA2}"/>
              </a:ext>
            </a:extLst>
          </p:cNvPr>
          <p:cNvSpPr txBox="1"/>
          <p:nvPr/>
        </p:nvSpPr>
        <p:spPr>
          <a:xfrm>
            <a:off x="3746157" y="2647346"/>
            <a:ext cx="773032" cy="400110"/>
          </a:xfrm>
          <a:prstGeom prst="rect">
            <a:avLst/>
          </a:prstGeom>
          <a:noFill/>
        </p:spPr>
        <p:txBody>
          <a:bodyPr wrap="none" rtlCol="0">
            <a:spAutoFit/>
          </a:bodyPr>
          <a:lstStyle/>
          <a:p>
            <a:r>
              <a:rPr lang="en-US" sz="2000" b="1" dirty="0"/>
              <a:t>items</a:t>
            </a:r>
            <a:endParaRPr lang="en-US" b="1" dirty="0"/>
          </a:p>
        </p:txBody>
      </p:sp>
      <p:sp>
        <p:nvSpPr>
          <p:cNvPr id="8" name="Oval 7">
            <a:extLst>
              <a:ext uri="{FF2B5EF4-FFF2-40B4-BE49-F238E27FC236}">
                <a16:creationId xmlns:a16="http://schemas.microsoft.com/office/drawing/2014/main" id="{93221283-87E2-2246-BFC9-3ADA7E5FFEF6}"/>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BCEA1-DB1D-164C-9BDF-DDF3FDA972B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869C28-D9CA-0D45-9EF7-83F1BD78C471}"/>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81556-89D2-AA48-A52B-C626F9E09F3E}"/>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454CA3A-7FA2-2B41-B109-734D5D24A386}"/>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89B59C2-5F92-814A-890E-1BBCC99C0EA4}"/>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B260B60-8BA7-F843-8F11-9D91FA7DA2B3}"/>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9C303A9-D5B3-8446-9CF3-266EF2C80F2C}"/>
              </a:ext>
            </a:extLst>
          </p:cNvPr>
          <p:cNvCxnSpPr>
            <a:cxnSpLocks/>
            <a:stCxn id="8" idx="6"/>
            <a:endCxn id="12"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8DFEB14D-FE8A-634B-91E5-15E00EF47319}"/>
              </a:ext>
            </a:extLst>
          </p:cNvPr>
          <p:cNvCxnSpPr>
            <a:cxnSpLocks/>
            <a:stCxn id="9" idx="6"/>
            <a:endCxn id="11"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A39140E-3A84-054C-94FA-36A711DD0883}"/>
              </a:ext>
            </a:extLst>
          </p:cNvPr>
          <p:cNvCxnSpPr>
            <a:cxnSpLocks/>
            <a:stCxn id="9" idx="6"/>
            <a:endCxn id="12"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8AD88B9-F832-F94F-A3D9-A26492FEA05A}"/>
              </a:ext>
            </a:extLst>
          </p:cNvPr>
          <p:cNvCxnSpPr>
            <a:cxnSpLocks/>
            <a:stCxn id="10" idx="6"/>
            <a:endCxn id="14"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9" name="文本框 5">
            <a:extLst>
              <a:ext uri="{FF2B5EF4-FFF2-40B4-BE49-F238E27FC236}">
                <a16:creationId xmlns:a16="http://schemas.microsoft.com/office/drawing/2014/main" id="{D817EE81-B741-9340-8201-91A28C82374E}"/>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20" name="文本框 6">
            <a:extLst>
              <a:ext uri="{FF2B5EF4-FFF2-40B4-BE49-F238E27FC236}">
                <a16:creationId xmlns:a16="http://schemas.microsoft.com/office/drawing/2014/main" id="{C7CF4865-F48B-2D44-AFB2-4D98C4FBBFD2}"/>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21" name="Straight Connector 20">
            <a:extLst>
              <a:ext uri="{FF2B5EF4-FFF2-40B4-BE49-F238E27FC236}">
                <a16:creationId xmlns:a16="http://schemas.microsoft.com/office/drawing/2014/main" id="{5E00AD3A-E69E-9F48-A7EC-F4555B212C61}"/>
              </a:ext>
            </a:extLst>
          </p:cNvPr>
          <p:cNvCxnSpPr>
            <a:cxnSpLocks/>
            <a:stCxn id="10" idx="6"/>
            <a:endCxn id="11"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22" name="Right Arrow 21">
            <a:extLst>
              <a:ext uri="{FF2B5EF4-FFF2-40B4-BE49-F238E27FC236}">
                <a16:creationId xmlns:a16="http://schemas.microsoft.com/office/drawing/2014/main" id="{7CC7F916-C5F2-454E-87AF-4A345BD077A7}"/>
              </a:ext>
            </a:extLst>
          </p:cNvPr>
          <p:cNvSpPr/>
          <p:nvPr/>
        </p:nvSpPr>
        <p:spPr>
          <a:xfrm>
            <a:off x="5798564" y="3592876"/>
            <a:ext cx="1181002" cy="34724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4285BA3-1B08-AA44-806A-E9744F50751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24" name="Oval 23">
            <a:extLst>
              <a:ext uri="{FF2B5EF4-FFF2-40B4-BE49-F238E27FC236}">
                <a16:creationId xmlns:a16="http://schemas.microsoft.com/office/drawing/2014/main" id="{334FE772-D3CB-F54E-847E-D718503346A9}"/>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F8E6EEA-0E61-BD46-BAE8-2BC0FD6D6274}"/>
              </a:ext>
            </a:extLst>
          </p:cNvPr>
          <p:cNvCxnSpPr>
            <a:cxnSpLocks/>
            <a:stCxn id="24" idx="6"/>
            <a:endCxn id="11"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FE6028A-75CD-894A-8BE2-D1B69A1DFC84}"/>
              </a:ext>
            </a:extLst>
          </p:cNvPr>
          <p:cNvCxnSpPr>
            <a:cxnSpLocks/>
            <a:stCxn id="24" idx="6"/>
            <a:endCxn id="13"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C9C42FA2-D349-8445-A111-A9368EE0C040}"/>
              </a:ext>
            </a:extLst>
          </p:cNvPr>
          <p:cNvCxnSpPr>
            <a:cxnSpLocks/>
            <a:stCxn id="24" idx="6"/>
            <a:endCxn id="14"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585FE620-5556-CA4E-999E-2BF98ADE2546}"/>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59175C53-D81C-4944-9B0F-187CB3C08C7E}"/>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1" name="Rounded Rectangle 30">
            <a:extLst>
              <a:ext uri="{FF2B5EF4-FFF2-40B4-BE49-F238E27FC236}">
                <a16:creationId xmlns:a16="http://schemas.microsoft.com/office/drawing/2014/main" id="{92FFA9F0-BB30-7D4F-8681-005BF717E163}"/>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32" name="Rounded Rectangle 31">
            <a:extLst>
              <a:ext uri="{FF2B5EF4-FFF2-40B4-BE49-F238E27FC236}">
                <a16:creationId xmlns:a16="http://schemas.microsoft.com/office/drawing/2014/main" id="{E2BB85B2-8193-E842-9982-FDF4229E86A2}"/>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33" name="Rounded Rectangle 32">
            <a:extLst>
              <a:ext uri="{FF2B5EF4-FFF2-40B4-BE49-F238E27FC236}">
                <a16:creationId xmlns:a16="http://schemas.microsoft.com/office/drawing/2014/main" id="{0BF2D8CC-F75A-134B-8A95-DDA24A6884D4}"/>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34" name="Rounded Rectangle 33">
            <a:extLst>
              <a:ext uri="{FF2B5EF4-FFF2-40B4-BE49-F238E27FC236}">
                <a16:creationId xmlns:a16="http://schemas.microsoft.com/office/drawing/2014/main" id="{88BB4069-F1DB-F946-8652-0F8A6A8CDC3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6" name="Rounded Rectangle 35">
            <a:extLst>
              <a:ext uri="{FF2B5EF4-FFF2-40B4-BE49-F238E27FC236}">
                <a16:creationId xmlns:a16="http://schemas.microsoft.com/office/drawing/2014/main" id="{7FE830C2-E39E-A048-848D-FAF086E77CB6}"/>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7" name="Rounded Rectangle 36">
            <a:extLst>
              <a:ext uri="{FF2B5EF4-FFF2-40B4-BE49-F238E27FC236}">
                <a16:creationId xmlns:a16="http://schemas.microsoft.com/office/drawing/2014/main" id="{EC8F5EF3-1357-3D4B-958B-2C582C967BC8}"/>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7194264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286</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sp>
        <p:nvSpPr>
          <p:cNvPr id="35" name="Rectangle 34">
            <a:extLst>
              <a:ext uri="{FF2B5EF4-FFF2-40B4-BE49-F238E27FC236}">
                <a16:creationId xmlns:a16="http://schemas.microsoft.com/office/drawing/2014/main" id="{932F972D-F125-9343-9DD4-722D31A3CA8A}"/>
              </a:ext>
            </a:extLst>
          </p:cNvPr>
          <p:cNvSpPr/>
          <p:nvPr/>
        </p:nvSpPr>
        <p:spPr>
          <a:xfrm>
            <a:off x="838200" y="6123543"/>
            <a:ext cx="3658502" cy="307777"/>
          </a:xfrm>
          <a:prstGeom prst="rect">
            <a:avLst/>
          </a:prstGeom>
        </p:spPr>
        <p:txBody>
          <a:bodyPr wrap="none">
            <a:spAutoFit/>
          </a:bodyPr>
          <a:lstStyle/>
          <a:p>
            <a:r>
              <a:rPr lang="en-US" sz="1400" b="1" dirty="0">
                <a:solidFill>
                  <a:srgbClr val="24292E"/>
                </a:solidFill>
                <a:latin typeface="-apple-system"/>
              </a:rPr>
              <a:t>Graph Convolutional Matrix Completion.</a:t>
            </a:r>
            <a:r>
              <a:rPr lang="en-US" sz="1400" dirty="0">
                <a:solidFill>
                  <a:srgbClr val="24292E"/>
                </a:solidFill>
                <a:latin typeface="-apple-system"/>
              </a:rPr>
              <a:t> 2017.</a:t>
            </a:r>
            <a:endParaRPr lang="en-US" sz="1400" dirty="0"/>
          </a:p>
        </p:txBody>
      </p:sp>
    </p:spTree>
    <p:extLst>
      <p:ext uri="{BB962C8B-B14F-4D97-AF65-F5344CB8AC3E}">
        <p14:creationId xmlns:p14="http://schemas.microsoft.com/office/powerpoint/2010/main" val="9573005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287</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Tree>
    <p:extLst>
      <p:ext uri="{BB962C8B-B14F-4D97-AF65-F5344CB8AC3E}">
        <p14:creationId xmlns:p14="http://schemas.microsoft.com/office/powerpoint/2010/main" val="22118619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F3147-101B-3A4D-927D-5E2A25BFB80C}"/>
              </a:ext>
            </a:extLst>
          </p:cNvPr>
          <p:cNvSpPr>
            <a:spLocks noGrp="1"/>
          </p:cNvSpPr>
          <p:nvPr>
            <p:ph type="title"/>
          </p:nvPr>
        </p:nvSpPr>
        <p:spPr/>
        <p:txBody>
          <a:bodyPr/>
          <a:lstStyle/>
          <a:p>
            <a:r>
              <a:rPr lang="en-US" dirty="0"/>
              <a:t>Graph Convolution Matrix Completion</a:t>
            </a:r>
          </a:p>
        </p:txBody>
      </p:sp>
      <p:sp>
        <p:nvSpPr>
          <p:cNvPr id="3" name="Slide Number Placeholder 2">
            <a:extLst>
              <a:ext uri="{FF2B5EF4-FFF2-40B4-BE49-F238E27FC236}">
                <a16:creationId xmlns:a16="http://schemas.microsoft.com/office/drawing/2014/main" id="{5678280E-B12E-144B-A11F-30D5031A9918}"/>
              </a:ext>
            </a:extLst>
          </p:cNvPr>
          <p:cNvSpPr>
            <a:spLocks noGrp="1"/>
          </p:cNvSpPr>
          <p:nvPr>
            <p:ph type="sldNum" sz="quarter" idx="12"/>
          </p:nvPr>
        </p:nvSpPr>
        <p:spPr/>
        <p:txBody>
          <a:bodyPr/>
          <a:lstStyle/>
          <a:p>
            <a:fld id="{4C15419E-54D6-8648-ABFB-BEF58E3E877E}" type="slidenum">
              <a:rPr lang="en-US" smtClean="0"/>
              <a:t>288</a:t>
            </a:fld>
            <a:endParaRPr lang="en-US" dirty="0"/>
          </a:p>
        </p:txBody>
      </p:sp>
      <p:sp>
        <p:nvSpPr>
          <p:cNvPr id="4" name="Oval 3">
            <a:extLst>
              <a:ext uri="{FF2B5EF4-FFF2-40B4-BE49-F238E27FC236}">
                <a16:creationId xmlns:a16="http://schemas.microsoft.com/office/drawing/2014/main" id="{9FFCAA80-1570-3D4F-9F31-EC4950F2430D}"/>
              </a:ext>
            </a:extLst>
          </p:cNvPr>
          <p:cNvSpPr/>
          <p:nvPr/>
        </p:nvSpPr>
        <p:spPr>
          <a:xfrm>
            <a:off x="7588339" y="3100359"/>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2769370-00E3-D248-9EE7-5D1243F3E552}"/>
              </a:ext>
            </a:extLst>
          </p:cNvPr>
          <p:cNvSpPr/>
          <p:nvPr/>
        </p:nvSpPr>
        <p:spPr>
          <a:xfrm>
            <a:off x="7587530" y="3938320"/>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8880EB-A15F-814A-AC3D-47A2E73B1794}"/>
              </a:ext>
            </a:extLst>
          </p:cNvPr>
          <p:cNvSpPr/>
          <p:nvPr/>
        </p:nvSpPr>
        <p:spPr>
          <a:xfrm>
            <a:off x="7587530" y="498987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02789B4-C05C-E643-9F19-B5BE0BF79D2F}"/>
              </a:ext>
            </a:extLst>
          </p:cNvPr>
          <p:cNvSpPr/>
          <p:nvPr/>
        </p:nvSpPr>
        <p:spPr>
          <a:xfrm>
            <a:off x="9545420" y="2238330"/>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23CD15-5804-1D46-9D90-0568D8A9FAF2}"/>
              </a:ext>
            </a:extLst>
          </p:cNvPr>
          <p:cNvSpPr/>
          <p:nvPr/>
        </p:nvSpPr>
        <p:spPr>
          <a:xfrm>
            <a:off x="9544609" y="3097037"/>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E9557E-F1E2-B744-A331-81F9A0B4DCC6}"/>
              </a:ext>
            </a:extLst>
          </p:cNvPr>
          <p:cNvSpPr/>
          <p:nvPr/>
        </p:nvSpPr>
        <p:spPr>
          <a:xfrm>
            <a:off x="9544611" y="3944449"/>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F3016D5-B019-F446-A117-BAE219B68DA9}"/>
              </a:ext>
            </a:extLst>
          </p:cNvPr>
          <p:cNvSpPr/>
          <p:nvPr/>
        </p:nvSpPr>
        <p:spPr>
          <a:xfrm>
            <a:off x="9544610" y="4956031"/>
            <a:ext cx="347243" cy="347243"/>
          </a:xfrm>
          <a:prstGeom prst="ellipse">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992A045-9B25-3745-9B4A-5B4B91033154}"/>
              </a:ext>
            </a:extLst>
          </p:cNvPr>
          <p:cNvCxnSpPr>
            <a:cxnSpLocks/>
            <a:stCxn id="4" idx="6"/>
            <a:endCxn id="8" idx="2"/>
          </p:cNvCxnSpPr>
          <p:nvPr/>
        </p:nvCxnSpPr>
        <p:spPr>
          <a:xfrm flipV="1">
            <a:off x="7935582" y="3270659"/>
            <a:ext cx="1609027" cy="33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71A535FB-C8D7-DE4A-8629-A98B9D74B3A0}"/>
              </a:ext>
            </a:extLst>
          </p:cNvPr>
          <p:cNvCxnSpPr>
            <a:cxnSpLocks/>
            <a:stCxn id="5" idx="6"/>
            <a:endCxn id="7" idx="2"/>
          </p:cNvCxnSpPr>
          <p:nvPr/>
        </p:nvCxnSpPr>
        <p:spPr>
          <a:xfrm flipV="1">
            <a:off x="7934773" y="2411952"/>
            <a:ext cx="1610647" cy="169999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14A78577-0777-0749-B68D-92166AE1A3AF}"/>
              </a:ext>
            </a:extLst>
          </p:cNvPr>
          <p:cNvCxnSpPr>
            <a:cxnSpLocks/>
            <a:stCxn id="5" idx="6"/>
            <a:endCxn id="8" idx="2"/>
          </p:cNvCxnSpPr>
          <p:nvPr/>
        </p:nvCxnSpPr>
        <p:spPr>
          <a:xfrm flipV="1">
            <a:off x="7934773" y="3270659"/>
            <a:ext cx="1609836" cy="84128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191C486-5191-FC40-BDE8-131C07376702}"/>
              </a:ext>
            </a:extLst>
          </p:cNvPr>
          <p:cNvCxnSpPr>
            <a:cxnSpLocks/>
            <a:stCxn id="6" idx="6"/>
            <a:endCxn id="10" idx="2"/>
          </p:cNvCxnSpPr>
          <p:nvPr/>
        </p:nvCxnSpPr>
        <p:spPr>
          <a:xfrm flipV="1">
            <a:off x="7934773" y="5129653"/>
            <a:ext cx="1609837" cy="33840"/>
          </a:xfrm>
          <a:prstGeom prst="line">
            <a:avLst/>
          </a:prstGeom>
        </p:spPr>
        <p:style>
          <a:lnRef idx="2">
            <a:schemeClr val="dk1"/>
          </a:lnRef>
          <a:fillRef idx="0">
            <a:schemeClr val="dk1"/>
          </a:fillRef>
          <a:effectRef idx="1">
            <a:schemeClr val="dk1"/>
          </a:effectRef>
          <a:fontRef idx="minor">
            <a:schemeClr val="tx1"/>
          </a:fontRef>
        </p:style>
      </p:cxnSp>
      <p:sp>
        <p:nvSpPr>
          <p:cNvPr id="15" name="文本框 5">
            <a:extLst>
              <a:ext uri="{FF2B5EF4-FFF2-40B4-BE49-F238E27FC236}">
                <a16:creationId xmlns:a16="http://schemas.microsoft.com/office/drawing/2014/main" id="{B05143A5-78D3-2E41-80F2-51B87B450C69}"/>
              </a:ext>
            </a:extLst>
          </p:cNvPr>
          <p:cNvSpPr txBox="1"/>
          <p:nvPr/>
        </p:nvSpPr>
        <p:spPr>
          <a:xfrm>
            <a:off x="7367847" y="1759583"/>
            <a:ext cx="745782" cy="400110"/>
          </a:xfrm>
          <a:prstGeom prst="rect">
            <a:avLst/>
          </a:prstGeom>
          <a:noFill/>
        </p:spPr>
        <p:txBody>
          <a:bodyPr wrap="none" rtlCol="0">
            <a:spAutoFit/>
          </a:bodyPr>
          <a:lstStyle/>
          <a:p>
            <a:r>
              <a:rPr lang="en-US" sz="2000" b="1" dirty="0"/>
              <a:t>users</a:t>
            </a:r>
            <a:endParaRPr lang="en-US" b="1" dirty="0"/>
          </a:p>
        </p:txBody>
      </p:sp>
      <p:sp>
        <p:nvSpPr>
          <p:cNvPr id="16" name="文本框 6">
            <a:extLst>
              <a:ext uri="{FF2B5EF4-FFF2-40B4-BE49-F238E27FC236}">
                <a16:creationId xmlns:a16="http://schemas.microsoft.com/office/drawing/2014/main" id="{0625C015-9809-E441-8DC9-82AA80CD351F}"/>
              </a:ext>
            </a:extLst>
          </p:cNvPr>
          <p:cNvSpPr txBox="1"/>
          <p:nvPr/>
        </p:nvSpPr>
        <p:spPr>
          <a:xfrm>
            <a:off x="9262115" y="1759583"/>
            <a:ext cx="773032" cy="400110"/>
          </a:xfrm>
          <a:prstGeom prst="rect">
            <a:avLst/>
          </a:prstGeom>
          <a:noFill/>
        </p:spPr>
        <p:txBody>
          <a:bodyPr wrap="none" rtlCol="0">
            <a:spAutoFit/>
          </a:bodyPr>
          <a:lstStyle/>
          <a:p>
            <a:r>
              <a:rPr lang="en-US" sz="2000" b="1" dirty="0"/>
              <a:t>items</a:t>
            </a:r>
            <a:endParaRPr lang="en-US" b="1" dirty="0"/>
          </a:p>
        </p:txBody>
      </p:sp>
      <p:cxnSp>
        <p:nvCxnSpPr>
          <p:cNvPr id="17" name="Straight Connector 16">
            <a:extLst>
              <a:ext uri="{FF2B5EF4-FFF2-40B4-BE49-F238E27FC236}">
                <a16:creationId xmlns:a16="http://schemas.microsoft.com/office/drawing/2014/main" id="{77397F26-1BAC-144F-A63F-51F0E3DB14A9}"/>
              </a:ext>
            </a:extLst>
          </p:cNvPr>
          <p:cNvCxnSpPr>
            <a:cxnSpLocks/>
            <a:stCxn id="6" idx="6"/>
            <a:endCxn id="7" idx="2"/>
          </p:cNvCxnSpPr>
          <p:nvPr/>
        </p:nvCxnSpPr>
        <p:spPr>
          <a:xfrm flipV="1">
            <a:off x="7934773" y="2411952"/>
            <a:ext cx="1610647" cy="2751541"/>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A3D9CD04-3AFE-AF4A-8F8A-E39E80A02CE5}"/>
              </a:ext>
            </a:extLst>
          </p:cNvPr>
          <p:cNvSpPr/>
          <p:nvPr/>
        </p:nvSpPr>
        <p:spPr>
          <a:xfrm>
            <a:off x="7784018" y="5600364"/>
            <a:ext cx="1864613" cy="369332"/>
          </a:xfrm>
          <a:prstGeom prst="rect">
            <a:avLst/>
          </a:prstGeom>
        </p:spPr>
        <p:txBody>
          <a:bodyPr wrap="none">
            <a:spAutoFit/>
          </a:bodyPr>
          <a:lstStyle/>
          <a:p>
            <a:r>
              <a:rPr lang="en-US" b="1" dirty="0"/>
              <a:t>Bipartite Graph</a:t>
            </a:r>
            <a:endParaRPr lang="en-US" dirty="0"/>
          </a:p>
        </p:txBody>
      </p:sp>
      <p:sp>
        <p:nvSpPr>
          <p:cNvPr id="19" name="Oval 18">
            <a:extLst>
              <a:ext uri="{FF2B5EF4-FFF2-40B4-BE49-F238E27FC236}">
                <a16:creationId xmlns:a16="http://schemas.microsoft.com/office/drawing/2014/main" id="{412519A9-6014-534A-9127-58B6CEA67C48}"/>
              </a:ext>
            </a:extLst>
          </p:cNvPr>
          <p:cNvSpPr/>
          <p:nvPr/>
        </p:nvSpPr>
        <p:spPr>
          <a:xfrm>
            <a:off x="7587531" y="2238331"/>
            <a:ext cx="347243" cy="347243"/>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963E9B-1E33-B64E-B3CB-5DD413B529D1}"/>
              </a:ext>
            </a:extLst>
          </p:cNvPr>
          <p:cNvCxnSpPr>
            <a:cxnSpLocks/>
            <a:stCxn id="19" idx="6"/>
            <a:endCxn id="7" idx="2"/>
          </p:cNvCxnSpPr>
          <p:nvPr/>
        </p:nvCxnSpPr>
        <p:spPr>
          <a:xfrm flipV="1">
            <a:off x="7934774" y="2411952"/>
            <a:ext cx="1610646" cy="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9B3AB65-5BF2-184F-A519-F473217CF17A}"/>
              </a:ext>
            </a:extLst>
          </p:cNvPr>
          <p:cNvCxnSpPr>
            <a:cxnSpLocks/>
            <a:stCxn id="19" idx="6"/>
            <a:endCxn id="9" idx="2"/>
          </p:cNvCxnSpPr>
          <p:nvPr/>
        </p:nvCxnSpPr>
        <p:spPr>
          <a:xfrm>
            <a:off x="7934774" y="2411953"/>
            <a:ext cx="1609837" cy="170611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08AEF45-928B-EE4D-839F-A7EC36FF1DFE}"/>
              </a:ext>
            </a:extLst>
          </p:cNvPr>
          <p:cNvCxnSpPr>
            <a:cxnSpLocks/>
            <a:stCxn id="19" idx="6"/>
            <a:endCxn id="10" idx="2"/>
          </p:cNvCxnSpPr>
          <p:nvPr/>
        </p:nvCxnSpPr>
        <p:spPr>
          <a:xfrm>
            <a:off x="7934774" y="2411953"/>
            <a:ext cx="1609836" cy="2717700"/>
          </a:xfrm>
          <a:prstGeom prst="line">
            <a:avLst/>
          </a:prstGeom>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B9D45A43-8C5A-7847-8629-DC4C8422A0B1}"/>
              </a:ext>
            </a:extLst>
          </p:cNvPr>
          <p:cNvSpPr/>
          <p:nvPr/>
        </p:nvSpPr>
        <p:spPr>
          <a:xfrm>
            <a:off x="8294493" y="230074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4" name="Rounded Rectangle 23">
            <a:extLst>
              <a:ext uri="{FF2B5EF4-FFF2-40B4-BE49-F238E27FC236}">
                <a16:creationId xmlns:a16="http://schemas.microsoft.com/office/drawing/2014/main" id="{B15B1140-FA5E-1B47-B6B3-D6919470FCB1}"/>
              </a:ext>
            </a:extLst>
          </p:cNvPr>
          <p:cNvSpPr/>
          <p:nvPr/>
        </p:nvSpPr>
        <p:spPr>
          <a:xfrm>
            <a:off x="8385933" y="282769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5" name="Rounded Rectangle 24">
            <a:extLst>
              <a:ext uri="{FF2B5EF4-FFF2-40B4-BE49-F238E27FC236}">
                <a16:creationId xmlns:a16="http://schemas.microsoft.com/office/drawing/2014/main" id="{FA169588-AB98-464A-9974-254BAB825ACB}"/>
              </a:ext>
            </a:extLst>
          </p:cNvPr>
          <p:cNvSpPr/>
          <p:nvPr/>
        </p:nvSpPr>
        <p:spPr>
          <a:xfrm>
            <a:off x="9262115" y="4636898"/>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p>
        </p:txBody>
      </p:sp>
      <p:sp>
        <p:nvSpPr>
          <p:cNvPr id="26" name="Rounded Rectangle 25">
            <a:extLst>
              <a:ext uri="{FF2B5EF4-FFF2-40B4-BE49-F238E27FC236}">
                <a16:creationId xmlns:a16="http://schemas.microsoft.com/office/drawing/2014/main" id="{2B5D1258-BBCB-9D46-BF39-D74014C08D8C}"/>
              </a:ext>
            </a:extLst>
          </p:cNvPr>
          <p:cNvSpPr/>
          <p:nvPr/>
        </p:nvSpPr>
        <p:spPr>
          <a:xfrm>
            <a:off x="9247367" y="3170507"/>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3</a:t>
            </a:r>
          </a:p>
        </p:txBody>
      </p:sp>
      <p:sp>
        <p:nvSpPr>
          <p:cNvPr id="27" name="Rounded Rectangle 26">
            <a:extLst>
              <a:ext uri="{FF2B5EF4-FFF2-40B4-BE49-F238E27FC236}">
                <a16:creationId xmlns:a16="http://schemas.microsoft.com/office/drawing/2014/main" id="{AA8D4C5D-3A97-6946-9F9E-28E21F37455B}"/>
              </a:ext>
            </a:extLst>
          </p:cNvPr>
          <p:cNvSpPr/>
          <p:nvPr/>
        </p:nvSpPr>
        <p:spPr>
          <a:xfrm>
            <a:off x="8203053" y="3609832"/>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2</a:t>
            </a:r>
          </a:p>
        </p:txBody>
      </p:sp>
      <p:sp>
        <p:nvSpPr>
          <p:cNvPr id="28" name="Rounded Rectangle 27">
            <a:extLst>
              <a:ext uri="{FF2B5EF4-FFF2-40B4-BE49-F238E27FC236}">
                <a16:creationId xmlns:a16="http://schemas.microsoft.com/office/drawing/2014/main" id="{C4CA0777-D248-3642-B074-D07BD797BDF5}"/>
              </a:ext>
            </a:extLst>
          </p:cNvPr>
          <p:cNvSpPr/>
          <p:nvPr/>
        </p:nvSpPr>
        <p:spPr>
          <a:xfrm>
            <a:off x="8190576" y="386720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29" name="Rounded Rectangle 28">
            <a:extLst>
              <a:ext uri="{FF2B5EF4-FFF2-40B4-BE49-F238E27FC236}">
                <a16:creationId xmlns:a16="http://schemas.microsoft.com/office/drawing/2014/main" id="{B061F35F-8624-1F43-8A31-1FE4E96EEFB0}"/>
              </a:ext>
            </a:extLst>
          </p:cNvPr>
          <p:cNvSpPr/>
          <p:nvPr/>
        </p:nvSpPr>
        <p:spPr>
          <a:xfrm>
            <a:off x="8309733" y="4300220"/>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5</a:t>
            </a:r>
          </a:p>
        </p:txBody>
      </p:sp>
      <p:sp>
        <p:nvSpPr>
          <p:cNvPr id="30" name="Rounded Rectangle 29">
            <a:extLst>
              <a:ext uri="{FF2B5EF4-FFF2-40B4-BE49-F238E27FC236}">
                <a16:creationId xmlns:a16="http://schemas.microsoft.com/office/drawing/2014/main" id="{6453D100-E1CE-964A-8CF5-0D7F24A3353F}"/>
              </a:ext>
            </a:extLst>
          </p:cNvPr>
          <p:cNvSpPr/>
          <p:nvPr/>
        </p:nvSpPr>
        <p:spPr>
          <a:xfrm>
            <a:off x="8624884" y="5044485"/>
            <a:ext cx="182880" cy="18288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a:t>
            </a:r>
          </a:p>
        </p:txBody>
      </p:sp>
      <p:sp>
        <p:nvSpPr>
          <p:cNvPr id="31" name="TextBox 30">
            <a:extLst>
              <a:ext uri="{FF2B5EF4-FFF2-40B4-BE49-F238E27FC236}">
                <a16:creationId xmlns:a16="http://schemas.microsoft.com/office/drawing/2014/main" id="{C9B7FA6E-6438-DD46-ABD3-A4817BD909C1}"/>
              </a:ext>
            </a:extLst>
          </p:cNvPr>
          <p:cNvSpPr txBox="1"/>
          <p:nvPr/>
        </p:nvSpPr>
        <p:spPr>
          <a:xfrm>
            <a:off x="838200" y="1791568"/>
            <a:ext cx="4362413" cy="523220"/>
          </a:xfrm>
          <a:prstGeom prst="rect">
            <a:avLst/>
          </a:prstGeom>
          <a:noFill/>
        </p:spPr>
        <p:txBody>
          <a:bodyPr wrap="none" rtlCol="0">
            <a:spAutoFit/>
          </a:bodyPr>
          <a:lstStyle/>
          <a:p>
            <a:r>
              <a:rPr lang="en-US" sz="2800" dirty="0">
                <a:solidFill>
                  <a:schemeClr val="accent1"/>
                </a:solidFill>
              </a:rPr>
              <a:t>User representation learning</a:t>
            </a:r>
          </a:p>
        </p:txBody>
      </p:sp>
      <p:pic>
        <p:nvPicPr>
          <p:cNvPr id="32" name="Picture 31">
            <a:extLst>
              <a:ext uri="{FF2B5EF4-FFF2-40B4-BE49-F238E27FC236}">
                <a16:creationId xmlns:a16="http://schemas.microsoft.com/office/drawing/2014/main" id="{D7C27145-F84F-D640-8473-BBEF896E761B}"/>
              </a:ext>
            </a:extLst>
          </p:cNvPr>
          <p:cNvPicPr>
            <a:picLocks noChangeAspect="1"/>
          </p:cNvPicPr>
          <p:nvPr/>
        </p:nvPicPr>
        <p:blipFill>
          <a:blip r:embed="rId2"/>
          <a:stretch>
            <a:fillRect/>
          </a:stretch>
        </p:blipFill>
        <p:spPr>
          <a:xfrm>
            <a:off x="3890247" y="2919130"/>
            <a:ext cx="2259089" cy="679786"/>
          </a:xfrm>
          <a:prstGeom prst="rect">
            <a:avLst/>
          </a:prstGeom>
        </p:spPr>
      </p:pic>
      <p:sp>
        <p:nvSpPr>
          <p:cNvPr id="33" name="TextBox 32">
            <a:extLst>
              <a:ext uri="{FF2B5EF4-FFF2-40B4-BE49-F238E27FC236}">
                <a16:creationId xmlns:a16="http://schemas.microsoft.com/office/drawing/2014/main" id="{B6860BAC-F5CA-B94F-982F-EB080122337A}"/>
              </a:ext>
            </a:extLst>
          </p:cNvPr>
          <p:cNvSpPr txBox="1"/>
          <p:nvPr/>
        </p:nvSpPr>
        <p:spPr>
          <a:xfrm>
            <a:off x="871098" y="2976369"/>
            <a:ext cx="2938753" cy="400110"/>
          </a:xfrm>
          <a:prstGeom prst="rect">
            <a:avLst/>
          </a:prstGeom>
          <a:noFill/>
        </p:spPr>
        <p:txBody>
          <a:bodyPr wrap="none" rtlCol="0">
            <a:spAutoFit/>
          </a:bodyPr>
          <a:lstStyle/>
          <a:p>
            <a:r>
              <a:rPr lang="en-US" sz="2000" dirty="0"/>
              <a:t>Aggregate for each rating: </a:t>
            </a:r>
          </a:p>
        </p:txBody>
      </p:sp>
      <p:pic>
        <p:nvPicPr>
          <p:cNvPr id="34" name="Picture 33">
            <a:extLst>
              <a:ext uri="{FF2B5EF4-FFF2-40B4-BE49-F238E27FC236}">
                <a16:creationId xmlns:a16="http://schemas.microsoft.com/office/drawing/2014/main" id="{233F8236-BAC5-C248-8B49-19E4271A6C73}"/>
              </a:ext>
            </a:extLst>
          </p:cNvPr>
          <p:cNvPicPr>
            <a:picLocks noChangeAspect="1"/>
          </p:cNvPicPr>
          <p:nvPr/>
        </p:nvPicPr>
        <p:blipFill>
          <a:blip r:embed="rId3"/>
          <a:stretch>
            <a:fillRect/>
          </a:stretch>
        </p:blipFill>
        <p:spPr>
          <a:xfrm>
            <a:off x="903385" y="4111941"/>
            <a:ext cx="4812579" cy="349671"/>
          </a:xfrm>
          <a:prstGeom prst="rect">
            <a:avLst/>
          </a:prstGeom>
        </p:spPr>
      </p:pic>
      <p:sp>
        <p:nvSpPr>
          <p:cNvPr id="35" name="TextBox 34">
            <a:extLst>
              <a:ext uri="{FF2B5EF4-FFF2-40B4-BE49-F238E27FC236}">
                <a16:creationId xmlns:a16="http://schemas.microsoft.com/office/drawing/2014/main" id="{D14535AB-518A-E74C-B26C-C0EC578FFCB4}"/>
              </a:ext>
            </a:extLst>
          </p:cNvPr>
          <p:cNvSpPr txBox="1"/>
          <p:nvPr/>
        </p:nvSpPr>
        <p:spPr>
          <a:xfrm>
            <a:off x="903385" y="4956031"/>
            <a:ext cx="6677021" cy="523220"/>
          </a:xfrm>
          <a:prstGeom prst="rect">
            <a:avLst/>
          </a:prstGeom>
          <a:noFill/>
        </p:spPr>
        <p:txBody>
          <a:bodyPr wrap="none" rtlCol="0">
            <a:spAutoFit/>
          </a:bodyPr>
          <a:lstStyle/>
          <a:p>
            <a:r>
              <a:rPr lang="en-US" sz="2800" dirty="0">
                <a:solidFill>
                  <a:schemeClr val="accent1"/>
                </a:solidFill>
              </a:rPr>
              <a:t>Item representation learning in a similar way</a:t>
            </a:r>
          </a:p>
        </p:txBody>
      </p:sp>
    </p:spTree>
    <p:extLst>
      <p:ext uri="{BB962C8B-B14F-4D97-AF65-F5344CB8AC3E}">
        <p14:creationId xmlns:p14="http://schemas.microsoft.com/office/powerpoint/2010/main" val="181161127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0AB9-1447-8C4F-9928-BB63DF8EADBE}"/>
              </a:ext>
            </a:extLst>
          </p:cNvPr>
          <p:cNvSpPr>
            <a:spLocks noGrp="1"/>
          </p:cNvSpPr>
          <p:nvPr>
            <p:ph type="title"/>
          </p:nvPr>
        </p:nvSpPr>
        <p:spPr/>
        <p:txBody>
          <a:bodyPr/>
          <a:lstStyle/>
          <a:p>
            <a:r>
              <a:rPr lang="en-US" dirty="0"/>
              <a:t>Knowledge-graph-aware Recommendation</a:t>
            </a:r>
          </a:p>
        </p:txBody>
      </p:sp>
      <p:sp>
        <p:nvSpPr>
          <p:cNvPr id="3" name="Slide Number Placeholder 2">
            <a:extLst>
              <a:ext uri="{FF2B5EF4-FFF2-40B4-BE49-F238E27FC236}">
                <a16:creationId xmlns:a16="http://schemas.microsoft.com/office/drawing/2014/main" id="{84BEDD30-0B86-FC4A-9C10-76648A6A0190}"/>
              </a:ext>
            </a:extLst>
          </p:cNvPr>
          <p:cNvSpPr>
            <a:spLocks noGrp="1"/>
          </p:cNvSpPr>
          <p:nvPr>
            <p:ph type="sldNum" sz="quarter" idx="12"/>
          </p:nvPr>
        </p:nvSpPr>
        <p:spPr/>
        <p:txBody>
          <a:bodyPr/>
          <a:lstStyle/>
          <a:p>
            <a:fld id="{4C15419E-54D6-8648-ABFB-BEF58E3E877E}" type="slidenum">
              <a:rPr lang="en-US" smtClean="0"/>
              <a:t>289</a:t>
            </a:fld>
            <a:endParaRPr lang="en-US" dirty="0"/>
          </a:p>
        </p:txBody>
      </p:sp>
      <p:sp>
        <p:nvSpPr>
          <p:cNvPr id="4" name="TextBox 3">
            <a:extLst>
              <a:ext uri="{FF2B5EF4-FFF2-40B4-BE49-F238E27FC236}">
                <a16:creationId xmlns:a16="http://schemas.microsoft.com/office/drawing/2014/main" id="{ABD78E68-9E1B-5740-BB35-A3B04876F996}"/>
              </a:ext>
            </a:extLst>
          </p:cNvPr>
          <p:cNvSpPr txBox="1"/>
          <p:nvPr/>
        </p:nvSpPr>
        <p:spPr>
          <a:xfrm>
            <a:off x="838200" y="1791568"/>
            <a:ext cx="7825989" cy="523220"/>
          </a:xfrm>
          <a:prstGeom prst="rect">
            <a:avLst/>
          </a:prstGeom>
          <a:noFill/>
        </p:spPr>
        <p:txBody>
          <a:bodyPr wrap="none" rtlCol="0">
            <a:spAutoFit/>
          </a:bodyPr>
          <a:lstStyle/>
          <a:p>
            <a:r>
              <a:rPr lang="en-US" sz="2800" dirty="0">
                <a:solidFill>
                  <a:schemeClr val="accent5">
                    <a:lumMod val="75000"/>
                  </a:schemeClr>
                </a:solidFill>
              </a:rPr>
              <a:t>Side information about items: Knowledge graph (KG)</a:t>
            </a:r>
            <a:endParaRPr lang="en-US" sz="2800" dirty="0">
              <a:solidFill>
                <a:schemeClr val="accent1"/>
              </a:solidFill>
            </a:endParaRPr>
          </a:p>
        </p:txBody>
      </p:sp>
      <p:pic>
        <p:nvPicPr>
          <p:cNvPr id="5" name="Picture 1" descr="page10image59393872">
            <a:extLst>
              <a:ext uri="{FF2B5EF4-FFF2-40B4-BE49-F238E27FC236}">
                <a16:creationId xmlns:a16="http://schemas.microsoft.com/office/drawing/2014/main" id="{3D5BAABD-7CFC-CC47-9D5A-25ABB4C3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69" y="2914272"/>
            <a:ext cx="5259714" cy="28092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132BAB-873F-BB45-8186-91FAAFDCE26B}"/>
              </a:ext>
            </a:extLst>
          </p:cNvPr>
          <p:cNvSpPr/>
          <p:nvPr/>
        </p:nvSpPr>
        <p:spPr>
          <a:xfrm>
            <a:off x="2382224" y="5846362"/>
            <a:ext cx="2971711" cy="369332"/>
          </a:xfrm>
          <a:prstGeom prst="rect">
            <a:avLst/>
          </a:prstGeom>
        </p:spPr>
        <p:txBody>
          <a:bodyPr wrap="none">
            <a:spAutoFit/>
          </a:bodyPr>
          <a:lstStyle/>
          <a:p>
            <a:r>
              <a:rPr lang="en-US" altLang="zh-CN" dirty="0"/>
              <a:t>Triples:(head, relation, tail) </a:t>
            </a:r>
            <a:endParaRPr lang="en-US" dirty="0"/>
          </a:p>
        </p:txBody>
      </p:sp>
      <p:sp>
        <p:nvSpPr>
          <p:cNvPr id="7" name="Right Arrow 6">
            <a:extLst>
              <a:ext uri="{FF2B5EF4-FFF2-40B4-BE49-F238E27FC236}">
                <a16:creationId xmlns:a16="http://schemas.microsoft.com/office/drawing/2014/main" id="{013E9B58-F61C-6C48-B185-C7D08D87C5E5}"/>
              </a:ext>
            </a:extLst>
          </p:cNvPr>
          <p:cNvSpPr/>
          <p:nvPr/>
        </p:nvSpPr>
        <p:spPr>
          <a:xfrm>
            <a:off x="6769745" y="4004604"/>
            <a:ext cx="567626" cy="369331"/>
          </a:xfrm>
          <a:prstGeom prst="rightArrow">
            <a:avLst/>
          </a:prstGeom>
          <a:solidFill>
            <a:schemeClr val="bg1">
              <a:lumMod val="6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CEEB675-E628-C241-B1CB-E38FA391C11F}"/>
              </a:ext>
            </a:extLst>
          </p:cNvPr>
          <p:cNvSpPr/>
          <p:nvPr/>
        </p:nvSpPr>
        <p:spPr>
          <a:xfrm>
            <a:off x="7335519" y="3835327"/>
            <a:ext cx="3010931" cy="707886"/>
          </a:xfrm>
          <a:prstGeom prst="rect">
            <a:avLst/>
          </a:prstGeom>
        </p:spPr>
        <p:txBody>
          <a:bodyPr wrap="square">
            <a:spAutoFit/>
          </a:bodyPr>
          <a:lstStyle/>
          <a:p>
            <a:r>
              <a:rPr lang="en-US" sz="2000" dirty="0"/>
              <a:t>KG can help in learning item representations.</a:t>
            </a:r>
          </a:p>
        </p:txBody>
      </p:sp>
    </p:spTree>
    <p:extLst>
      <p:ext uri="{BB962C8B-B14F-4D97-AF65-F5344CB8AC3E}">
        <p14:creationId xmlns:p14="http://schemas.microsoft.com/office/powerpoint/2010/main" val="86204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06D5-D84D-1A4E-BE6A-307632812BF0}"/>
              </a:ext>
            </a:extLst>
          </p:cNvPr>
          <p:cNvSpPr>
            <a:spLocks noGrp="1"/>
          </p:cNvSpPr>
          <p:nvPr>
            <p:ph type="title"/>
          </p:nvPr>
        </p:nvSpPr>
        <p:spPr/>
        <p:txBody>
          <a:bodyPr/>
          <a:lstStyle/>
          <a:p>
            <a:r>
              <a:rPr lang="en-US" dirty="0"/>
              <a:t>Eigen-decomposition of Laplacian Matrix</a:t>
            </a:r>
          </a:p>
        </p:txBody>
      </p:sp>
      <p:sp>
        <p:nvSpPr>
          <p:cNvPr id="3" name="Slide Number Placeholder 2">
            <a:extLst>
              <a:ext uri="{FF2B5EF4-FFF2-40B4-BE49-F238E27FC236}">
                <a16:creationId xmlns:a16="http://schemas.microsoft.com/office/drawing/2014/main" id="{2A77E134-A851-2C41-9E37-21C17A5CE056}"/>
              </a:ext>
            </a:extLst>
          </p:cNvPr>
          <p:cNvSpPr>
            <a:spLocks noGrp="1"/>
          </p:cNvSpPr>
          <p:nvPr>
            <p:ph type="sldNum" sz="quarter" idx="12"/>
          </p:nvPr>
        </p:nvSpPr>
        <p:spPr/>
        <p:txBody>
          <a:bodyPr/>
          <a:lstStyle/>
          <a:p>
            <a:fld id="{4C15419E-54D6-8648-ABFB-BEF58E3E877E}" type="slidenum">
              <a:rPr lang="en-US" smtClean="0"/>
              <a:t>29</a:t>
            </a:fld>
            <a:endParaRPr lang="en-US" dirty="0"/>
          </a:p>
        </p:txBody>
      </p:sp>
      <p:sp>
        <p:nvSpPr>
          <p:cNvPr id="4" name="TextBox 3">
            <a:extLst>
              <a:ext uri="{FF2B5EF4-FFF2-40B4-BE49-F238E27FC236}">
                <a16:creationId xmlns:a16="http://schemas.microsoft.com/office/drawing/2014/main" id="{5583A4C5-D1D7-9F4B-BAAB-6E4B47CC28B7}"/>
              </a:ext>
            </a:extLst>
          </p:cNvPr>
          <p:cNvSpPr txBox="1"/>
          <p:nvPr/>
        </p:nvSpPr>
        <p:spPr>
          <a:xfrm>
            <a:off x="838200" y="1564167"/>
            <a:ext cx="9966306" cy="523220"/>
          </a:xfrm>
          <a:prstGeom prst="rect">
            <a:avLst/>
          </a:prstGeom>
          <a:noFill/>
        </p:spPr>
        <p:txBody>
          <a:bodyPr wrap="square" rtlCol="0">
            <a:spAutoFit/>
          </a:bodyPr>
          <a:lstStyle/>
          <a:p>
            <a:r>
              <a:rPr lang="en-US" sz="2800" dirty="0">
                <a:solidFill>
                  <a:schemeClr val="accent5">
                    <a:lumMod val="75000"/>
                  </a:schemeClr>
                </a:solidFill>
              </a:rPr>
              <a:t>Laplacian matrix has a complete set of orthonormal eigenvectors: </a:t>
            </a:r>
            <a:endParaRPr lang="en-US" sz="2800" dirty="0">
              <a:solidFill>
                <a:srgbClr val="FF0000"/>
              </a:solidFill>
            </a:endParaRPr>
          </a:p>
        </p:txBody>
      </p:sp>
      <p:pic>
        <p:nvPicPr>
          <p:cNvPr id="5" name="Picture 4">
            <a:extLst>
              <a:ext uri="{FF2B5EF4-FFF2-40B4-BE49-F238E27FC236}">
                <a16:creationId xmlns:a16="http://schemas.microsoft.com/office/drawing/2014/main" id="{A05D4DC4-0253-7E4D-9847-8BCF093DA72C}"/>
              </a:ext>
            </a:extLst>
          </p:cNvPr>
          <p:cNvPicPr>
            <a:picLocks noChangeAspect="1"/>
          </p:cNvPicPr>
          <p:nvPr/>
        </p:nvPicPr>
        <p:blipFill>
          <a:blip r:embed="rId2"/>
          <a:stretch>
            <a:fillRect/>
          </a:stretch>
        </p:blipFill>
        <p:spPr>
          <a:xfrm>
            <a:off x="838200" y="2696845"/>
            <a:ext cx="10624991" cy="1525023"/>
          </a:xfrm>
          <a:prstGeom prst="rect">
            <a:avLst/>
          </a:prstGeom>
        </p:spPr>
      </p:pic>
      <p:sp>
        <p:nvSpPr>
          <p:cNvPr id="6" name="TextBox 5">
            <a:extLst>
              <a:ext uri="{FF2B5EF4-FFF2-40B4-BE49-F238E27FC236}">
                <a16:creationId xmlns:a16="http://schemas.microsoft.com/office/drawing/2014/main" id="{9330F61A-3A09-D34A-A28C-4275FC19D0A7}"/>
              </a:ext>
            </a:extLst>
          </p:cNvPr>
          <p:cNvSpPr txBox="1"/>
          <p:nvPr/>
        </p:nvSpPr>
        <p:spPr>
          <a:xfrm>
            <a:off x="838200" y="4694860"/>
            <a:ext cx="9966306" cy="523220"/>
          </a:xfrm>
          <a:prstGeom prst="rect">
            <a:avLst/>
          </a:prstGeom>
          <a:noFill/>
        </p:spPr>
        <p:txBody>
          <a:bodyPr wrap="square" rtlCol="0">
            <a:spAutoFit/>
          </a:bodyPr>
          <a:lstStyle/>
          <a:p>
            <a:r>
              <a:rPr lang="en-US" sz="2800" dirty="0">
                <a:solidFill>
                  <a:schemeClr val="accent5">
                    <a:lumMod val="75000"/>
                  </a:schemeClr>
                </a:solidFill>
              </a:rPr>
              <a:t>Eigenvalues are sorted non-decreasingly:  </a:t>
            </a:r>
            <a:endParaRPr lang="en-US" sz="2800" dirty="0">
              <a:solidFill>
                <a:srgbClr val="FF0000"/>
              </a:solidFill>
            </a:endParaRPr>
          </a:p>
        </p:txBody>
      </p:sp>
      <p:pic>
        <p:nvPicPr>
          <p:cNvPr id="7" name="Picture 6">
            <a:extLst>
              <a:ext uri="{FF2B5EF4-FFF2-40B4-BE49-F238E27FC236}">
                <a16:creationId xmlns:a16="http://schemas.microsoft.com/office/drawing/2014/main" id="{AF6B0B35-2B73-9A4E-97FF-720AA781A5B1}"/>
              </a:ext>
            </a:extLst>
          </p:cNvPr>
          <p:cNvPicPr>
            <a:picLocks noChangeAspect="1"/>
          </p:cNvPicPr>
          <p:nvPr/>
        </p:nvPicPr>
        <p:blipFill>
          <a:blip r:embed="rId3"/>
          <a:stretch>
            <a:fillRect/>
          </a:stretch>
        </p:blipFill>
        <p:spPr>
          <a:xfrm>
            <a:off x="4060221" y="5565093"/>
            <a:ext cx="4444260" cy="39178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098F44-5F84-7B4B-B5B9-C1BC79A121DE}"/>
                  </a:ext>
                </a:extLst>
              </p:cNvPr>
              <p:cNvSpPr txBox="1"/>
              <p:nvPr/>
            </p:nvSpPr>
            <p:spPr>
              <a:xfrm>
                <a:off x="2697193" y="4171640"/>
                <a:ext cx="5277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𝑼</m:t>
                      </m:r>
                    </m:oMath>
                  </m:oMathPara>
                </a14:m>
                <a:endParaRPr lang="en-US" sz="2800" b="1" dirty="0"/>
              </a:p>
            </p:txBody>
          </p:sp>
        </mc:Choice>
        <mc:Fallback xmlns="">
          <p:sp>
            <p:nvSpPr>
              <p:cNvPr id="8" name="TextBox 7">
                <a:extLst>
                  <a:ext uri="{FF2B5EF4-FFF2-40B4-BE49-F238E27FC236}">
                    <a16:creationId xmlns:a16="http://schemas.microsoft.com/office/drawing/2014/main" id="{47098F44-5F84-7B4B-B5B9-C1BC79A121DE}"/>
                  </a:ext>
                </a:extLst>
              </p:cNvPr>
              <p:cNvSpPr txBox="1">
                <a:spLocks noRot="1" noChangeAspect="1" noMove="1" noResize="1" noEditPoints="1" noAdjustHandles="1" noChangeArrowheads="1" noChangeShapeType="1" noTextEdit="1"/>
              </p:cNvSpPr>
              <p:nvPr/>
            </p:nvSpPr>
            <p:spPr>
              <a:xfrm>
                <a:off x="2697193" y="4171640"/>
                <a:ext cx="52770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35106C-9154-6A4D-BE8C-AF68A0C2B562}"/>
                  </a:ext>
                </a:extLst>
              </p:cNvPr>
              <p:cNvSpPr txBox="1"/>
              <p:nvPr/>
            </p:nvSpPr>
            <p:spPr>
              <a:xfrm>
                <a:off x="6096691" y="4171640"/>
                <a:ext cx="50366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𝚲</m:t>
                      </m:r>
                    </m:oMath>
                  </m:oMathPara>
                </a14:m>
                <a:endParaRPr lang="en-US" sz="2800" b="1" dirty="0"/>
              </a:p>
            </p:txBody>
          </p:sp>
        </mc:Choice>
        <mc:Fallback xmlns="">
          <p:sp>
            <p:nvSpPr>
              <p:cNvPr id="9" name="TextBox 8">
                <a:extLst>
                  <a:ext uri="{FF2B5EF4-FFF2-40B4-BE49-F238E27FC236}">
                    <a16:creationId xmlns:a16="http://schemas.microsoft.com/office/drawing/2014/main" id="{4635106C-9154-6A4D-BE8C-AF68A0C2B562}"/>
                  </a:ext>
                </a:extLst>
              </p:cNvPr>
              <p:cNvSpPr txBox="1">
                <a:spLocks noRot="1" noChangeAspect="1" noMove="1" noResize="1" noEditPoints="1" noAdjustHandles="1" noChangeArrowheads="1" noChangeShapeType="1" noTextEdit="1"/>
              </p:cNvSpPr>
              <p:nvPr/>
            </p:nvSpPr>
            <p:spPr>
              <a:xfrm>
                <a:off x="6096691" y="4171640"/>
                <a:ext cx="50366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E402C4-113A-F745-A385-03F46C2DA5BE}"/>
                  </a:ext>
                </a:extLst>
              </p:cNvPr>
              <p:cNvSpPr txBox="1"/>
              <p:nvPr/>
            </p:nvSpPr>
            <p:spPr>
              <a:xfrm>
                <a:off x="9471744" y="4221868"/>
                <a:ext cx="70609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𝑼</m:t>
                          </m:r>
                        </m:e>
                        <m:sup>
                          <m:r>
                            <a:rPr lang="en-US" sz="2800" b="1" i="1" smtClean="0">
                              <a:latin typeface="Cambria Math" panose="02040503050406030204" pitchFamily="18" charset="0"/>
                            </a:rPr>
                            <m:t>𝑻</m:t>
                          </m:r>
                        </m:sup>
                      </m:sSup>
                    </m:oMath>
                  </m:oMathPara>
                </a14:m>
                <a:endParaRPr lang="en-US" sz="2800" b="1" dirty="0"/>
              </a:p>
            </p:txBody>
          </p:sp>
        </mc:Choice>
        <mc:Fallback xmlns="">
          <p:sp>
            <p:nvSpPr>
              <p:cNvPr id="10" name="TextBox 9">
                <a:extLst>
                  <a:ext uri="{FF2B5EF4-FFF2-40B4-BE49-F238E27FC236}">
                    <a16:creationId xmlns:a16="http://schemas.microsoft.com/office/drawing/2014/main" id="{E5E402C4-113A-F745-A385-03F46C2DA5BE}"/>
                  </a:ext>
                </a:extLst>
              </p:cNvPr>
              <p:cNvSpPr txBox="1">
                <a:spLocks noRot="1" noChangeAspect="1" noMove="1" noResize="1" noEditPoints="1" noAdjustHandles="1" noChangeArrowheads="1" noChangeShapeType="1" noTextEdit="1"/>
              </p:cNvSpPr>
              <p:nvPr/>
            </p:nvSpPr>
            <p:spPr>
              <a:xfrm>
                <a:off x="9471744" y="4221868"/>
                <a:ext cx="706091" cy="53091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313881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290</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20" name="Rectangle 19">
            <a:extLst>
              <a:ext uri="{FF2B5EF4-FFF2-40B4-BE49-F238E27FC236}">
                <a16:creationId xmlns:a16="http://schemas.microsoft.com/office/drawing/2014/main" id="{EE4CDAD1-EE74-7445-A8A4-E1A7F41A8764}"/>
              </a:ext>
            </a:extLst>
          </p:cNvPr>
          <p:cNvSpPr/>
          <p:nvPr/>
        </p:nvSpPr>
        <p:spPr>
          <a:xfrm>
            <a:off x="587970" y="6423496"/>
            <a:ext cx="7075100" cy="253916"/>
          </a:xfrm>
          <a:prstGeom prst="rect">
            <a:avLst/>
          </a:prstGeom>
        </p:spPr>
        <p:txBody>
          <a:bodyPr wrap="square">
            <a:spAutoFit/>
          </a:bodyPr>
          <a:lstStyle/>
          <a:p>
            <a:r>
              <a:rPr lang="en-US" sz="1050" b="1" dirty="0">
                <a:solidFill>
                  <a:srgbClr val="24292E"/>
                </a:solidFill>
                <a:latin typeface="-apple-system"/>
              </a:rPr>
              <a:t>Knowledge-aware Graph Neural Networks with Label Smoothness Regularization for Recommender Systems.</a:t>
            </a:r>
            <a:r>
              <a:rPr lang="en-US" sz="1050" dirty="0">
                <a:solidFill>
                  <a:srgbClr val="24292E"/>
                </a:solidFill>
                <a:latin typeface="-apple-system"/>
              </a:rPr>
              <a:t> KDD 2019.</a:t>
            </a:r>
            <a:endParaRPr lang="en-US" sz="1050" dirty="0"/>
          </a:p>
        </p:txBody>
      </p:sp>
    </p:spTree>
    <p:extLst>
      <p:ext uri="{BB962C8B-B14F-4D97-AF65-F5344CB8AC3E}">
        <p14:creationId xmlns:p14="http://schemas.microsoft.com/office/powerpoint/2010/main" val="28820496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291</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spTree>
    <p:extLst>
      <p:ext uri="{BB962C8B-B14F-4D97-AF65-F5344CB8AC3E}">
        <p14:creationId xmlns:p14="http://schemas.microsoft.com/office/powerpoint/2010/main" val="14038059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292</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spTree>
    <p:extLst>
      <p:ext uri="{BB962C8B-B14F-4D97-AF65-F5344CB8AC3E}">
        <p14:creationId xmlns:p14="http://schemas.microsoft.com/office/powerpoint/2010/main" val="11991881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293</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5"/>
          <a:stretch>
            <a:fillRect/>
          </a:stretch>
        </p:blipFill>
        <p:spPr>
          <a:xfrm>
            <a:off x="2295900" y="4881563"/>
            <a:ext cx="2412259" cy="630560"/>
          </a:xfrm>
          <a:prstGeom prst="rect">
            <a:avLst/>
          </a:prstGeom>
        </p:spPr>
      </p:pic>
    </p:spTree>
    <p:extLst>
      <p:ext uri="{BB962C8B-B14F-4D97-AF65-F5344CB8AC3E}">
        <p14:creationId xmlns:p14="http://schemas.microsoft.com/office/powerpoint/2010/main" val="226370105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505F-9189-3D49-B840-0B47C8A59460}"/>
              </a:ext>
            </a:extLst>
          </p:cNvPr>
          <p:cNvSpPr>
            <a:spLocks noGrp="1"/>
          </p:cNvSpPr>
          <p:nvPr>
            <p:ph type="title"/>
          </p:nvPr>
        </p:nvSpPr>
        <p:spPr/>
        <p:txBody>
          <a:bodyPr/>
          <a:lstStyle/>
          <a:p>
            <a:r>
              <a:rPr lang="en-US" dirty="0"/>
              <a:t>KGCN</a:t>
            </a:r>
          </a:p>
        </p:txBody>
      </p:sp>
      <p:sp>
        <p:nvSpPr>
          <p:cNvPr id="3" name="Slide Number Placeholder 2">
            <a:extLst>
              <a:ext uri="{FF2B5EF4-FFF2-40B4-BE49-F238E27FC236}">
                <a16:creationId xmlns:a16="http://schemas.microsoft.com/office/drawing/2014/main" id="{C09330E1-8387-A743-B6D5-0799E4C0864B}"/>
              </a:ext>
            </a:extLst>
          </p:cNvPr>
          <p:cNvSpPr>
            <a:spLocks noGrp="1"/>
          </p:cNvSpPr>
          <p:nvPr>
            <p:ph type="sldNum" sz="quarter" idx="12"/>
          </p:nvPr>
        </p:nvSpPr>
        <p:spPr/>
        <p:txBody>
          <a:bodyPr/>
          <a:lstStyle/>
          <a:p>
            <a:fld id="{4C15419E-54D6-8648-ABFB-BEF58E3E877E}" type="slidenum">
              <a:rPr lang="en-US" smtClean="0"/>
              <a:t>294</a:t>
            </a:fld>
            <a:endParaRPr lang="en-US" dirty="0"/>
          </a:p>
        </p:txBody>
      </p:sp>
      <p:sp>
        <p:nvSpPr>
          <p:cNvPr id="4" name="TextBox 3">
            <a:extLst>
              <a:ext uri="{FF2B5EF4-FFF2-40B4-BE49-F238E27FC236}">
                <a16:creationId xmlns:a16="http://schemas.microsoft.com/office/drawing/2014/main" id="{FE1777F0-A45B-0B49-87E7-9456938E4358}"/>
              </a:ext>
            </a:extLst>
          </p:cNvPr>
          <p:cNvSpPr txBox="1"/>
          <p:nvPr/>
        </p:nvSpPr>
        <p:spPr>
          <a:xfrm>
            <a:off x="838200" y="1791568"/>
            <a:ext cx="8003538" cy="523220"/>
          </a:xfrm>
          <a:prstGeom prst="rect">
            <a:avLst/>
          </a:prstGeom>
          <a:noFill/>
        </p:spPr>
        <p:txBody>
          <a:bodyPr wrap="none" rtlCol="0">
            <a:spAutoFit/>
          </a:bodyPr>
          <a:lstStyle/>
          <a:p>
            <a:r>
              <a:rPr lang="en-US" sz="2800" dirty="0">
                <a:solidFill>
                  <a:schemeClr val="accent5">
                    <a:lumMod val="75000"/>
                  </a:schemeClr>
                </a:solidFill>
              </a:rPr>
              <a:t>Learning item representations by aggregation over KG</a:t>
            </a:r>
            <a:endParaRPr lang="en-US" sz="2800" dirty="0">
              <a:solidFill>
                <a:schemeClr val="accent1"/>
              </a:solidFill>
            </a:endParaRPr>
          </a:p>
        </p:txBody>
      </p:sp>
      <p:pic>
        <p:nvPicPr>
          <p:cNvPr id="5" name="Picture 4">
            <a:extLst>
              <a:ext uri="{FF2B5EF4-FFF2-40B4-BE49-F238E27FC236}">
                <a16:creationId xmlns:a16="http://schemas.microsoft.com/office/drawing/2014/main" id="{DF2F94A7-AB0B-0147-A7B2-DA59A919A62D}"/>
              </a:ext>
            </a:extLst>
          </p:cNvPr>
          <p:cNvPicPr>
            <a:picLocks noChangeAspect="1"/>
          </p:cNvPicPr>
          <p:nvPr/>
        </p:nvPicPr>
        <p:blipFill rotWithShape="1">
          <a:blip r:embed="rId2"/>
          <a:srcRect l="48562" b="11059"/>
          <a:stretch/>
        </p:blipFill>
        <p:spPr>
          <a:xfrm>
            <a:off x="6096000" y="2341547"/>
            <a:ext cx="4667225" cy="4151328"/>
          </a:xfrm>
          <a:prstGeom prst="rect">
            <a:avLst/>
          </a:prstGeom>
          <a:solidFill>
            <a:schemeClr val="bg1"/>
          </a:solidFill>
          <a:ln w="28575">
            <a:noFill/>
          </a:ln>
        </p:spPr>
      </p:pic>
      <p:sp>
        <p:nvSpPr>
          <p:cNvPr id="7" name="Rectangle 6">
            <a:extLst>
              <a:ext uri="{FF2B5EF4-FFF2-40B4-BE49-F238E27FC236}">
                <a16:creationId xmlns:a16="http://schemas.microsoft.com/office/drawing/2014/main" id="{7B03DC1B-BBFE-EF4D-98A6-5B6E55CBFD1F}"/>
              </a:ext>
            </a:extLst>
          </p:cNvPr>
          <p:cNvSpPr/>
          <p:nvPr/>
        </p:nvSpPr>
        <p:spPr>
          <a:xfrm>
            <a:off x="7180093" y="3250406"/>
            <a:ext cx="749648" cy="54729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F03D4DD-54D5-6E45-A003-5CC2B4B3D3E1}"/>
              </a:ext>
            </a:extLst>
          </p:cNvPr>
          <p:cNvCxnSpPr>
            <a:cxnSpLocks/>
            <a:stCxn id="7" idx="1"/>
          </p:cNvCxnSpPr>
          <p:nvPr/>
        </p:nvCxnSpPr>
        <p:spPr>
          <a:xfrm flipH="1">
            <a:off x="5275488" y="3524054"/>
            <a:ext cx="1904605" cy="273649"/>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559F233-644B-F84E-BED7-3D714CDEAF21}"/>
              </a:ext>
            </a:extLst>
          </p:cNvPr>
          <p:cNvSpPr/>
          <p:nvPr/>
        </p:nvSpPr>
        <p:spPr>
          <a:xfrm>
            <a:off x="7180093" y="5116146"/>
            <a:ext cx="717283" cy="79195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738F8-AA58-2046-A4E8-D4C94FB3F07A}"/>
              </a:ext>
            </a:extLst>
          </p:cNvPr>
          <p:cNvCxnSpPr>
            <a:cxnSpLocks/>
            <a:stCxn id="9" idx="1"/>
          </p:cNvCxnSpPr>
          <p:nvPr/>
        </p:nvCxnSpPr>
        <p:spPr>
          <a:xfrm flipH="1" flipV="1">
            <a:off x="4767834" y="5158246"/>
            <a:ext cx="2412259" cy="353877"/>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57D010E-E4CC-E744-893F-42C9125DA4C0}"/>
              </a:ext>
            </a:extLst>
          </p:cNvPr>
          <p:cNvSpPr/>
          <p:nvPr/>
        </p:nvSpPr>
        <p:spPr>
          <a:xfrm>
            <a:off x="3945777" y="2728236"/>
            <a:ext cx="2161169" cy="369332"/>
          </a:xfrm>
          <a:prstGeom prst="rect">
            <a:avLst/>
          </a:prstGeom>
        </p:spPr>
        <p:txBody>
          <a:bodyPr wrap="square">
            <a:spAutoFit/>
          </a:bodyPr>
          <a:lstStyle/>
          <a:p>
            <a:pPr algn="ctr"/>
            <a:r>
              <a:rPr lang="en-US" dirty="0">
                <a:latin typeface="LinLibertineT"/>
              </a:rPr>
              <a:t>user-specific </a:t>
            </a:r>
            <a:r>
              <a:rPr lang="en-US" dirty="0">
                <a:latin typeface="LinLibertineTI"/>
              </a:rPr>
              <a:t>relation</a:t>
            </a:r>
          </a:p>
        </p:txBody>
      </p:sp>
      <p:pic>
        <p:nvPicPr>
          <p:cNvPr id="16" name="Picture 15">
            <a:extLst>
              <a:ext uri="{FF2B5EF4-FFF2-40B4-BE49-F238E27FC236}">
                <a16:creationId xmlns:a16="http://schemas.microsoft.com/office/drawing/2014/main" id="{7CF80152-A676-E74E-97BB-64E0CAF10614}"/>
              </a:ext>
            </a:extLst>
          </p:cNvPr>
          <p:cNvPicPr>
            <a:picLocks noChangeAspect="1"/>
          </p:cNvPicPr>
          <p:nvPr/>
        </p:nvPicPr>
        <p:blipFill>
          <a:blip r:embed="rId3"/>
          <a:stretch>
            <a:fillRect/>
          </a:stretch>
        </p:blipFill>
        <p:spPr>
          <a:xfrm>
            <a:off x="2347712" y="2805475"/>
            <a:ext cx="1426594" cy="282267"/>
          </a:xfrm>
          <a:prstGeom prst="rect">
            <a:avLst/>
          </a:prstGeom>
        </p:spPr>
      </p:pic>
      <p:pic>
        <p:nvPicPr>
          <p:cNvPr id="17" name="Picture 16">
            <a:extLst>
              <a:ext uri="{FF2B5EF4-FFF2-40B4-BE49-F238E27FC236}">
                <a16:creationId xmlns:a16="http://schemas.microsoft.com/office/drawing/2014/main" id="{483736D6-F34B-A245-95CF-5AB68CA152F9}"/>
              </a:ext>
            </a:extLst>
          </p:cNvPr>
          <p:cNvPicPr>
            <a:picLocks noChangeAspect="1"/>
          </p:cNvPicPr>
          <p:nvPr/>
        </p:nvPicPr>
        <p:blipFill>
          <a:blip r:embed="rId4"/>
          <a:stretch>
            <a:fillRect/>
          </a:stretch>
        </p:blipFill>
        <p:spPr>
          <a:xfrm>
            <a:off x="2295646" y="3419844"/>
            <a:ext cx="3050706" cy="961934"/>
          </a:xfrm>
          <a:prstGeom prst="rect">
            <a:avLst/>
          </a:prstGeom>
        </p:spPr>
      </p:pic>
      <p:pic>
        <p:nvPicPr>
          <p:cNvPr id="18" name="Picture 17">
            <a:extLst>
              <a:ext uri="{FF2B5EF4-FFF2-40B4-BE49-F238E27FC236}">
                <a16:creationId xmlns:a16="http://schemas.microsoft.com/office/drawing/2014/main" id="{F8F6D7A9-5A06-C944-95D0-B7D69DEDFD01}"/>
              </a:ext>
            </a:extLst>
          </p:cNvPr>
          <p:cNvPicPr>
            <a:picLocks noChangeAspect="1"/>
          </p:cNvPicPr>
          <p:nvPr/>
        </p:nvPicPr>
        <p:blipFill>
          <a:blip r:embed="rId5"/>
          <a:stretch>
            <a:fillRect/>
          </a:stretch>
        </p:blipFill>
        <p:spPr>
          <a:xfrm>
            <a:off x="2295900" y="4881563"/>
            <a:ext cx="2412259" cy="630560"/>
          </a:xfrm>
          <a:prstGeom prst="rect">
            <a:avLst/>
          </a:prstGeom>
        </p:spPr>
      </p:pic>
      <p:pic>
        <p:nvPicPr>
          <p:cNvPr id="19" name="Picture 18">
            <a:extLst>
              <a:ext uri="{FF2B5EF4-FFF2-40B4-BE49-F238E27FC236}">
                <a16:creationId xmlns:a16="http://schemas.microsoft.com/office/drawing/2014/main" id="{4D7FDC81-B4B0-7E4A-973A-A2044049DBF2}"/>
              </a:ext>
            </a:extLst>
          </p:cNvPr>
          <p:cNvPicPr>
            <a:picLocks noChangeAspect="1"/>
          </p:cNvPicPr>
          <p:nvPr/>
        </p:nvPicPr>
        <p:blipFill>
          <a:blip r:embed="rId6"/>
          <a:stretch>
            <a:fillRect/>
          </a:stretch>
        </p:blipFill>
        <p:spPr>
          <a:xfrm>
            <a:off x="2295646" y="5908100"/>
            <a:ext cx="2030564" cy="341011"/>
          </a:xfrm>
          <a:prstGeom prst="rect">
            <a:avLst/>
          </a:prstGeom>
        </p:spPr>
      </p:pic>
    </p:spTree>
    <p:extLst>
      <p:ext uri="{BB962C8B-B14F-4D97-AF65-F5344CB8AC3E}">
        <p14:creationId xmlns:p14="http://schemas.microsoft.com/office/powerpoint/2010/main" val="3323987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044F-58ED-F943-A001-F96030FFCCC8}"/>
              </a:ext>
            </a:extLst>
          </p:cNvPr>
          <p:cNvSpPr>
            <a:spLocks noGrp="1"/>
          </p:cNvSpPr>
          <p:nvPr>
            <p:ph type="title"/>
          </p:nvPr>
        </p:nvSpPr>
        <p:spPr/>
        <p:txBody>
          <a:bodyPr/>
          <a:lstStyle/>
          <a:p>
            <a:r>
              <a:rPr lang="en-US" dirty="0"/>
              <a:t>Social Recommendation</a:t>
            </a:r>
          </a:p>
        </p:txBody>
      </p:sp>
      <p:sp>
        <p:nvSpPr>
          <p:cNvPr id="3" name="Slide Number Placeholder 2">
            <a:extLst>
              <a:ext uri="{FF2B5EF4-FFF2-40B4-BE49-F238E27FC236}">
                <a16:creationId xmlns:a16="http://schemas.microsoft.com/office/drawing/2014/main" id="{47AC8107-8F61-E84E-A14F-309AB6C36438}"/>
              </a:ext>
            </a:extLst>
          </p:cNvPr>
          <p:cNvSpPr>
            <a:spLocks noGrp="1"/>
          </p:cNvSpPr>
          <p:nvPr>
            <p:ph type="sldNum" sz="quarter" idx="12"/>
          </p:nvPr>
        </p:nvSpPr>
        <p:spPr/>
        <p:txBody>
          <a:bodyPr/>
          <a:lstStyle/>
          <a:p>
            <a:fld id="{4C15419E-54D6-8648-ABFB-BEF58E3E877E}" type="slidenum">
              <a:rPr lang="en-US" smtClean="0"/>
              <a:t>295</a:t>
            </a:fld>
            <a:endParaRPr lang="en-US" dirty="0"/>
          </a:p>
        </p:txBody>
      </p:sp>
      <p:sp>
        <p:nvSpPr>
          <p:cNvPr id="5" name="TextBox 4">
            <a:extLst>
              <a:ext uri="{FF2B5EF4-FFF2-40B4-BE49-F238E27FC236}">
                <a16:creationId xmlns:a16="http://schemas.microsoft.com/office/drawing/2014/main" id="{71BA720B-771B-9B4E-B59D-D5106181CB38}"/>
              </a:ext>
            </a:extLst>
          </p:cNvPr>
          <p:cNvSpPr txBox="1"/>
          <p:nvPr/>
        </p:nvSpPr>
        <p:spPr>
          <a:xfrm>
            <a:off x="838200" y="1791568"/>
            <a:ext cx="6822189" cy="523220"/>
          </a:xfrm>
          <a:prstGeom prst="rect">
            <a:avLst/>
          </a:prstGeom>
          <a:noFill/>
        </p:spPr>
        <p:txBody>
          <a:bodyPr wrap="none" rtlCol="0">
            <a:spAutoFit/>
          </a:bodyPr>
          <a:lstStyle/>
          <a:p>
            <a:r>
              <a:rPr lang="en-US" sz="2800" dirty="0">
                <a:solidFill>
                  <a:schemeClr val="accent5">
                    <a:lumMod val="75000"/>
                  </a:schemeClr>
                </a:solidFill>
              </a:rPr>
              <a:t>Side information about users: social networks</a:t>
            </a:r>
            <a:endParaRPr lang="en-US" sz="2800" dirty="0">
              <a:solidFill>
                <a:schemeClr val="accent1"/>
              </a:solidFill>
            </a:endParaRPr>
          </a:p>
        </p:txBody>
      </p:sp>
      <p:pic>
        <p:nvPicPr>
          <p:cNvPr id="6" name="图片 8">
            <a:extLst>
              <a:ext uri="{FF2B5EF4-FFF2-40B4-BE49-F238E27FC236}">
                <a16:creationId xmlns:a16="http://schemas.microsoft.com/office/drawing/2014/main" id="{1CD5B9D9-D21E-0E47-AD6E-EA037F0AB23A}"/>
              </a:ext>
            </a:extLst>
          </p:cNvPr>
          <p:cNvPicPr>
            <a:picLocks noChangeAspect="1"/>
          </p:cNvPicPr>
          <p:nvPr/>
        </p:nvPicPr>
        <p:blipFill>
          <a:blip r:embed="rId2"/>
          <a:stretch>
            <a:fillRect/>
          </a:stretch>
        </p:blipFill>
        <p:spPr>
          <a:xfrm>
            <a:off x="2784242" y="2862666"/>
            <a:ext cx="6822190" cy="3024614"/>
          </a:xfrm>
          <a:prstGeom prst="rect">
            <a:avLst/>
          </a:prstGeom>
        </p:spPr>
      </p:pic>
    </p:spTree>
    <p:extLst>
      <p:ext uri="{BB962C8B-B14F-4D97-AF65-F5344CB8AC3E}">
        <p14:creationId xmlns:p14="http://schemas.microsoft.com/office/powerpoint/2010/main" val="48381689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866D-0401-3F4F-B8B9-779AD2350832}"/>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FC6E2261-77B7-1341-9093-C30D4CF02452}"/>
              </a:ext>
            </a:extLst>
          </p:cNvPr>
          <p:cNvSpPr>
            <a:spLocks noGrp="1"/>
          </p:cNvSpPr>
          <p:nvPr>
            <p:ph type="sldNum" sz="quarter" idx="12"/>
          </p:nvPr>
        </p:nvSpPr>
        <p:spPr/>
        <p:txBody>
          <a:bodyPr/>
          <a:lstStyle/>
          <a:p>
            <a:fld id="{4C15419E-54D6-8648-ABFB-BEF58E3E877E}" type="slidenum">
              <a:rPr lang="en-US" smtClean="0"/>
              <a:t>296</a:t>
            </a:fld>
            <a:endParaRPr lang="en-US" dirty="0"/>
          </a:p>
        </p:txBody>
      </p:sp>
      <p:pic>
        <p:nvPicPr>
          <p:cNvPr id="4" name="Picture 3">
            <a:extLst>
              <a:ext uri="{FF2B5EF4-FFF2-40B4-BE49-F238E27FC236}">
                <a16:creationId xmlns:a16="http://schemas.microsoft.com/office/drawing/2014/main" id="{376CF170-1135-4D4D-9C39-65A9E4584C94}"/>
              </a:ext>
            </a:extLst>
          </p:cNvPr>
          <p:cNvPicPr>
            <a:picLocks noChangeAspect="1"/>
          </p:cNvPicPr>
          <p:nvPr/>
        </p:nvPicPr>
        <p:blipFill>
          <a:blip r:embed="rId2"/>
          <a:stretch>
            <a:fillRect/>
          </a:stretch>
        </p:blipFill>
        <p:spPr>
          <a:xfrm>
            <a:off x="3240410" y="2689552"/>
            <a:ext cx="6171255" cy="3593185"/>
          </a:xfrm>
          <a:prstGeom prst="rect">
            <a:avLst/>
          </a:prstGeom>
          <a:solidFill>
            <a:schemeClr val="bg1"/>
          </a:solidFill>
        </p:spPr>
      </p:pic>
      <p:sp>
        <p:nvSpPr>
          <p:cNvPr id="5" name="TextBox 4">
            <a:extLst>
              <a:ext uri="{FF2B5EF4-FFF2-40B4-BE49-F238E27FC236}">
                <a16:creationId xmlns:a16="http://schemas.microsoft.com/office/drawing/2014/main" id="{CFC792D1-6E37-B94E-8BA6-62134BFA42D9}"/>
              </a:ext>
            </a:extLst>
          </p:cNvPr>
          <p:cNvSpPr txBox="1"/>
          <p:nvPr/>
        </p:nvSpPr>
        <p:spPr>
          <a:xfrm>
            <a:off x="838200" y="1791568"/>
            <a:ext cx="9280874" cy="523220"/>
          </a:xfrm>
          <a:prstGeom prst="rect">
            <a:avLst/>
          </a:prstGeom>
          <a:noFill/>
        </p:spPr>
        <p:txBody>
          <a:bodyPr wrap="none" rtlCol="0">
            <a:spAutoFit/>
          </a:bodyPr>
          <a:lstStyle/>
          <a:p>
            <a:r>
              <a:rPr lang="en-US" sz="2800" dirty="0">
                <a:solidFill>
                  <a:schemeClr val="accent5">
                    <a:lumMod val="75000"/>
                  </a:schemeClr>
                </a:solidFill>
              </a:rPr>
              <a:t>Utilizing both graphs for item and user representation learning</a:t>
            </a:r>
            <a:endParaRPr lang="en-US" sz="2800" dirty="0">
              <a:solidFill>
                <a:schemeClr val="accent1"/>
              </a:solidFill>
            </a:endParaRPr>
          </a:p>
        </p:txBody>
      </p:sp>
      <p:sp>
        <p:nvSpPr>
          <p:cNvPr id="6" name="Rectangle 5">
            <a:extLst>
              <a:ext uri="{FF2B5EF4-FFF2-40B4-BE49-F238E27FC236}">
                <a16:creationId xmlns:a16="http://schemas.microsoft.com/office/drawing/2014/main" id="{E04711C0-B13F-7441-806E-E1232817AB73}"/>
              </a:ext>
            </a:extLst>
          </p:cNvPr>
          <p:cNvSpPr/>
          <p:nvPr/>
        </p:nvSpPr>
        <p:spPr>
          <a:xfrm>
            <a:off x="838200" y="6413698"/>
            <a:ext cx="6096000" cy="307777"/>
          </a:xfrm>
          <a:prstGeom prst="rect">
            <a:avLst/>
          </a:prstGeom>
        </p:spPr>
        <p:txBody>
          <a:bodyPr>
            <a:spAutoFit/>
          </a:bodyPr>
          <a:lstStyle/>
          <a:p>
            <a:r>
              <a:rPr lang="en-US" sz="1400" b="1" dirty="0">
                <a:solidFill>
                  <a:srgbClr val="24292E"/>
                </a:solidFill>
                <a:latin typeface="-apple-system"/>
              </a:rPr>
              <a:t>Graph Neural Networks for Social Recommendation.</a:t>
            </a:r>
            <a:r>
              <a:rPr lang="en-US" sz="1400" dirty="0">
                <a:solidFill>
                  <a:srgbClr val="24292E"/>
                </a:solidFill>
                <a:latin typeface="-apple-system"/>
              </a:rPr>
              <a:t> WWW 2019.</a:t>
            </a:r>
            <a:endParaRPr lang="en-US" sz="1400" dirty="0"/>
          </a:p>
        </p:txBody>
      </p:sp>
    </p:spTree>
    <p:extLst>
      <p:ext uri="{BB962C8B-B14F-4D97-AF65-F5344CB8AC3E}">
        <p14:creationId xmlns:p14="http://schemas.microsoft.com/office/powerpoint/2010/main" val="236469263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297</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Tree>
    <p:extLst>
      <p:ext uri="{BB962C8B-B14F-4D97-AF65-F5344CB8AC3E}">
        <p14:creationId xmlns:p14="http://schemas.microsoft.com/office/powerpoint/2010/main" val="114482698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298</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2317629" y="2685691"/>
            <a:ext cx="5250612"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1026337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F450-256D-8C48-A703-5E70DA3F72D4}"/>
              </a:ext>
            </a:extLst>
          </p:cNvPr>
          <p:cNvSpPr>
            <a:spLocks noGrp="1"/>
          </p:cNvSpPr>
          <p:nvPr>
            <p:ph type="title"/>
          </p:nvPr>
        </p:nvSpPr>
        <p:spPr/>
        <p:txBody>
          <a:bodyPr/>
          <a:lstStyle/>
          <a:p>
            <a:r>
              <a:rPr lang="en-US" dirty="0" err="1"/>
              <a:t>GraphRec</a:t>
            </a:r>
            <a:endParaRPr lang="en-US" dirty="0"/>
          </a:p>
        </p:txBody>
      </p:sp>
      <p:sp>
        <p:nvSpPr>
          <p:cNvPr id="3" name="Slide Number Placeholder 2">
            <a:extLst>
              <a:ext uri="{FF2B5EF4-FFF2-40B4-BE49-F238E27FC236}">
                <a16:creationId xmlns:a16="http://schemas.microsoft.com/office/drawing/2014/main" id="{5DC2E5A8-788D-B24C-9786-BBE0FC2A3ACC}"/>
              </a:ext>
            </a:extLst>
          </p:cNvPr>
          <p:cNvSpPr>
            <a:spLocks noGrp="1"/>
          </p:cNvSpPr>
          <p:nvPr>
            <p:ph type="sldNum" sz="quarter" idx="12"/>
          </p:nvPr>
        </p:nvSpPr>
        <p:spPr/>
        <p:txBody>
          <a:bodyPr/>
          <a:lstStyle/>
          <a:p>
            <a:fld id="{4C15419E-54D6-8648-ABFB-BEF58E3E877E}" type="slidenum">
              <a:rPr lang="en-US" smtClean="0"/>
              <a:t>299</a:t>
            </a:fld>
            <a:endParaRPr lang="en-US" dirty="0"/>
          </a:p>
        </p:txBody>
      </p:sp>
      <p:pic>
        <p:nvPicPr>
          <p:cNvPr id="4" name="图片 3" descr="GraphRec">
            <a:extLst>
              <a:ext uri="{FF2B5EF4-FFF2-40B4-BE49-F238E27FC236}">
                <a16:creationId xmlns:a16="http://schemas.microsoft.com/office/drawing/2014/main" id="{3265339F-2C8F-6D4A-9854-1543EF07969D}"/>
              </a:ext>
            </a:extLst>
          </p:cNvPr>
          <p:cNvPicPr>
            <a:picLocks noChangeAspect="1"/>
          </p:cNvPicPr>
          <p:nvPr/>
        </p:nvPicPr>
        <p:blipFill>
          <a:blip r:embed="rId2"/>
          <a:srcRect l="3932" t="489" r="5502" b="707"/>
          <a:stretch>
            <a:fillRect/>
          </a:stretch>
        </p:blipFill>
        <p:spPr>
          <a:xfrm>
            <a:off x="2523125" y="1523910"/>
            <a:ext cx="7536815" cy="4612017"/>
          </a:xfrm>
          <a:prstGeom prst="rect">
            <a:avLst/>
          </a:prstGeom>
        </p:spPr>
      </p:pic>
      <p:sp>
        <p:nvSpPr>
          <p:cNvPr id="5" name="Rectangle 4">
            <a:extLst>
              <a:ext uri="{FF2B5EF4-FFF2-40B4-BE49-F238E27FC236}">
                <a16:creationId xmlns:a16="http://schemas.microsoft.com/office/drawing/2014/main" id="{22839F76-D72F-384F-A803-367A1B94D877}"/>
              </a:ext>
            </a:extLst>
          </p:cNvPr>
          <p:cNvSpPr/>
          <p:nvPr/>
        </p:nvSpPr>
        <p:spPr>
          <a:xfrm>
            <a:off x="6988833" y="2668438"/>
            <a:ext cx="3288103" cy="346748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7126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5FF1-9420-EC45-8DB3-4E51E8E7B1DB}"/>
              </a:ext>
            </a:extLst>
          </p:cNvPr>
          <p:cNvSpPr>
            <a:spLocks noGrp="1"/>
          </p:cNvSpPr>
          <p:nvPr>
            <p:ph type="title"/>
          </p:nvPr>
        </p:nvSpPr>
        <p:spPr>
          <a:xfrm>
            <a:off x="101971" y="47922"/>
            <a:ext cx="10515600" cy="1325563"/>
          </a:xfrm>
        </p:spPr>
        <p:txBody>
          <a:bodyPr/>
          <a:lstStyle/>
          <a:p>
            <a:r>
              <a:rPr lang="en-US" dirty="0"/>
              <a:t>Data as Graphs - Implicit</a:t>
            </a:r>
          </a:p>
        </p:txBody>
      </p:sp>
      <p:sp>
        <p:nvSpPr>
          <p:cNvPr id="3" name="Slide Number Placeholder 2">
            <a:extLst>
              <a:ext uri="{FF2B5EF4-FFF2-40B4-BE49-F238E27FC236}">
                <a16:creationId xmlns:a16="http://schemas.microsoft.com/office/drawing/2014/main" id="{EA2103E3-A55A-AD4C-933C-31ECF9B76713}"/>
              </a:ext>
            </a:extLst>
          </p:cNvPr>
          <p:cNvSpPr>
            <a:spLocks noGrp="1"/>
          </p:cNvSpPr>
          <p:nvPr>
            <p:ph type="sldNum" sz="quarter" idx="12"/>
          </p:nvPr>
        </p:nvSpPr>
        <p:spPr/>
        <p:txBody>
          <a:bodyPr/>
          <a:lstStyle/>
          <a:p>
            <a:fld id="{4C15419E-54D6-8648-ABFB-BEF58E3E877E}" type="slidenum">
              <a:rPr lang="en-US" smtClean="0"/>
              <a:t>3</a:t>
            </a:fld>
            <a:endParaRPr lang="en-US" dirty="0"/>
          </a:p>
        </p:txBody>
      </p:sp>
      <p:pic>
        <p:nvPicPr>
          <p:cNvPr id="4" name="Picture 2" descr="mage result for image to regular grid graph">
            <a:extLst>
              <a:ext uri="{FF2B5EF4-FFF2-40B4-BE49-F238E27FC236}">
                <a16:creationId xmlns:a16="http://schemas.microsoft.com/office/drawing/2014/main" id="{4EDB658C-FC33-1143-B4A6-E21C6B42D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138" y="5079732"/>
            <a:ext cx="24003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C09092-3ACB-5349-81DD-4E85AB008048}"/>
              </a:ext>
            </a:extLst>
          </p:cNvPr>
          <p:cNvPicPr>
            <a:picLocks noChangeAspect="1"/>
          </p:cNvPicPr>
          <p:nvPr/>
        </p:nvPicPr>
        <p:blipFill>
          <a:blip r:embed="rId4"/>
          <a:stretch>
            <a:fillRect/>
          </a:stretch>
        </p:blipFill>
        <p:spPr>
          <a:xfrm>
            <a:off x="2018138" y="1652857"/>
            <a:ext cx="2667000" cy="2654300"/>
          </a:xfrm>
          <a:prstGeom prst="rect">
            <a:avLst/>
          </a:prstGeom>
        </p:spPr>
      </p:pic>
      <p:sp>
        <p:nvSpPr>
          <p:cNvPr id="6" name="Down Arrow 5">
            <a:extLst>
              <a:ext uri="{FF2B5EF4-FFF2-40B4-BE49-F238E27FC236}">
                <a16:creationId xmlns:a16="http://schemas.microsoft.com/office/drawing/2014/main" id="{07AB0B87-4859-884D-922F-759D57081074}"/>
              </a:ext>
            </a:extLst>
          </p:cNvPr>
          <p:cNvSpPr/>
          <p:nvPr/>
        </p:nvSpPr>
        <p:spPr>
          <a:xfrm>
            <a:off x="2933616" y="4586529"/>
            <a:ext cx="569343" cy="3968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DF4A0A-8248-DD4D-822D-2F368C788FC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68875" y="1433471"/>
            <a:ext cx="3013325" cy="4327648"/>
          </a:xfrm>
          <a:prstGeom prst="rect">
            <a:avLst/>
          </a:prstGeom>
        </p:spPr>
      </p:pic>
      <p:sp>
        <p:nvSpPr>
          <p:cNvPr id="8" name="Rectangle 7">
            <a:extLst>
              <a:ext uri="{FF2B5EF4-FFF2-40B4-BE49-F238E27FC236}">
                <a16:creationId xmlns:a16="http://schemas.microsoft.com/office/drawing/2014/main" id="{35750A0A-C5DF-7F44-A1FC-561920DC3B58}"/>
              </a:ext>
            </a:extLst>
          </p:cNvPr>
          <p:cNvSpPr/>
          <p:nvPr/>
        </p:nvSpPr>
        <p:spPr>
          <a:xfrm>
            <a:off x="6812343" y="5940853"/>
            <a:ext cx="3805228" cy="415497"/>
          </a:xfrm>
          <a:prstGeom prst="rect">
            <a:avLst/>
          </a:prstGeom>
        </p:spPr>
        <p:txBody>
          <a:bodyPr wrap="square">
            <a:spAutoFit/>
          </a:bodyPr>
          <a:lstStyle/>
          <a:p>
            <a:r>
              <a:rPr lang="en-US" sz="1050" dirty="0">
                <a:solidFill>
                  <a:srgbClr val="FF0000"/>
                </a:solidFill>
                <a:latin typeface="Abadi MT Condensed Extra Bold" charset="0"/>
                <a:ea typeface="Abadi MT Condensed Extra Bold" charset="0"/>
                <a:cs typeface="Abadi MT Condensed Extra Bold" charset="0"/>
              </a:rPr>
              <a:t>Jian Xu. Representing Big Data as Networks. PhD Dissertation, University of Notre Dame</a:t>
            </a:r>
          </a:p>
        </p:txBody>
      </p:sp>
    </p:spTree>
    <p:extLst>
      <p:ext uri="{BB962C8B-B14F-4D97-AF65-F5344CB8AC3E}">
        <p14:creationId xmlns:p14="http://schemas.microsoft.com/office/powerpoint/2010/main" val="98714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2"/>
                <a:stretch>
                  <a:fillRect l="-25000" r="-33333" b="-13333"/>
                </a:stretch>
              </a:blipFill>
            </p:spPr>
            <p:txBody>
              <a:bodyPr/>
              <a:lstStyle/>
              <a:p>
                <a:r>
                  <a:rPr lang="en-US">
                    <a:noFill/>
                  </a:rPr>
                  <a:t> </a:t>
                </a:r>
              </a:p>
            </p:txBody>
          </p:sp>
        </mc:Fallback>
      </mc:AlternateContent>
      <p:grpSp>
        <p:nvGrpSpPr>
          <p:cNvPr id="101" name="Group 100">
            <a:extLst>
              <a:ext uri="{FF2B5EF4-FFF2-40B4-BE49-F238E27FC236}">
                <a16:creationId xmlns:a16="http://schemas.microsoft.com/office/drawing/2014/main" id="{0A1DD126-5A40-CF41-8CAC-60FDD2F68C98}"/>
              </a:ext>
            </a:extLst>
          </p:cNvPr>
          <p:cNvGrpSpPr/>
          <p:nvPr/>
        </p:nvGrpSpPr>
        <p:grpSpPr>
          <a:xfrm>
            <a:off x="4191906" y="4009617"/>
            <a:ext cx="2099513" cy="1373055"/>
            <a:chOff x="1138268" y="4136639"/>
            <a:chExt cx="2733675" cy="1787789"/>
          </a:xfrm>
        </p:grpSpPr>
        <p:sp>
          <p:nvSpPr>
            <p:cNvPr id="102" name="Oval 101">
              <a:extLst>
                <a:ext uri="{FF2B5EF4-FFF2-40B4-BE49-F238E27FC236}">
                  <a16:creationId xmlns:a16="http://schemas.microsoft.com/office/drawing/2014/main" id="{7A4C86E0-D880-9E40-BD30-FB77BB498131}"/>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6503671-B98E-B741-9E67-7037CBBD9B16}"/>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61C39D5-E644-6442-AD28-053288BA630F}"/>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E30F5FD-E615-D54E-A294-0AD0DAADBEB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6111B07-94B5-A040-AA49-A0E8DD3ACA7F}"/>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6D49F57-54BE-614B-BD1E-ADA1AB490300}"/>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500CD88-60D6-0F43-92E2-434E01CCAC4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67C97DF-0F56-6C4B-875B-D5FDEDDF29A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93DAEBE8-3454-C345-AFD9-DD3B10448D4C}"/>
                </a:ext>
              </a:extLst>
            </p:cNvPr>
            <p:cNvCxnSpPr>
              <a:stCxn id="102" idx="4"/>
              <a:endCxn id="10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C6016E6-3EA9-7E42-BA72-F58101D8F303}"/>
                </a:ext>
              </a:extLst>
            </p:cNvPr>
            <p:cNvCxnSpPr>
              <a:cxnSpLocks/>
              <a:stCxn id="103" idx="7"/>
              <a:endCxn id="104"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45859C3-BA73-AB4F-A433-23D790CA6E46}"/>
                </a:ext>
              </a:extLst>
            </p:cNvPr>
            <p:cNvCxnSpPr>
              <a:cxnSpLocks/>
              <a:stCxn id="104" idx="6"/>
              <a:endCxn id="106"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6A9F8E2-1FE5-634F-A428-5CFA2CD73888}"/>
                </a:ext>
              </a:extLst>
            </p:cNvPr>
            <p:cNvCxnSpPr>
              <a:cxnSpLocks/>
              <a:stCxn id="104" idx="6"/>
              <a:endCxn id="105"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D1AEA5B5-A313-D345-9E20-780621961C15}"/>
                </a:ext>
              </a:extLst>
            </p:cNvPr>
            <p:cNvCxnSpPr>
              <a:cxnSpLocks/>
              <a:stCxn id="105" idx="6"/>
              <a:endCxn id="109"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3277907-7834-8347-8B61-2F7BBCC4DF13}"/>
                </a:ext>
              </a:extLst>
            </p:cNvPr>
            <p:cNvCxnSpPr>
              <a:cxnSpLocks/>
              <a:stCxn id="106" idx="0"/>
              <a:endCxn id="105"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B9112B7-EE8B-F34E-97D8-6FF16718A197}"/>
                </a:ext>
              </a:extLst>
            </p:cNvPr>
            <p:cNvCxnSpPr>
              <a:cxnSpLocks/>
              <a:stCxn id="103" idx="6"/>
              <a:endCxn id="106"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6B72BB1-05D3-2949-9192-F33211BBFCC2}"/>
                </a:ext>
              </a:extLst>
            </p:cNvPr>
            <p:cNvCxnSpPr>
              <a:cxnSpLocks/>
              <a:stCxn id="107" idx="1"/>
              <a:endCxn id="104"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27E1C20-FF75-6E41-8C2F-3B59E3804D68}"/>
                </a:ext>
              </a:extLst>
            </p:cNvPr>
            <p:cNvCxnSpPr>
              <a:cxnSpLocks/>
              <a:stCxn id="107" idx="7"/>
              <a:endCxn id="108"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6EE1365-0788-284A-958E-12373ED15120}"/>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D8C61D3-1633-7E4C-8438-123000C03D64}"/>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545FF5E-45B9-D948-A469-365F46807B6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44F0AC3-44F8-E846-B575-E182800DE512}"/>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2E6A61-B7BF-7A43-BF50-7DF87401AE26}"/>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6C70F19-DC95-9A49-A48C-04CB8F32E9F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A8A1182-BB0B-0D47-97D6-FE93B398E9D5}"/>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FE3C2A-6035-F247-B36A-80E4836AB043}"/>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44E2EFC0-FB15-3442-961F-353084E746CC}"/>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127" name="TextBox 126">
                <a:extLst>
                  <a:ext uri="{FF2B5EF4-FFF2-40B4-BE49-F238E27FC236}">
                    <a16:creationId xmlns:a16="http://schemas.microsoft.com/office/drawing/2014/main" id="{44E2EFC0-FB15-3442-961F-353084E746CC}"/>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3"/>
                <a:stretch>
                  <a:fillRect l="-25000" r="-29167" b="-13333"/>
                </a:stretch>
              </a:blipFill>
            </p:spPr>
            <p:txBody>
              <a:bodyPr/>
              <a:lstStyle/>
              <a:p>
                <a:r>
                  <a:rPr lang="en-US">
                    <a:noFill/>
                  </a:rPr>
                  <a:t> </a:t>
                </a:r>
              </a:p>
            </p:txBody>
          </p:sp>
        </mc:Fallback>
      </mc:AlternateContent>
      <p:grpSp>
        <p:nvGrpSpPr>
          <p:cNvPr id="128" name="Group 127">
            <a:extLst>
              <a:ext uri="{FF2B5EF4-FFF2-40B4-BE49-F238E27FC236}">
                <a16:creationId xmlns:a16="http://schemas.microsoft.com/office/drawing/2014/main" id="{F7DDA3FB-A90F-664C-B783-0960DD6A26A4}"/>
              </a:ext>
            </a:extLst>
          </p:cNvPr>
          <p:cNvGrpSpPr/>
          <p:nvPr/>
        </p:nvGrpSpPr>
        <p:grpSpPr>
          <a:xfrm>
            <a:off x="7242060" y="4247555"/>
            <a:ext cx="2099513" cy="1016095"/>
            <a:chOff x="1138268" y="4525408"/>
            <a:chExt cx="2733675" cy="1323009"/>
          </a:xfrm>
        </p:grpSpPr>
        <p:sp>
          <p:nvSpPr>
            <p:cNvPr id="129" name="Oval 128">
              <a:extLst>
                <a:ext uri="{FF2B5EF4-FFF2-40B4-BE49-F238E27FC236}">
                  <a16:creationId xmlns:a16="http://schemas.microsoft.com/office/drawing/2014/main" id="{14B6D4CD-8A7D-C24E-BA67-447DD468723B}"/>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1B1AF97-FD1D-6549-A8FD-FC04D06E920D}"/>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0DE1BE7-950B-8843-8602-782DA0AB131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6FB144B-1FBB-F548-9A6F-AA3A4A3A7F1B}"/>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5B7B051-91C8-1940-98BB-B2D6E8ACC956}"/>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3D3178A-C062-E348-B219-792CF620DB4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B59AC36-C499-D842-88F3-A3F39FB750A5}"/>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81D9DBE-E597-2941-87EE-7960A0643F40}"/>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1D1B1AAD-7B4E-E945-8A6E-B3FD8565BE93}"/>
                </a:ext>
              </a:extLst>
            </p:cNvPr>
            <p:cNvCxnSpPr>
              <a:stCxn id="129" idx="4"/>
              <a:endCxn id="130"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369ED20-D61A-1A43-97BE-4CD120AD83E3}"/>
                </a:ext>
              </a:extLst>
            </p:cNvPr>
            <p:cNvCxnSpPr>
              <a:cxnSpLocks/>
              <a:stCxn id="130" idx="7"/>
              <a:endCxn id="131"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D1F5D6C-1051-1B41-998D-430817EB33E7}"/>
                </a:ext>
              </a:extLst>
            </p:cNvPr>
            <p:cNvCxnSpPr>
              <a:cxnSpLocks/>
              <a:stCxn id="131" idx="6"/>
              <a:endCxn id="133"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E746251-9713-CE4B-876B-5B14613B3E0E}"/>
                </a:ext>
              </a:extLst>
            </p:cNvPr>
            <p:cNvCxnSpPr>
              <a:cxnSpLocks/>
              <a:stCxn id="131" idx="6"/>
              <a:endCxn id="132"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BE384A11-D50D-4B47-82F3-C08FF54DD5CD}"/>
                </a:ext>
              </a:extLst>
            </p:cNvPr>
            <p:cNvCxnSpPr>
              <a:cxnSpLocks/>
              <a:stCxn id="132" idx="6"/>
              <a:endCxn id="136"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DEA1510E-4CF2-2445-AC59-1FFF945E8A66}"/>
                </a:ext>
              </a:extLst>
            </p:cNvPr>
            <p:cNvCxnSpPr>
              <a:cxnSpLocks/>
              <a:stCxn id="133" idx="0"/>
              <a:endCxn id="132"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45BFCFD8-6168-BC40-94C1-6E2C9618995E}"/>
                </a:ext>
              </a:extLst>
            </p:cNvPr>
            <p:cNvCxnSpPr>
              <a:cxnSpLocks/>
              <a:stCxn id="130" idx="6"/>
              <a:endCxn id="133"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E2DC7CE3-5C03-044A-B22F-F63D7A392423}"/>
                </a:ext>
              </a:extLst>
            </p:cNvPr>
            <p:cNvCxnSpPr>
              <a:cxnSpLocks/>
              <a:stCxn id="134" idx="1"/>
              <a:endCxn id="131"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B1D71C5-1D5C-4448-8B52-A84ECE1F091E}"/>
                </a:ext>
              </a:extLst>
            </p:cNvPr>
            <p:cNvCxnSpPr>
              <a:cxnSpLocks/>
              <a:stCxn id="134" idx="7"/>
              <a:endCxn id="135"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D1CBD5F-B455-674D-B165-4864368694B7}"/>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8C6DE0E-CCC0-5E4A-A4A5-3A0255853314}"/>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16C561-7424-2C4A-A8B9-9673CD821D5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B8D2BCA8-1189-6F40-BA58-7DB73207E20C}"/>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149" name="TextBox 148">
                <a:extLst>
                  <a:ext uri="{FF2B5EF4-FFF2-40B4-BE49-F238E27FC236}">
                    <a16:creationId xmlns:a16="http://schemas.microsoft.com/office/drawing/2014/main" id="{B8D2BCA8-1189-6F40-BA58-7DB73207E20C}"/>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4"/>
                <a:stretch>
                  <a:fillRect l="-25000" r="-29167" b="-13333"/>
                </a:stretch>
              </a:blipFill>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F3D4173B-C27C-3B41-ADC7-F0480DF272BE}"/>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51" name="Slide Number Placeholder 2">
            <a:extLst>
              <a:ext uri="{FF2B5EF4-FFF2-40B4-BE49-F238E27FC236}">
                <a16:creationId xmlns:a16="http://schemas.microsoft.com/office/drawing/2014/main" id="{EA0A9C4A-CC74-0341-99C3-408CD18AA9E7}"/>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30</a:t>
            </a:fld>
            <a:endParaRPr lang="en-US" dirty="0"/>
          </a:p>
        </p:txBody>
      </p:sp>
    </p:spTree>
    <p:extLst>
      <p:ext uri="{BB962C8B-B14F-4D97-AF65-F5344CB8AC3E}">
        <p14:creationId xmlns:p14="http://schemas.microsoft.com/office/powerpoint/2010/main" val="428189720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300</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10416622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301</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Tree>
    <p:extLst>
      <p:ext uri="{BB962C8B-B14F-4D97-AF65-F5344CB8AC3E}">
        <p14:creationId xmlns:p14="http://schemas.microsoft.com/office/powerpoint/2010/main" val="10567946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302</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
        <p:nvSpPr>
          <p:cNvPr id="6" name="TextBox 5">
            <a:extLst>
              <a:ext uri="{FF2B5EF4-FFF2-40B4-BE49-F238E27FC236}">
                <a16:creationId xmlns:a16="http://schemas.microsoft.com/office/drawing/2014/main" id="{01172A32-8F94-2447-8583-1A818F88CF8C}"/>
              </a:ext>
            </a:extLst>
          </p:cNvPr>
          <p:cNvSpPr txBox="1"/>
          <p:nvPr/>
        </p:nvSpPr>
        <p:spPr>
          <a:xfrm>
            <a:off x="838200" y="3002854"/>
            <a:ext cx="8971352" cy="523220"/>
          </a:xfrm>
          <a:prstGeom prst="rect">
            <a:avLst/>
          </a:prstGeom>
          <a:noFill/>
        </p:spPr>
        <p:txBody>
          <a:bodyPr wrap="square" rtlCol="0">
            <a:spAutoFit/>
          </a:bodyPr>
          <a:lstStyle/>
          <a:p>
            <a:r>
              <a:rPr lang="en-US" sz="2800" dirty="0">
                <a:solidFill>
                  <a:schemeClr val="accent5">
                    <a:lumMod val="75000"/>
                  </a:schemeClr>
                </a:solidFill>
              </a:rPr>
              <a:t>Deeper GNNs</a:t>
            </a:r>
            <a:endParaRPr lang="en-US" sz="2800" dirty="0">
              <a:solidFill>
                <a:srgbClr val="FF0000"/>
              </a:solidFill>
            </a:endParaRPr>
          </a:p>
        </p:txBody>
      </p:sp>
      <p:sp>
        <p:nvSpPr>
          <p:cNvPr id="7" name="TextBox 6">
            <a:extLst>
              <a:ext uri="{FF2B5EF4-FFF2-40B4-BE49-F238E27FC236}">
                <a16:creationId xmlns:a16="http://schemas.microsoft.com/office/drawing/2014/main" id="{2DA1E104-6CA4-5D4C-926A-2769883360EF}"/>
              </a:ext>
            </a:extLst>
          </p:cNvPr>
          <p:cNvSpPr txBox="1"/>
          <p:nvPr/>
        </p:nvSpPr>
        <p:spPr>
          <a:xfrm>
            <a:off x="838200" y="3713008"/>
            <a:ext cx="8971352" cy="461665"/>
          </a:xfrm>
          <a:prstGeom prst="rect">
            <a:avLst/>
          </a:prstGeom>
          <a:noFill/>
        </p:spPr>
        <p:txBody>
          <a:bodyPr wrap="square" rtlCol="0">
            <a:spAutoFit/>
          </a:bodyPr>
          <a:lstStyle/>
          <a:p>
            <a:pPr lvl="1"/>
            <a:r>
              <a:rPr lang="en-US" sz="2400" dirty="0"/>
              <a:t>Can we make GNNs as deep as CNNs?</a:t>
            </a:r>
          </a:p>
        </p:txBody>
      </p:sp>
    </p:spTree>
    <p:extLst>
      <p:ext uri="{BB962C8B-B14F-4D97-AF65-F5344CB8AC3E}">
        <p14:creationId xmlns:p14="http://schemas.microsoft.com/office/powerpoint/2010/main" val="28375926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D4D4-24F3-AE4B-AD5A-C56843B7E787}"/>
              </a:ext>
            </a:extLst>
          </p:cNvPr>
          <p:cNvSpPr>
            <a:spLocks noGrp="1"/>
          </p:cNvSpPr>
          <p:nvPr>
            <p:ph type="title"/>
          </p:nvPr>
        </p:nvSpPr>
        <p:spPr/>
        <p:txBody>
          <a:bodyPr/>
          <a:lstStyle/>
          <a:p>
            <a:r>
              <a:rPr lang="en-US" dirty="0"/>
              <a:t>Conclusion: Future Directions</a:t>
            </a:r>
          </a:p>
        </p:txBody>
      </p:sp>
      <p:sp>
        <p:nvSpPr>
          <p:cNvPr id="3" name="Slide Number Placeholder 2">
            <a:extLst>
              <a:ext uri="{FF2B5EF4-FFF2-40B4-BE49-F238E27FC236}">
                <a16:creationId xmlns:a16="http://schemas.microsoft.com/office/drawing/2014/main" id="{999BA959-7F08-804F-8B96-0508D7DD1BF3}"/>
              </a:ext>
            </a:extLst>
          </p:cNvPr>
          <p:cNvSpPr>
            <a:spLocks noGrp="1"/>
          </p:cNvSpPr>
          <p:nvPr>
            <p:ph type="sldNum" sz="quarter" idx="12"/>
          </p:nvPr>
        </p:nvSpPr>
        <p:spPr/>
        <p:txBody>
          <a:bodyPr/>
          <a:lstStyle/>
          <a:p>
            <a:fld id="{4C15419E-54D6-8648-ABFB-BEF58E3E877E}" type="slidenum">
              <a:rPr lang="en-US" smtClean="0"/>
              <a:t>303</a:t>
            </a:fld>
            <a:endParaRPr lang="en-US" dirty="0"/>
          </a:p>
        </p:txBody>
      </p:sp>
      <p:sp>
        <p:nvSpPr>
          <p:cNvPr id="4" name="TextBox 3">
            <a:extLst>
              <a:ext uri="{FF2B5EF4-FFF2-40B4-BE49-F238E27FC236}">
                <a16:creationId xmlns:a16="http://schemas.microsoft.com/office/drawing/2014/main" id="{C0F32A40-0A77-9E46-B5A6-4868CE24F374}"/>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Reasoning and analysis of GNNs</a:t>
            </a:r>
            <a:endParaRPr lang="en-US" sz="2800" dirty="0">
              <a:solidFill>
                <a:srgbClr val="FF0000"/>
              </a:solidFill>
            </a:endParaRPr>
          </a:p>
        </p:txBody>
      </p:sp>
      <p:sp>
        <p:nvSpPr>
          <p:cNvPr id="5" name="TextBox 4">
            <a:extLst>
              <a:ext uri="{FF2B5EF4-FFF2-40B4-BE49-F238E27FC236}">
                <a16:creationId xmlns:a16="http://schemas.microsoft.com/office/drawing/2014/main" id="{6C7E3154-228B-BD42-9488-30B50D37C309}"/>
              </a:ext>
            </a:extLst>
          </p:cNvPr>
          <p:cNvSpPr txBox="1"/>
          <p:nvPr/>
        </p:nvSpPr>
        <p:spPr>
          <a:xfrm>
            <a:off x="838200" y="2223912"/>
            <a:ext cx="8971352" cy="461665"/>
          </a:xfrm>
          <a:prstGeom prst="rect">
            <a:avLst/>
          </a:prstGeom>
          <a:noFill/>
        </p:spPr>
        <p:txBody>
          <a:bodyPr wrap="square" rtlCol="0">
            <a:spAutoFit/>
          </a:bodyPr>
          <a:lstStyle/>
          <a:p>
            <a:pPr lvl="1"/>
            <a:r>
              <a:rPr lang="en-US" sz="2400" dirty="0">
                <a:solidFill>
                  <a:schemeClr val="accent6">
                    <a:lumMod val="50000"/>
                  </a:schemeClr>
                </a:solidFill>
              </a:rPr>
              <a:t>Why</a:t>
            </a:r>
            <a:r>
              <a:rPr lang="en-US" sz="2400" dirty="0"/>
              <a:t> and </a:t>
            </a:r>
            <a:r>
              <a:rPr lang="en-US" sz="2400" dirty="0">
                <a:solidFill>
                  <a:schemeClr val="accent6">
                    <a:lumMod val="50000"/>
                  </a:schemeClr>
                </a:solidFill>
              </a:rPr>
              <a:t>how</a:t>
            </a:r>
            <a:r>
              <a:rPr lang="en-US" sz="2400" dirty="0"/>
              <a:t> do GNNs work?</a:t>
            </a:r>
          </a:p>
        </p:txBody>
      </p:sp>
      <p:sp>
        <p:nvSpPr>
          <p:cNvPr id="6" name="TextBox 5">
            <a:extLst>
              <a:ext uri="{FF2B5EF4-FFF2-40B4-BE49-F238E27FC236}">
                <a16:creationId xmlns:a16="http://schemas.microsoft.com/office/drawing/2014/main" id="{01172A32-8F94-2447-8583-1A818F88CF8C}"/>
              </a:ext>
            </a:extLst>
          </p:cNvPr>
          <p:cNvSpPr txBox="1"/>
          <p:nvPr/>
        </p:nvSpPr>
        <p:spPr>
          <a:xfrm>
            <a:off x="838200" y="3002854"/>
            <a:ext cx="8971352" cy="523220"/>
          </a:xfrm>
          <a:prstGeom prst="rect">
            <a:avLst/>
          </a:prstGeom>
          <a:noFill/>
        </p:spPr>
        <p:txBody>
          <a:bodyPr wrap="square" rtlCol="0">
            <a:spAutoFit/>
          </a:bodyPr>
          <a:lstStyle/>
          <a:p>
            <a:r>
              <a:rPr lang="en-US" sz="2800" dirty="0">
                <a:solidFill>
                  <a:schemeClr val="accent5">
                    <a:lumMod val="75000"/>
                  </a:schemeClr>
                </a:solidFill>
              </a:rPr>
              <a:t>Deeper GNNs</a:t>
            </a:r>
            <a:endParaRPr lang="en-US" sz="2800" dirty="0">
              <a:solidFill>
                <a:srgbClr val="FF0000"/>
              </a:solidFill>
            </a:endParaRPr>
          </a:p>
        </p:txBody>
      </p:sp>
      <p:sp>
        <p:nvSpPr>
          <p:cNvPr id="7" name="TextBox 6">
            <a:extLst>
              <a:ext uri="{FF2B5EF4-FFF2-40B4-BE49-F238E27FC236}">
                <a16:creationId xmlns:a16="http://schemas.microsoft.com/office/drawing/2014/main" id="{2DA1E104-6CA4-5D4C-926A-2769883360EF}"/>
              </a:ext>
            </a:extLst>
          </p:cNvPr>
          <p:cNvSpPr txBox="1"/>
          <p:nvPr/>
        </p:nvSpPr>
        <p:spPr>
          <a:xfrm>
            <a:off x="838200" y="3713008"/>
            <a:ext cx="8971352" cy="461665"/>
          </a:xfrm>
          <a:prstGeom prst="rect">
            <a:avLst/>
          </a:prstGeom>
          <a:noFill/>
        </p:spPr>
        <p:txBody>
          <a:bodyPr wrap="square" rtlCol="0">
            <a:spAutoFit/>
          </a:bodyPr>
          <a:lstStyle/>
          <a:p>
            <a:pPr lvl="1"/>
            <a:r>
              <a:rPr lang="en-US" sz="2400" dirty="0"/>
              <a:t>Can we make GNNs as deep as CNNs?</a:t>
            </a:r>
          </a:p>
        </p:txBody>
      </p:sp>
      <p:sp>
        <p:nvSpPr>
          <p:cNvPr id="8" name="TextBox 7">
            <a:extLst>
              <a:ext uri="{FF2B5EF4-FFF2-40B4-BE49-F238E27FC236}">
                <a16:creationId xmlns:a16="http://schemas.microsoft.com/office/drawing/2014/main" id="{1B74A4AF-774F-BB42-9015-3B93E7118B1B}"/>
              </a:ext>
            </a:extLst>
          </p:cNvPr>
          <p:cNvSpPr txBox="1"/>
          <p:nvPr/>
        </p:nvSpPr>
        <p:spPr>
          <a:xfrm>
            <a:off x="838200" y="4344034"/>
            <a:ext cx="8971352" cy="523220"/>
          </a:xfrm>
          <a:prstGeom prst="rect">
            <a:avLst/>
          </a:prstGeom>
          <a:noFill/>
        </p:spPr>
        <p:txBody>
          <a:bodyPr wrap="square" rtlCol="0">
            <a:spAutoFit/>
          </a:bodyPr>
          <a:lstStyle/>
          <a:p>
            <a:r>
              <a:rPr lang="en-US" sz="2800" dirty="0">
                <a:solidFill>
                  <a:schemeClr val="accent5">
                    <a:lumMod val="75000"/>
                  </a:schemeClr>
                </a:solidFill>
              </a:rPr>
              <a:t>Interpretable GNNs</a:t>
            </a:r>
            <a:endParaRPr lang="en-US" sz="2800" dirty="0">
              <a:solidFill>
                <a:srgbClr val="FF0000"/>
              </a:solidFill>
            </a:endParaRPr>
          </a:p>
        </p:txBody>
      </p:sp>
      <p:sp>
        <p:nvSpPr>
          <p:cNvPr id="9" name="TextBox 8">
            <a:extLst>
              <a:ext uri="{FF2B5EF4-FFF2-40B4-BE49-F238E27FC236}">
                <a16:creationId xmlns:a16="http://schemas.microsoft.com/office/drawing/2014/main" id="{9F1CA625-8B1F-3A40-9970-95E67513A379}"/>
              </a:ext>
            </a:extLst>
          </p:cNvPr>
          <p:cNvSpPr txBox="1"/>
          <p:nvPr/>
        </p:nvSpPr>
        <p:spPr>
          <a:xfrm>
            <a:off x="838200" y="5130628"/>
            <a:ext cx="8971352" cy="461665"/>
          </a:xfrm>
          <a:prstGeom prst="rect">
            <a:avLst/>
          </a:prstGeom>
          <a:noFill/>
        </p:spPr>
        <p:txBody>
          <a:bodyPr wrap="square" rtlCol="0">
            <a:spAutoFit/>
          </a:bodyPr>
          <a:lstStyle/>
          <a:p>
            <a:pPr lvl="1"/>
            <a:r>
              <a:rPr lang="en-US" sz="2400" dirty="0"/>
              <a:t>Can we explain predictions made by GNNS?</a:t>
            </a:r>
          </a:p>
        </p:txBody>
      </p:sp>
    </p:spTree>
    <p:extLst>
      <p:ext uri="{BB962C8B-B14F-4D97-AF65-F5344CB8AC3E}">
        <p14:creationId xmlns:p14="http://schemas.microsoft.com/office/powerpoint/2010/main" val="24933502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Book</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304</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
        <p:nvSpPr>
          <p:cNvPr id="24" name="TextBox 23">
            <a:extLst>
              <a:ext uri="{FF2B5EF4-FFF2-40B4-BE49-F238E27FC236}">
                <a16:creationId xmlns:a16="http://schemas.microsoft.com/office/drawing/2014/main" id="{E952B533-61BA-C64D-9553-91145F45C801}"/>
              </a:ext>
            </a:extLst>
          </p:cNvPr>
          <p:cNvSpPr txBox="1"/>
          <p:nvPr/>
        </p:nvSpPr>
        <p:spPr>
          <a:xfrm>
            <a:off x="1230988" y="5349421"/>
            <a:ext cx="2831160" cy="646331"/>
          </a:xfrm>
          <a:prstGeom prst="rect">
            <a:avLst/>
          </a:prstGeom>
          <a:noFill/>
        </p:spPr>
        <p:txBody>
          <a:bodyPr wrap="none" rtlCol="0">
            <a:spAutoFit/>
          </a:bodyPr>
          <a:lstStyle/>
          <a:p>
            <a:r>
              <a:rPr lang="en-US" dirty="0">
                <a:solidFill>
                  <a:srgbClr val="FF0000"/>
                </a:solidFill>
              </a:rPr>
              <a:t>Feature Selection on Graphs</a:t>
            </a:r>
          </a:p>
          <a:p>
            <a:r>
              <a:rPr lang="en-US" dirty="0">
                <a:solidFill>
                  <a:srgbClr val="FF0000"/>
                </a:solidFill>
              </a:rPr>
              <a:t>Graph Embedding</a:t>
            </a:r>
          </a:p>
        </p:txBody>
      </p:sp>
      <p:sp>
        <p:nvSpPr>
          <p:cNvPr id="30" name="TextBox 29">
            <a:extLst>
              <a:ext uri="{FF2B5EF4-FFF2-40B4-BE49-F238E27FC236}">
                <a16:creationId xmlns:a16="http://schemas.microsoft.com/office/drawing/2014/main" id="{0D684245-A3DC-784E-A1CB-4AAF79EAC97B}"/>
              </a:ext>
            </a:extLst>
          </p:cNvPr>
          <p:cNvSpPr txBox="1"/>
          <p:nvPr/>
        </p:nvSpPr>
        <p:spPr>
          <a:xfrm>
            <a:off x="4617312" y="5349420"/>
            <a:ext cx="3086294" cy="923330"/>
          </a:xfrm>
          <a:prstGeom prst="rect">
            <a:avLst/>
          </a:prstGeom>
          <a:noFill/>
        </p:spPr>
        <p:txBody>
          <a:bodyPr wrap="none" rtlCol="0">
            <a:spAutoFit/>
          </a:bodyPr>
          <a:lstStyle/>
          <a:p>
            <a:r>
              <a:rPr lang="en-US" dirty="0">
                <a:solidFill>
                  <a:srgbClr val="FF0000"/>
                </a:solidFill>
              </a:rPr>
              <a:t>More advances in Models</a:t>
            </a:r>
          </a:p>
          <a:p>
            <a:r>
              <a:rPr lang="en-US" dirty="0">
                <a:solidFill>
                  <a:srgbClr val="FF0000"/>
                </a:solidFill>
              </a:rPr>
              <a:t>Other Deep models on Graphs </a:t>
            </a:r>
          </a:p>
          <a:p>
            <a:r>
              <a:rPr lang="en-US" dirty="0">
                <a:solidFill>
                  <a:srgbClr val="FF0000"/>
                </a:solidFill>
              </a:rPr>
              <a:t>GNNs for Complex Graphs </a:t>
            </a:r>
          </a:p>
        </p:txBody>
      </p:sp>
      <p:sp>
        <p:nvSpPr>
          <p:cNvPr id="31" name="TextBox 30">
            <a:extLst>
              <a:ext uri="{FF2B5EF4-FFF2-40B4-BE49-F238E27FC236}">
                <a16:creationId xmlns:a16="http://schemas.microsoft.com/office/drawing/2014/main" id="{2DCD1C83-0786-164B-9A2C-96F6DC19833A}"/>
              </a:ext>
            </a:extLst>
          </p:cNvPr>
          <p:cNvSpPr txBox="1"/>
          <p:nvPr/>
        </p:nvSpPr>
        <p:spPr>
          <a:xfrm>
            <a:off x="8859873" y="5349420"/>
            <a:ext cx="3095463" cy="923330"/>
          </a:xfrm>
          <a:prstGeom prst="rect">
            <a:avLst/>
          </a:prstGeom>
          <a:noFill/>
        </p:spPr>
        <p:txBody>
          <a:bodyPr wrap="none" rtlCol="0">
            <a:spAutoFit/>
          </a:bodyPr>
          <a:lstStyle/>
          <a:p>
            <a:r>
              <a:rPr lang="en-US" dirty="0">
                <a:solidFill>
                  <a:srgbClr val="FF0000"/>
                </a:solidFill>
              </a:rPr>
              <a:t>Data Mining</a:t>
            </a:r>
          </a:p>
          <a:p>
            <a:r>
              <a:rPr lang="en-US" dirty="0">
                <a:solidFill>
                  <a:srgbClr val="FF0000"/>
                </a:solidFill>
              </a:rPr>
              <a:t>Computer Vision</a:t>
            </a:r>
          </a:p>
          <a:p>
            <a:r>
              <a:rPr lang="en-US" dirty="0">
                <a:solidFill>
                  <a:srgbClr val="FF0000"/>
                </a:solidFill>
              </a:rPr>
              <a:t>Biology, Chemistry and Physics </a:t>
            </a:r>
          </a:p>
        </p:txBody>
      </p:sp>
    </p:spTree>
    <p:extLst>
      <p:ext uri="{BB962C8B-B14F-4D97-AF65-F5344CB8AC3E}">
        <p14:creationId xmlns:p14="http://schemas.microsoft.com/office/powerpoint/2010/main" val="37647929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A Repository</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305</a:t>
            </a:fld>
            <a:endParaRPr lang="en-US" dirty="0"/>
          </a:p>
        </p:txBody>
      </p:sp>
      <p:sp>
        <p:nvSpPr>
          <p:cNvPr id="24" name="Rectangle 23"/>
          <p:cNvSpPr/>
          <p:nvPr/>
        </p:nvSpPr>
        <p:spPr>
          <a:xfrm>
            <a:off x="129252" y="984559"/>
            <a:ext cx="11686230" cy="3231654"/>
          </a:xfrm>
          <a:prstGeom prst="rect">
            <a:avLst/>
          </a:prstGeom>
        </p:spPr>
        <p:txBody>
          <a:bodyPr wrap="square">
            <a:spAutoFit/>
          </a:bodyPr>
          <a:lstStyle/>
          <a:p>
            <a:r>
              <a:rPr lang="en-US" sz="2800" dirty="0" err="1">
                <a:solidFill>
                  <a:srgbClr val="1F497D"/>
                </a:solidFill>
                <a:cs typeface="Times New Roman" panose="02020603050405020304" pitchFamily="18" charset="0"/>
              </a:rPr>
              <a:t>GraphRobust</a:t>
            </a:r>
            <a:r>
              <a:rPr lang="en-US" sz="2800" dirty="0">
                <a:solidFill>
                  <a:srgbClr val="1F497D"/>
                </a:solidFill>
                <a:cs typeface="Times New Roman" panose="02020603050405020304" pitchFamily="18" charset="0"/>
              </a:rPr>
              <a:t>: A repository about adversarial attacks and defenses on graph data   </a:t>
            </a:r>
          </a:p>
          <a:p>
            <a:r>
              <a:rPr lang="en-US" sz="2400" dirty="0">
                <a:solidFill>
                  <a:srgbClr val="1F497D"/>
                </a:solidFill>
                <a:cs typeface="Times New Roman" panose="02020603050405020304" pitchFamily="18" charset="0"/>
              </a:rPr>
              <a:t> </a:t>
            </a:r>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err="1">
                <a:solidFill>
                  <a:srgbClr val="1F497D"/>
                </a:solidFill>
                <a:cs typeface="Times New Roman" panose="02020603050405020304" pitchFamily="18" charset="0"/>
              </a:rPr>
              <a:t>DeepRobust</a:t>
            </a:r>
            <a:r>
              <a:rPr lang="en-US" sz="2800" dirty="0">
                <a:solidFill>
                  <a:srgbClr val="1F497D"/>
                </a:solidFill>
                <a:cs typeface="Times New Roman" panose="02020603050405020304" pitchFamily="18" charset="0"/>
              </a:rPr>
              <a:t>: A repository about general adversarial attacks and defenses</a:t>
            </a:r>
          </a:p>
        </p:txBody>
      </p:sp>
      <p:pic>
        <p:nvPicPr>
          <p:cNvPr id="1030" name="Picture 6" descr="mage of H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0646" y="4099041"/>
            <a:ext cx="1626738" cy="216898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data:image/png;base64,iVBORw0KGgoAAAANSUhEUgAAAMgAAADICAYAAACtWK6eAAANVklEQVR4Xu2d23bkSgpEx///0Z7V1oy7uqxKsVOBLq59nhEJQQSQabvPx+fn5+d//E8ERGAVgQ8FIjNE4DUCCkR2iMAAAQUiPURAgcgBEZhDwAkyh5tfvQkCCuRNCm2acwgokDnc/OpNEFAgb1Jo05xDQIHM4eZXb4KAAnmTQpvmHAIKZA43v3oTBBTImxTaNOcQmBLIx8fH3GkHf/Xq9zBfxU9/bzOFAz2XwpjK99W5KRxoXtR+BmcF8oAyBTBFDHouJYYCWRCbwVmBKBCqtx/2qUaxO5ANBwrkCSBXrAUQJ4gTZLV3KBAF8kgMJ4gTZLVROEEuMkFmFJrYOykBUjsznVCvcqW4pfKl8afsEzUf+aD4DH3N/MltMoAEWDQeBTLuqCk8qfATXEjfuaKvWHcBRIEokKoYFUgVqRU7unK4Yu0AG3xKJ6Ar1hMCThAnSFVvTpAqUk6Qlz+JTnbsHeX4/jQZzyECOatjp+5EqfjpikULnbI/K04qDrrizvBBgRSqokCOWckKpfjHRIE8IXYEIGtFUiAKBIm3e5R3j3iU7OB3maif7ry665JqUKmGk4rn9FesOwHiBHlNlxQh78QH7yCFMZAqqBNkQSCFZ0qwTpCCCIYgvfgLSvoqQolBCUAFuBOW6WdVigPNi66aCmQnE1KAU2IokHHhKD60oX1NuyN+WZES48yOQe4gFHCKAyUAxW1n33CCvAKQdlRKDFpoGg8lRso/xUGBOEEQVylhaIdPNQTqJ9UQqB8E/sCYNhDaKGheNB7vIDuZkAKcEoM2BEqknbC4YtFOmCooLTQlMCUqJRLFITXpUvWi+Z6F/xE4v+UlXYEsEkgJU4E8tZS7A6JAFEh1SjpBqkgBuyNGPwjntH8Xi+JAchpNQNrAvaQXJyAtUPddKRVPkjBrMVH/qQlOBTizUjpBUix88HNE4UjYlMDE9x9b6l+BUIR32qcKRDsMPffur0xXE/4ReB4yQXbyf/NzSlRq312IVDypOGk81H6zoDsNkvEokMJqlCJet5+Uf0owar+T/5ufJ+NRIArkB+Eowaj9JsN3GiTjUSAKRIEMBKlAFIgCOUogOydj/PPUqwsd2drHSxlxSF8pv56wk38wFcki6ESBLGCeJdhgKSOuFMgTjApEgTxSQoEokNVO6wRZYFEgCkSBDJYxBaJAFMgVBBK5MZ3oJLVy0BRoB6NxvoqH+qH2FIc72U+9Yt0pwbVYKQG6f/s0ReyUH4rP3fkwil+BPKBDX70oMZwgFLHz7RWIAvnBQifIX0gUiAJRIINBpUAUiAJJC+Rql9ZX+d3lTtG9aafuPnePk+LwJ9+pCaJAFqpQwFO4UaIa51y9FAhl2pO9xNsJ4MF40nopkJ31pYA7QcaAd+NJ/SsQBbKKwG8VsgIpjuwUASjgqXOpro3zpneQ1OsTJcCrcymB6bn0B3B3j4fWlwq/G5/TVywKICXY1QCn8XcToDseWt+r1UuBPFXk7oS82kRTIFTyRXv6Az5KDFesBQEnyDYhT/1BIe0wtKDb6f9r4QQZX2YpPrS+V6uXK5Yr1ion6QSnxL7LxJ8WCAWke6U5q7OdNdEowSg+3f5T/KFCpnkpkKdKUQAVyPgukxICXdWSdZm6g6QST3U26ocCTicgFVq3f4oPjZ/6T/HHCVLs8KkCpYhB/SiQOckoEAWCLtFUaN2TdI729a8UiAJRIAO9XFYgdKWhK0fyklXvR/wHZ8T314vIxwcifDfO3fGfNdFoXiP7qUt6d+EokVKAdJ9L/XfjTHGj8SuQIsJOkPFzKF0VUneHYvm+zRRIEbHuzpYqRDGdOAFo51Qg40rRBkvr7opVRKxbmNR/dyMqwhJvIFfLS4EUmUAJXHQ7TbCrESmFz9Xyup1A6IpCiUrtUytQ6u6QIirFOYVD98qUxOeSr1i0cJTw1D5FDAWyIKBAnpiQAoSOZioESuBUPBSfZIdcy5n6pzjQfGkdafyuWBThosApMagA6SRNEY8SjOKQivMIfFyxCuJxxRqvRgrkiURnAULPLXC/ZKJAFEiJKEcZ0RGfGrVnnUvjp3WgKw3FgTYuGk8Kn5lzp1YsWiBqTwtEAaQTgQLbHT/Fszt+BUIrstO+m2AKZFwgir8C2Ul4+jktkBNkjLATZHyHij/zUsJTewWyIEY78yucFYgCWeUGFRq1T00u6oc2HAVyEYGkCEYJQM89y57mRe2vJoTu+Gljofh8TfHPma9eREaJRwFMAULjTNmn8r3LKkXzTVGR1uuwO0gyMAIuPfcse5LTjC0lWAqHmVjXvqHxpxqmAnlCIEUM+lycIpITZIwkra8CUSCtjxgp4TtBUkhehPBOkGxBf41A6AhL2adWi9TuSn9OkRIUJRKNk+JM/dP4szJk3qZesVKEP4swCoSR5P/WV6vXXBbsKwXygFdK+FfrwLTDXy1+RumstQJRIGVGOUGKUKU67dUAT+V1tQ7sBCkSe8XMCeIEKbPnag2tHPgOwymB0PNoB6OvHNR/qsNfLU5aF/pYQf1TfKh/Gv9MPArkAWXaISng3ULuJhj1T/Gh/hVIEbFu4tG7CS1cMc1vs27ideNJ86X2qXr9OdcJ4gT5wT8F8hcSBaJAFMhgRCkQBaJAfrtA6I6auiPQuwBdXVKPBqlz74IbfaUc8edXTBAFsiBABZUi0tUEmMrr11zSFYgCqXCATnwF8oTq1TohnQjUPtVpr4ZbKi8FokBWuUQ7rQKpzK/RS8DHB/JAC4Scnxhnikj0B2Gpc72kF5mWAvxqhS6m/21G40/5p37o6tXdoFL8oYKdyWvqFSuVICVY6lxKsCMKsXYGzZfu3hT/btxo/EfURYHsqHo3wRTI+HVOgRx8iaZaUSAUscWeCp+uRsm6OEHmajwsNC0o7YQ0ZO8gc5PoS8wz/zZvqgNQpafOpQSjBFYgY4S760h5NYp2SiDdBOu+rKXip0JIFi6VA3kcSE2iu+AwPUFSxTmrk6TiVyDjO0VKUKl6zfhxgsyg9r9vFIgC2UGf7U+dIPOXx2105y3oCtRtP5/J/i+dIDswdII4QXbQZ/tTJ4gT5JEltOFsM2y/xdQEocSmYdLLHfVP7bvjof4pkVIrEMUtZd+NzyhOBVKoIi1QweU/JtS/Aplb7Whd/tgrkAJqlMAFlwoEgETxpw3ECQKKsWZKC0SPo/4pAVyxaEX+2jtBCthRAhdcOkEASBR/2kCcIKAYThD+27Y74d38/HYC2czo4gb0FY52JLrSvIKLxvnKz1nxn5VXCv/pS/rF+b8ZHiXeWQSjcSqQ/OvW1B1kk4EXN6DEUyBLQSkOTpCLCyFVIEqM1IinQnaCOEEikqTEUyBOkAjx7uJEgYwrlZqAqQlOJ2My/qk7CCXYWcJJdf5UgVI40LzouZRg3fbd8Y/8K5AHdKjw6fs8LTQVZsp/N+Gpf5pX0r8CUSA/+EcJ1m2vQCgCRXu6ijhB5l6BFMgTISmRinyOmymQOUi7CU/90yyS/l2xXLFcsQYKjAqEdmzaGeizIb1E0/jpJE3FQzskjbP7cYDGT3mS9K9AHtBXIGMqUnxSDU2BUASKd6JUx6aFph2YdryUPYVdgRQRowUqup02o/FQewWyIKBAihRNEax43KYZjYfaKxAFsknCR4MUwdCho5eGF/8PRFesBTQv6fMCP+SS3l2gbsGm/KdwoI2FNgrqv9uernapen01l+T/H6S7ENQ/BZauUtS/ApmTUgpn6keBFOuV6kgKpAj4kxkldqpeCqRYrxTgCqQIuALJApUisCvWXF26v3KCFBH2DlIEqtiBz5poNAsFUkSsWyBnTaJi+ptmKSJtHlQUIJ3IqXOTdfQV66EqSWDXit3dsRXIgnqyjgpEgdDG/cP+asJUIE8lSgGS8tO9WrzyfzWiduPQvXL7zNsktG5iKJAFAQVSvAymOn/KjwIZb22pu5gCaRIILdARhSCX+rvEQxtF94pI/b/tiqVA5u7lqQnb7Se1giqQIk/u0rFTxDur89MOn2p0Ixq85TNvCtirEfJq8ZwlNCfIztcnBVIcnTtxViA7L9G0TKlVR4FQ5Bf71ITq9nO7CTJXjvpXFHBqX49k7nkztXtTP1fr8Elix2p2xF8UpoJNFVSBnCtkyoeU8Om5h71izQRGvqGEp/YkluGLCPzHJVINgcafwoeusk4QWqmiPS0otS+GsWmWOjflp1uACqR4Sd9kzk4DShhqvzO8789T56b8KJDtyh7yc5DtMPZZUMJQ+33R/f06dW7KjwLZrmxUINvHHWtBn4XpDty9QlD/qcvsWQKk+HcLPH5JP5b+26cpkG2M1iwUyMPUTz7zzpWj7ysFMoetAlEgiDkpodEVwhVrQYyujkmBewcpSEWBzBGV3hFoA6H+qdC8gxTEMepgtMNTAlD/MwTwDjImwdQEKfJKMxG4PQIK5PYlNIFOBBRIJ7r6vj0CCuT2JTSBTgQUSCe6+r49Agrk9iU0gU4EFEgnuvq+PQIK5PYlNIFOBBRIJ7r6vj0CCuT2JTSBTgQUSCe6+r49Agrk9iU0gU4EFEgnuvq+PQL/BdIghLcf7bFVAAAAAElFTkSuQmCC"/>
          <p:cNvSpPr>
            <a:spLocks noChangeAspect="1" noChangeArrowheads="1"/>
          </p:cNvSpPr>
          <p:nvPr/>
        </p:nvSpPr>
        <p:spPr bwMode="auto">
          <a:xfrm>
            <a:off x="0" y="0"/>
            <a:ext cx="5861154" cy="5861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posing for the camera&#10;&#10;Description automatically generated">
            <a:extLst>
              <a:ext uri="{FF2B5EF4-FFF2-40B4-BE49-F238E27FC236}">
                <a16:creationId xmlns:a16="http://schemas.microsoft.com/office/drawing/2014/main" id="{1E73F97B-474C-2849-B1DA-745542A94DB9}"/>
              </a:ext>
            </a:extLst>
          </p:cNvPr>
          <p:cNvPicPr>
            <a:picLocks noChangeAspect="1"/>
          </p:cNvPicPr>
          <p:nvPr/>
        </p:nvPicPr>
        <p:blipFill>
          <a:blip r:embed="rId4"/>
          <a:stretch>
            <a:fillRect/>
          </a:stretch>
        </p:blipFill>
        <p:spPr>
          <a:xfrm>
            <a:off x="9222773" y="1808896"/>
            <a:ext cx="1633718" cy="1620104"/>
          </a:xfrm>
          <a:prstGeom prst="rect">
            <a:avLst/>
          </a:prstGeom>
        </p:spPr>
      </p:pic>
      <p:pic>
        <p:nvPicPr>
          <p:cNvPr id="9" name="Picture 8" descr="A person sitting on a table&#10;&#10;Description automatically generated">
            <a:extLst>
              <a:ext uri="{FF2B5EF4-FFF2-40B4-BE49-F238E27FC236}">
                <a16:creationId xmlns:a16="http://schemas.microsoft.com/office/drawing/2014/main" id="{F8D41D47-387A-BC4E-BC71-673BDCD8947F}"/>
              </a:ext>
            </a:extLst>
          </p:cNvPr>
          <p:cNvPicPr>
            <a:picLocks noChangeAspect="1"/>
          </p:cNvPicPr>
          <p:nvPr/>
        </p:nvPicPr>
        <p:blipFill>
          <a:blip r:embed="rId5"/>
          <a:stretch>
            <a:fillRect/>
          </a:stretch>
        </p:blipFill>
        <p:spPr>
          <a:xfrm>
            <a:off x="7283019" y="4130368"/>
            <a:ext cx="1605607" cy="2140808"/>
          </a:xfrm>
          <a:prstGeom prst="rect">
            <a:avLst/>
          </a:prstGeom>
        </p:spPr>
      </p:pic>
      <p:pic>
        <p:nvPicPr>
          <p:cNvPr id="4" name="Picture 3">
            <a:extLst>
              <a:ext uri="{FF2B5EF4-FFF2-40B4-BE49-F238E27FC236}">
                <a16:creationId xmlns:a16="http://schemas.microsoft.com/office/drawing/2014/main" id="{B27D84AB-F5F9-9C48-8933-8B794B4D5F7D}"/>
              </a:ext>
            </a:extLst>
          </p:cNvPr>
          <p:cNvPicPr>
            <a:picLocks noChangeAspect="1"/>
          </p:cNvPicPr>
          <p:nvPr/>
        </p:nvPicPr>
        <p:blipFill>
          <a:blip r:embed="rId6"/>
          <a:stretch>
            <a:fillRect/>
          </a:stretch>
        </p:blipFill>
        <p:spPr>
          <a:xfrm>
            <a:off x="2174461" y="4216213"/>
            <a:ext cx="2051813" cy="2051813"/>
          </a:xfrm>
          <a:prstGeom prst="rect">
            <a:avLst/>
          </a:prstGeom>
        </p:spPr>
      </p:pic>
      <p:pic>
        <p:nvPicPr>
          <p:cNvPr id="8" name="Picture 7">
            <a:extLst>
              <a:ext uri="{FF2B5EF4-FFF2-40B4-BE49-F238E27FC236}">
                <a16:creationId xmlns:a16="http://schemas.microsoft.com/office/drawing/2014/main" id="{838DA504-0C2A-E946-97E1-47F466F4B1E2}"/>
              </a:ext>
            </a:extLst>
          </p:cNvPr>
          <p:cNvPicPr>
            <a:picLocks noChangeAspect="1"/>
          </p:cNvPicPr>
          <p:nvPr/>
        </p:nvPicPr>
        <p:blipFill>
          <a:blip r:embed="rId7"/>
          <a:stretch>
            <a:fillRect/>
          </a:stretch>
        </p:blipFill>
        <p:spPr>
          <a:xfrm>
            <a:off x="2174461" y="1544916"/>
            <a:ext cx="1973536" cy="1973536"/>
          </a:xfrm>
          <a:prstGeom prst="rect">
            <a:avLst/>
          </a:prstGeom>
        </p:spPr>
      </p:pic>
    </p:spTree>
    <p:extLst>
      <p:ext uri="{BB962C8B-B14F-4D97-AF65-F5344CB8AC3E}">
        <p14:creationId xmlns:p14="http://schemas.microsoft.com/office/powerpoint/2010/main" val="3616470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6D45738-277E-8949-885D-143C09956780}"/>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34" name="TextBox 33">
                <a:extLst>
                  <a:ext uri="{FF2B5EF4-FFF2-40B4-BE49-F238E27FC236}">
                    <a16:creationId xmlns:a16="http://schemas.microsoft.com/office/drawing/2014/main" id="{16D45738-277E-8949-885D-143C09956780}"/>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5"/>
                <a:stretch>
                  <a:fillRect b="-16129"/>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91123CF-BC49-784D-85A9-09C6C220CC22}"/>
              </a:ext>
            </a:extLst>
          </p:cNvPr>
          <p:cNvGrpSpPr/>
          <p:nvPr/>
        </p:nvGrpSpPr>
        <p:grpSpPr>
          <a:xfrm>
            <a:off x="4191906" y="4009617"/>
            <a:ext cx="2099513" cy="1373055"/>
            <a:chOff x="1138268" y="4136639"/>
            <a:chExt cx="2733675" cy="1787789"/>
          </a:xfrm>
        </p:grpSpPr>
        <p:sp>
          <p:nvSpPr>
            <p:cNvPr id="62" name="Oval 61">
              <a:extLst>
                <a:ext uri="{FF2B5EF4-FFF2-40B4-BE49-F238E27FC236}">
                  <a16:creationId xmlns:a16="http://schemas.microsoft.com/office/drawing/2014/main" id="{5D0CB28E-586B-2545-925A-8DEC3D81D583}"/>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F507214-45B6-B945-9061-58E478979FF1}"/>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C638856-863B-1B46-BFB8-477EC983F4B8}"/>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13E282E-2A3E-3A45-B84F-0C502DD084D6}"/>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AA05757-00E3-7847-B8A5-DA2CE413D0F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D720444-2186-B441-99EC-3F2B0E76C873}"/>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CBFACF4-7423-744C-BA42-ABED9C5C207C}"/>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D025FD-AEF7-5046-BE12-496185BF3EC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49D42745-07C4-9446-9F12-8E865CCF9EE1}"/>
                </a:ext>
              </a:extLst>
            </p:cNvPr>
            <p:cNvCxnSpPr>
              <a:stCxn id="62" idx="4"/>
              <a:endCxn id="63"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07F55E-AFD5-F74B-8A3E-8C6728BCE60A}"/>
                </a:ext>
              </a:extLst>
            </p:cNvPr>
            <p:cNvCxnSpPr>
              <a:cxnSpLocks/>
              <a:stCxn id="63" idx="7"/>
              <a:endCxn id="65"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BD1A51A-07B2-C448-8702-76C2F80F44A4}"/>
                </a:ext>
              </a:extLst>
            </p:cNvPr>
            <p:cNvCxnSpPr>
              <a:cxnSpLocks/>
              <a:stCxn id="65" idx="6"/>
              <a:endCxn id="67"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CC525E-2018-3D47-991D-0870145BDB52}"/>
                </a:ext>
              </a:extLst>
            </p:cNvPr>
            <p:cNvCxnSpPr>
              <a:cxnSpLocks/>
              <a:stCxn id="65" idx="6"/>
              <a:endCxn id="66"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3B6786F-F18A-D446-A758-B252B9543AB2}"/>
                </a:ext>
              </a:extLst>
            </p:cNvPr>
            <p:cNvCxnSpPr>
              <a:cxnSpLocks/>
              <a:stCxn id="66" idx="6"/>
              <a:endCxn id="70"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6B6A67-B20E-A24B-BACF-6990CD71143F}"/>
                </a:ext>
              </a:extLst>
            </p:cNvPr>
            <p:cNvCxnSpPr>
              <a:cxnSpLocks/>
              <a:stCxn id="67" idx="0"/>
              <a:endCxn id="66"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55B8324-D0C8-A444-8161-D61F4F60B5EB}"/>
                </a:ext>
              </a:extLst>
            </p:cNvPr>
            <p:cNvCxnSpPr>
              <a:cxnSpLocks/>
              <a:stCxn id="63" idx="6"/>
              <a:endCxn id="67"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8342FD3-61C3-BD42-9C3C-DCC2A112AB15}"/>
                </a:ext>
              </a:extLst>
            </p:cNvPr>
            <p:cNvCxnSpPr>
              <a:cxnSpLocks/>
              <a:stCxn id="68" idx="1"/>
              <a:endCxn id="65"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5A414E4-8D83-FF49-857E-8CBC9CBF1BDC}"/>
                </a:ext>
              </a:extLst>
            </p:cNvPr>
            <p:cNvCxnSpPr>
              <a:cxnSpLocks/>
              <a:stCxn id="68" idx="7"/>
              <a:endCxn id="69"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4BC97E3E-20C0-9342-B02A-37BFF2CAE2A5}"/>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D26649-8DF3-D840-87C2-DFC751D74148}"/>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AAB3002-1AB6-714E-9C97-5F358570D8BB}"/>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2B6BC3C-6F39-9240-B572-B68F5B31E06F}"/>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F96C495-E022-0C4D-9AFE-6B1685628641}"/>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6BE6C-525F-C445-ADC9-5C6B8DAF1DE6}"/>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3DD97C8-8328-CE44-9883-F0E0A7414E3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352D8D5-FC3A-AB48-BEA9-A7ABFFF6B6AA}"/>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2741F11A-A111-D040-B7D9-A43BB569218D}"/>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88" name="TextBox 87">
                <a:extLst>
                  <a:ext uri="{FF2B5EF4-FFF2-40B4-BE49-F238E27FC236}">
                    <a16:creationId xmlns:a16="http://schemas.microsoft.com/office/drawing/2014/main" id="{2741F11A-A111-D040-B7D9-A43BB569218D}"/>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6"/>
                <a:stretch>
                  <a:fillRect l="-25000" r="-29167" b="-13333"/>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8B3B3BE2-9302-2540-B7D3-9513BE50111F}"/>
              </a:ext>
            </a:extLst>
          </p:cNvPr>
          <p:cNvGrpSpPr/>
          <p:nvPr/>
        </p:nvGrpSpPr>
        <p:grpSpPr>
          <a:xfrm>
            <a:off x="7242060" y="4247555"/>
            <a:ext cx="2099513" cy="1016095"/>
            <a:chOff x="1138268" y="4525408"/>
            <a:chExt cx="2733675" cy="1323009"/>
          </a:xfrm>
        </p:grpSpPr>
        <p:sp>
          <p:nvSpPr>
            <p:cNvPr id="90" name="Oval 89">
              <a:extLst>
                <a:ext uri="{FF2B5EF4-FFF2-40B4-BE49-F238E27FC236}">
                  <a16:creationId xmlns:a16="http://schemas.microsoft.com/office/drawing/2014/main" id="{655DAFD9-2BC9-444A-9023-D7428DCE0538}"/>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1A9882B-5B02-544F-8D8A-B51DB80C244C}"/>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8D929F8-286D-8048-80C6-21F23FFA178B}"/>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821CFA-9A5D-0B4E-BA5D-84348B95347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D80DBE5-C1B2-454A-A335-B8BB125DCA4A}"/>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BCCC79E-5947-944B-B414-7C65025C0731}"/>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E953DE0-ABAB-4A4C-A536-C133455EECC4}"/>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7CE6725-0799-4347-BB20-A5B21ADEDF45}"/>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5312D187-C870-4B40-99C8-65F3790AC9D5}"/>
                </a:ext>
              </a:extLst>
            </p:cNvPr>
            <p:cNvCxnSpPr>
              <a:stCxn id="90" idx="4"/>
              <a:endCxn id="9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0826706D-C5A3-114D-BB64-40155589F65A}"/>
                </a:ext>
              </a:extLst>
            </p:cNvPr>
            <p:cNvCxnSpPr>
              <a:cxnSpLocks/>
              <a:stCxn id="91" idx="7"/>
              <a:endCxn id="9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09784B9-29A6-2C4C-9D30-C8FC9C1B9569}"/>
                </a:ext>
              </a:extLst>
            </p:cNvPr>
            <p:cNvCxnSpPr>
              <a:cxnSpLocks/>
              <a:stCxn id="92" idx="6"/>
              <a:endCxn id="9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AACDF44-0331-664D-9BC3-77639C3DA817}"/>
                </a:ext>
              </a:extLst>
            </p:cNvPr>
            <p:cNvCxnSpPr>
              <a:cxnSpLocks/>
              <a:stCxn id="92" idx="6"/>
              <a:endCxn id="9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020AA45C-341E-F24E-A2A3-00A8D9B153FB}"/>
                </a:ext>
              </a:extLst>
            </p:cNvPr>
            <p:cNvCxnSpPr>
              <a:cxnSpLocks/>
              <a:stCxn id="93" idx="6"/>
              <a:endCxn id="9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84335E0-B39E-F642-8335-BC4336141784}"/>
                </a:ext>
              </a:extLst>
            </p:cNvPr>
            <p:cNvCxnSpPr>
              <a:cxnSpLocks/>
              <a:stCxn id="94" idx="0"/>
              <a:endCxn id="9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96C2801-FFAE-C24A-A135-BE068A42BC03}"/>
                </a:ext>
              </a:extLst>
            </p:cNvPr>
            <p:cNvCxnSpPr>
              <a:cxnSpLocks/>
              <a:stCxn id="91" idx="6"/>
              <a:endCxn id="9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E9488A9-7EA6-C340-B10D-1378FA3B3794}"/>
                </a:ext>
              </a:extLst>
            </p:cNvPr>
            <p:cNvCxnSpPr>
              <a:cxnSpLocks/>
              <a:stCxn id="95" idx="1"/>
              <a:endCxn id="9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915C545-EAEB-E545-955C-33EA39AAAD94}"/>
                </a:ext>
              </a:extLst>
            </p:cNvPr>
            <p:cNvCxnSpPr>
              <a:cxnSpLocks/>
              <a:stCxn id="95" idx="7"/>
              <a:endCxn id="9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8F7F06E-3712-0947-BAAE-B449E32DEAA0}"/>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2EC7E50-B15A-9648-8F1D-862F731DE3AF}"/>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EF5C4AA-733F-324B-B5D6-E96BDDCD0125}"/>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C279E2F-5C29-BC47-8040-BD6B1EC8135A}"/>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110" name="TextBox 109">
                <a:extLst>
                  <a:ext uri="{FF2B5EF4-FFF2-40B4-BE49-F238E27FC236}">
                    <a16:creationId xmlns:a16="http://schemas.microsoft.com/office/drawing/2014/main" id="{CC279E2F-5C29-BC47-8040-BD6B1EC8135A}"/>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7"/>
                <a:stretch>
                  <a:fillRect l="-25000" r="-29167" b="-13333"/>
                </a:stretch>
              </a:blipFill>
            </p:spPr>
            <p:txBody>
              <a:bodyPr/>
              <a:lstStyle/>
              <a:p>
                <a:r>
                  <a:rPr lang="en-US">
                    <a:noFill/>
                  </a:rPr>
                  <a:t> </a:t>
                </a:r>
              </a:p>
            </p:txBody>
          </p:sp>
        </mc:Fallback>
      </mc:AlternateContent>
      <p:cxnSp>
        <p:nvCxnSpPr>
          <p:cNvPr id="111" name="Straight Connector 110">
            <a:extLst>
              <a:ext uri="{FF2B5EF4-FFF2-40B4-BE49-F238E27FC236}">
                <a16:creationId xmlns:a16="http://schemas.microsoft.com/office/drawing/2014/main" id="{F22A8EA5-BD2F-A243-83B1-CCABF546D244}"/>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3C825892-468B-C846-912B-B5A81F8C2126}"/>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112" name="TextBox 111">
                <a:extLst>
                  <a:ext uri="{FF2B5EF4-FFF2-40B4-BE49-F238E27FC236}">
                    <a16:creationId xmlns:a16="http://schemas.microsoft.com/office/drawing/2014/main" id="{3C825892-468B-C846-912B-B5A81F8C2126}"/>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3C79E62-C50B-3543-B175-AC038729280A}"/>
                  </a:ext>
                </a:extLst>
              </p:cNvPr>
              <p:cNvSpPr txBox="1"/>
              <p:nvPr/>
            </p:nvSpPr>
            <p:spPr>
              <a:xfrm>
                <a:off x="7242060" y="6201072"/>
                <a:ext cx="1892210" cy="3844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𝟖</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𝟖</m:t>
                          </m:r>
                        </m:sub>
                      </m:sSub>
                    </m:oMath>
                  </m:oMathPara>
                </a14:m>
                <a:endParaRPr lang="en-US" dirty="0"/>
              </a:p>
            </p:txBody>
          </p:sp>
        </mc:Choice>
        <mc:Fallback xmlns="">
          <p:sp>
            <p:nvSpPr>
              <p:cNvPr id="113" name="TextBox 112">
                <a:extLst>
                  <a:ext uri="{FF2B5EF4-FFF2-40B4-BE49-F238E27FC236}">
                    <a16:creationId xmlns:a16="http://schemas.microsoft.com/office/drawing/2014/main" id="{43C79E62-C50B-3543-B175-AC038729280A}"/>
                  </a:ext>
                </a:extLst>
              </p:cNvPr>
              <p:cNvSpPr txBox="1">
                <a:spLocks noRot="1" noChangeAspect="1" noMove="1" noResize="1" noEditPoints="1" noAdjustHandles="1" noChangeArrowheads="1" noChangeShapeType="1" noTextEdit="1"/>
              </p:cNvSpPr>
              <p:nvPr/>
            </p:nvSpPr>
            <p:spPr>
              <a:xfrm>
                <a:off x="7242060" y="6201072"/>
                <a:ext cx="1892210" cy="384464"/>
              </a:xfrm>
              <a:prstGeom prst="rect">
                <a:avLst/>
              </a:prstGeom>
              <a:blipFill>
                <a:blip r:embed="rId9"/>
                <a:stretch>
                  <a:fillRect b="-12500"/>
                </a:stretch>
              </a:blipFill>
            </p:spPr>
            <p:txBody>
              <a:bodyPr/>
              <a:lstStyle/>
              <a:p>
                <a:r>
                  <a:rPr lang="en-US">
                    <a:noFill/>
                  </a:rPr>
                  <a:t> </a:t>
                </a:r>
              </a:p>
            </p:txBody>
          </p:sp>
        </mc:Fallback>
      </mc:AlternateContent>
      <p:sp>
        <p:nvSpPr>
          <p:cNvPr id="114" name="Slide Number Placeholder 2">
            <a:extLst>
              <a:ext uri="{FF2B5EF4-FFF2-40B4-BE49-F238E27FC236}">
                <a16:creationId xmlns:a16="http://schemas.microsoft.com/office/drawing/2014/main" id="{0FA586B7-B71D-0F49-A5A7-72D986D661A4}"/>
              </a:ext>
            </a:extLst>
          </p:cNvPr>
          <p:cNvSpPr>
            <a:spLocks noGrp="1"/>
          </p:cNvSpPr>
          <p:nvPr>
            <p:ph type="sldNum" sz="quarter" idx="12"/>
          </p:nvPr>
        </p:nvSpPr>
        <p:spPr>
          <a:xfrm>
            <a:off x="8610600" y="6356350"/>
            <a:ext cx="2743200" cy="365125"/>
          </a:xfrm>
        </p:spPr>
        <p:txBody>
          <a:bodyPr/>
          <a:lstStyle/>
          <a:p>
            <a:fld id="{4C15419E-54D6-8648-ABFB-BEF58E3E877E}" type="slidenum">
              <a:rPr lang="en-US" smtClean="0"/>
              <a:t>31</a:t>
            </a:fld>
            <a:endParaRPr lang="en-US" dirty="0"/>
          </a:p>
        </p:txBody>
      </p:sp>
    </p:spTree>
    <p:extLst>
      <p:ext uri="{BB962C8B-B14F-4D97-AF65-F5344CB8AC3E}">
        <p14:creationId xmlns:p14="http://schemas.microsoft.com/office/powerpoint/2010/main" val="2583082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FDDC-EF8E-1646-A54D-9CED8B09F30A}"/>
              </a:ext>
            </a:extLst>
          </p:cNvPr>
          <p:cNvSpPr>
            <a:spLocks noGrp="1"/>
          </p:cNvSpPr>
          <p:nvPr>
            <p:ph type="title"/>
          </p:nvPr>
        </p:nvSpPr>
        <p:spPr/>
        <p:txBody>
          <a:bodyPr/>
          <a:lstStyle/>
          <a:p>
            <a:r>
              <a:rPr lang="en-US" dirty="0"/>
              <a:t>Eigenvectors as Graph Signals</a:t>
            </a:r>
          </a:p>
        </p:txBody>
      </p:sp>
      <p:sp>
        <p:nvSpPr>
          <p:cNvPr id="3" name="Slide Number Placeholder 2">
            <a:extLst>
              <a:ext uri="{FF2B5EF4-FFF2-40B4-BE49-F238E27FC236}">
                <a16:creationId xmlns:a16="http://schemas.microsoft.com/office/drawing/2014/main" id="{4EFD45AA-3C65-EB45-9F6B-5EA6740FA8F6}"/>
              </a:ext>
            </a:extLst>
          </p:cNvPr>
          <p:cNvSpPr>
            <a:spLocks noGrp="1"/>
          </p:cNvSpPr>
          <p:nvPr>
            <p:ph type="sldNum" sz="quarter" idx="12"/>
          </p:nvPr>
        </p:nvSpPr>
        <p:spPr/>
        <p:txBody>
          <a:bodyPr/>
          <a:lstStyle/>
          <a:p>
            <a:fld id="{4C15419E-54D6-8648-ABFB-BEF58E3E877E}" type="slidenum">
              <a:rPr lang="en-US" smtClean="0"/>
              <a:t>32</a:t>
            </a:fld>
            <a:endParaRPr lang="en-US" dirty="0"/>
          </a:p>
        </p:txBody>
      </p:sp>
      <p:sp>
        <p:nvSpPr>
          <p:cNvPr id="4" name="TextBox 3">
            <a:extLst>
              <a:ext uri="{FF2B5EF4-FFF2-40B4-BE49-F238E27FC236}">
                <a16:creationId xmlns:a16="http://schemas.microsoft.com/office/drawing/2014/main" id="{E9CEDADF-A9F4-A141-B01E-2338CA2A06DF}"/>
              </a:ext>
            </a:extLst>
          </p:cNvPr>
          <p:cNvSpPr txBox="1"/>
          <p:nvPr/>
        </p:nvSpPr>
        <p:spPr>
          <a:xfrm>
            <a:off x="838200" y="1564167"/>
            <a:ext cx="8971352" cy="954107"/>
          </a:xfrm>
          <a:prstGeom prst="rect">
            <a:avLst/>
          </a:prstGeom>
          <a:noFill/>
        </p:spPr>
        <p:txBody>
          <a:bodyPr wrap="square" rtlCol="0">
            <a:spAutoFit/>
          </a:bodyPr>
          <a:lstStyle/>
          <a:p>
            <a:r>
              <a:rPr lang="en-US" sz="2800" dirty="0">
                <a:solidFill>
                  <a:schemeClr val="accent5">
                    <a:lumMod val="75000"/>
                  </a:schemeClr>
                </a:solidFill>
              </a:rPr>
              <a:t>The frequency of an eigenvector of Laplacian matrix is its corresponding eigenvalue:</a:t>
            </a:r>
            <a:endParaRPr lang="en-US" sz="2800" dirty="0">
              <a:solidFill>
                <a:srgbClr val="FF0000"/>
              </a:solidFill>
            </a:endParaRPr>
          </a:p>
        </p:txBody>
      </p:sp>
      <p:pic>
        <p:nvPicPr>
          <p:cNvPr id="5" name="Picture 4">
            <a:extLst>
              <a:ext uri="{FF2B5EF4-FFF2-40B4-BE49-F238E27FC236}">
                <a16:creationId xmlns:a16="http://schemas.microsoft.com/office/drawing/2014/main" id="{5D195B21-5622-0240-81D8-0A953CD2D84D}"/>
              </a:ext>
            </a:extLst>
          </p:cNvPr>
          <p:cNvPicPr>
            <a:picLocks noChangeAspect="1"/>
          </p:cNvPicPr>
          <p:nvPr/>
        </p:nvPicPr>
        <p:blipFill>
          <a:blip r:embed="rId2"/>
          <a:stretch>
            <a:fillRect/>
          </a:stretch>
        </p:blipFill>
        <p:spPr>
          <a:xfrm>
            <a:off x="3871943" y="2609034"/>
            <a:ext cx="4356100" cy="520700"/>
          </a:xfrm>
          <a:prstGeom prst="rect">
            <a:avLst/>
          </a:prstGeom>
        </p:spPr>
      </p:pic>
      <p:cxnSp>
        <p:nvCxnSpPr>
          <p:cNvPr id="6" name="Straight Connector 5">
            <a:extLst>
              <a:ext uri="{FF2B5EF4-FFF2-40B4-BE49-F238E27FC236}">
                <a16:creationId xmlns:a16="http://schemas.microsoft.com/office/drawing/2014/main" id="{C41D7F18-0552-E04E-956F-4403EEE69EB0}"/>
              </a:ext>
            </a:extLst>
          </p:cNvPr>
          <p:cNvCxnSpPr>
            <a:cxnSpLocks/>
          </p:cNvCxnSpPr>
          <p:nvPr/>
        </p:nvCxnSpPr>
        <p:spPr>
          <a:xfrm>
            <a:off x="3798376" y="3238907"/>
            <a:ext cx="146373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B596F7-D4AB-654B-8190-8A6B91420033}"/>
                  </a:ext>
                </a:extLst>
              </p:cNvPr>
              <p:cNvSpPr txBox="1"/>
              <p:nvPr/>
            </p:nvSpPr>
            <p:spPr>
              <a:xfrm>
                <a:off x="3167274" y="3288983"/>
                <a:ext cx="2725939" cy="369332"/>
              </a:xfrm>
              <a:prstGeom prst="rect">
                <a:avLst/>
              </a:prstGeom>
              <a:noFill/>
            </p:spPr>
            <p:txBody>
              <a:bodyPr wrap="none" rtlCol="0">
                <a:spAutoFit/>
              </a:bodyPr>
              <a:lstStyle/>
              <a:p>
                <a:r>
                  <a:rPr lang="en-US" dirty="0"/>
                  <a:t>Frequency of the signal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𝒖</m:t>
                        </m:r>
                      </m:e>
                      <m:sub>
                        <m:r>
                          <a:rPr lang="en-US" b="0" i="1" smtClean="0">
                            <a:latin typeface="Cambria Math" panose="02040503050406030204" pitchFamily="18" charset="0"/>
                          </a:rPr>
                          <m:t>𝑖</m:t>
                        </m:r>
                      </m:sub>
                    </m:sSub>
                  </m:oMath>
                </a14:m>
                <a:endParaRPr lang="en-US" dirty="0"/>
              </a:p>
            </p:txBody>
          </p:sp>
        </mc:Choice>
        <mc:Fallback xmlns="">
          <p:sp>
            <p:nvSpPr>
              <p:cNvPr id="9" name="TextBox 8">
                <a:extLst>
                  <a:ext uri="{FF2B5EF4-FFF2-40B4-BE49-F238E27FC236}">
                    <a16:creationId xmlns:a16="http://schemas.microsoft.com/office/drawing/2014/main" id="{44B596F7-D4AB-654B-8190-8A6B91420033}"/>
                  </a:ext>
                </a:extLst>
              </p:cNvPr>
              <p:cNvSpPr txBox="1">
                <a:spLocks noRot="1" noChangeAspect="1" noMove="1" noResize="1" noEditPoints="1" noAdjustHandles="1" noChangeArrowheads="1" noChangeShapeType="1" noTextEdit="1"/>
              </p:cNvSpPr>
              <p:nvPr/>
            </p:nvSpPr>
            <p:spPr>
              <a:xfrm>
                <a:off x="3167274" y="3288983"/>
                <a:ext cx="2725939" cy="369332"/>
              </a:xfrm>
              <a:prstGeom prst="rect">
                <a:avLst/>
              </a:prstGeom>
              <a:blipFill>
                <a:blip r:embed="rId3"/>
                <a:stretch>
                  <a:fillRect l="-1389" t="-6667" b="-23333"/>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8AE35627-27C3-E045-B175-F5E5772CB522}"/>
              </a:ext>
            </a:extLst>
          </p:cNvPr>
          <p:cNvGrpSpPr/>
          <p:nvPr/>
        </p:nvGrpSpPr>
        <p:grpSpPr>
          <a:xfrm>
            <a:off x="4191906" y="4009617"/>
            <a:ext cx="2099513" cy="1373055"/>
            <a:chOff x="1138268" y="4136639"/>
            <a:chExt cx="2733675" cy="1787789"/>
          </a:xfrm>
        </p:grpSpPr>
        <p:sp>
          <p:nvSpPr>
            <p:cNvPr id="10" name="Oval 9">
              <a:extLst>
                <a:ext uri="{FF2B5EF4-FFF2-40B4-BE49-F238E27FC236}">
                  <a16:creationId xmlns:a16="http://schemas.microsoft.com/office/drawing/2014/main" id="{49F853D6-E6CB-8E40-A83A-F376A28A89B9}"/>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4AE7C4D-7F2F-A344-9802-DCDB91EFCFC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B74EB4-94BF-2647-9E05-D3600CAAA07E}"/>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83410A-D207-4D41-9557-599461656E1C}"/>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A33AD4-F769-AD40-858D-1F5BF4DCE4A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F6FC08-DFE4-7547-973F-F7378B504492}"/>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AB68C7-2B2C-AC4D-95D3-3B98165EE8AE}"/>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E9422A-064C-364E-96C4-371D911E0051}"/>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689E86F-EB6B-8242-A8D9-CC04A92AD25E}"/>
                </a:ext>
              </a:extLst>
            </p:cNvPr>
            <p:cNvCxnSpPr>
              <a:stCxn id="10" idx="4"/>
              <a:endCxn id="11"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62FDA0B-44CD-CE4D-A87B-FC9F20947B73}"/>
                </a:ext>
              </a:extLst>
            </p:cNvPr>
            <p:cNvCxnSpPr>
              <a:cxnSpLocks/>
              <a:stCxn id="11" idx="7"/>
              <a:endCxn id="12"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B323169-67AB-0F41-A8CE-A72C29A16EC7}"/>
                </a:ext>
              </a:extLst>
            </p:cNvPr>
            <p:cNvCxnSpPr>
              <a:cxnSpLocks/>
              <a:stCxn id="12" idx="6"/>
              <a:endCxn id="14"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5D53DF6-0C1F-4F47-A45E-E3EB635ED0C9}"/>
                </a:ext>
              </a:extLst>
            </p:cNvPr>
            <p:cNvCxnSpPr>
              <a:cxnSpLocks/>
              <a:stCxn id="12" idx="6"/>
              <a:endCxn id="13"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7411257-B17D-A041-A110-864A1F1C506A}"/>
                </a:ext>
              </a:extLst>
            </p:cNvPr>
            <p:cNvCxnSpPr>
              <a:cxnSpLocks/>
              <a:stCxn id="13" idx="6"/>
              <a:endCxn id="17"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8E6A4A5-9B14-5F43-A8DD-26A00EA9638A}"/>
                </a:ext>
              </a:extLst>
            </p:cNvPr>
            <p:cNvCxnSpPr>
              <a:cxnSpLocks/>
              <a:stCxn id="14" idx="0"/>
              <a:endCxn id="13"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C281BA7-01BE-D940-AA44-3A569A520240}"/>
                </a:ext>
              </a:extLst>
            </p:cNvPr>
            <p:cNvCxnSpPr>
              <a:cxnSpLocks/>
              <a:stCxn id="11" idx="6"/>
              <a:endCxn id="14"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A233EB7-14AD-2E46-8DCD-8BAF462BCA48}"/>
                </a:ext>
              </a:extLst>
            </p:cNvPr>
            <p:cNvCxnSpPr>
              <a:cxnSpLocks/>
              <a:stCxn id="15" idx="1"/>
              <a:endCxn id="12"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5782EC-1A60-3C4B-8FEB-08A2CB1CD779}"/>
                </a:ext>
              </a:extLst>
            </p:cNvPr>
            <p:cNvCxnSpPr>
              <a:cxnSpLocks/>
              <a:stCxn id="15" idx="7"/>
              <a:endCxn id="16"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38BE008-A576-F04C-A45E-E1CAC39A221E}"/>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0E5CF1-C23E-1541-AA87-D1ADDDFA783A}"/>
                </a:ext>
              </a:extLst>
            </p:cNvPr>
            <p:cNvCxnSpPr>
              <a:cxnSpLocks/>
            </p:cNvCxnSpPr>
            <p:nvPr/>
          </p:nvCxnSpPr>
          <p:spPr>
            <a:xfrm>
              <a:off x="1472828" y="5535659"/>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FC0E0C-C87D-7A4E-AB5F-B26B4E71623C}"/>
                </a:ext>
              </a:extLst>
            </p:cNvPr>
            <p:cNvCxnSpPr>
              <a:cxnSpLocks/>
            </p:cNvCxnSpPr>
            <p:nvPr/>
          </p:nvCxnSpPr>
          <p:spPr>
            <a:xfrm>
              <a:off x="2043912" y="506966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4D750-4421-C642-9FFE-1770D522AA90}"/>
                </a:ext>
              </a:extLst>
            </p:cNvPr>
            <p:cNvCxnSpPr>
              <a:cxnSpLocks/>
            </p:cNvCxnSpPr>
            <p:nvPr/>
          </p:nvCxnSpPr>
          <p:spPr>
            <a:xfrm>
              <a:off x="2955628" y="4789347"/>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940D6D-B7B4-7A41-85FF-AE9E2EF23055}"/>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F68E1-D0B0-624E-A42F-2CBE90333871}"/>
                </a:ext>
              </a:extLst>
            </p:cNvPr>
            <p:cNvCxnSpPr>
              <a:cxnSpLocks/>
            </p:cNvCxnSpPr>
            <p:nvPr/>
          </p:nvCxnSpPr>
          <p:spPr>
            <a:xfrm>
              <a:off x="2853374" y="5206436"/>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D8C80C-435C-DF41-8357-8BC7EE5B92B2}"/>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DAF4E9-1956-0347-820A-8EC5132991C4}"/>
                </a:ext>
              </a:extLst>
            </p:cNvPr>
            <p:cNvCxnSpPr>
              <a:cxnSpLocks/>
            </p:cNvCxnSpPr>
            <p:nvPr/>
          </p:nvCxnSpPr>
          <p:spPr>
            <a:xfrm>
              <a:off x="2981813" y="5328426"/>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E51CCEB-F095-0243-9637-E2C4E1DACC94}"/>
              </a:ext>
            </a:extLst>
          </p:cNvPr>
          <p:cNvGrpSpPr/>
          <p:nvPr/>
        </p:nvGrpSpPr>
        <p:grpSpPr>
          <a:xfrm>
            <a:off x="1431244" y="4073597"/>
            <a:ext cx="2099513" cy="1314677"/>
            <a:chOff x="1138268" y="4136639"/>
            <a:chExt cx="2733675" cy="1711778"/>
          </a:xfrm>
        </p:grpSpPr>
        <p:sp>
          <p:nvSpPr>
            <p:cNvPr id="37" name="Oval 36">
              <a:extLst>
                <a:ext uri="{FF2B5EF4-FFF2-40B4-BE49-F238E27FC236}">
                  <a16:creationId xmlns:a16="http://schemas.microsoft.com/office/drawing/2014/main" id="{5D58F669-1D83-A547-895D-D8FECD49A900}"/>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30B5FB-16CE-4344-A039-CEEC7239628B}"/>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02CF7A-98A5-4947-B81C-CBE8D7EA785C}"/>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4F5118-7E6B-B84F-A00D-88ABD5D1476A}"/>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5B82AA-C58C-0945-95DB-C49D946B70B2}"/>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4682FE-E78E-3F42-9890-49A6F47EC525}"/>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34EBF1A-8E58-864D-A607-8945FA3DC898}"/>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FDAED37-5254-A547-B80E-1154343CAB7D}"/>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1979C3E1-EE5D-7741-B5E4-86773E791134}"/>
                </a:ext>
              </a:extLst>
            </p:cNvPr>
            <p:cNvCxnSpPr>
              <a:stCxn id="37" idx="4"/>
              <a:endCxn id="3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9C56365-F960-DD46-85BE-12744C34A66E}"/>
                </a:ext>
              </a:extLst>
            </p:cNvPr>
            <p:cNvCxnSpPr>
              <a:cxnSpLocks/>
              <a:stCxn id="38" idx="7"/>
              <a:endCxn id="3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5F7DA0-813D-3F4D-B771-617A189F164D}"/>
                </a:ext>
              </a:extLst>
            </p:cNvPr>
            <p:cNvCxnSpPr>
              <a:cxnSpLocks/>
              <a:stCxn id="39" idx="6"/>
              <a:endCxn id="4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D45D295-51E8-B747-9858-A648B9070DAA}"/>
                </a:ext>
              </a:extLst>
            </p:cNvPr>
            <p:cNvCxnSpPr>
              <a:cxnSpLocks/>
              <a:stCxn id="39" idx="6"/>
              <a:endCxn id="4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A5A7380-FAA6-884E-AD78-C385A5B37961}"/>
                </a:ext>
              </a:extLst>
            </p:cNvPr>
            <p:cNvCxnSpPr>
              <a:cxnSpLocks/>
              <a:stCxn id="40" idx="6"/>
              <a:endCxn id="4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8F1C972-838B-CC49-8317-9593E5198A2E}"/>
                </a:ext>
              </a:extLst>
            </p:cNvPr>
            <p:cNvCxnSpPr>
              <a:cxnSpLocks/>
              <a:stCxn id="41" idx="0"/>
              <a:endCxn id="4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88E308F-2082-2C42-9C48-5D57FA0ABC37}"/>
                </a:ext>
              </a:extLst>
            </p:cNvPr>
            <p:cNvCxnSpPr>
              <a:cxnSpLocks/>
              <a:stCxn id="38" idx="6"/>
              <a:endCxn id="4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2F3B1FE-0E4D-804A-8ADE-F55E78EABB98}"/>
                </a:ext>
              </a:extLst>
            </p:cNvPr>
            <p:cNvCxnSpPr>
              <a:cxnSpLocks/>
              <a:stCxn id="42" idx="1"/>
              <a:endCxn id="3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C674C88-CA35-3C4D-B566-6FED1A8BF018}"/>
                </a:ext>
              </a:extLst>
            </p:cNvPr>
            <p:cNvCxnSpPr>
              <a:cxnSpLocks/>
              <a:stCxn id="42" idx="7"/>
              <a:endCxn id="4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3E7A48-7462-4E43-A215-BD00D0C402C1}"/>
                </a:ext>
              </a:extLst>
            </p:cNvPr>
            <p:cNvCxnSpPr>
              <a:cxnSpLocks/>
            </p:cNvCxnSpPr>
            <p:nvPr/>
          </p:nvCxnSpPr>
          <p:spPr>
            <a:xfrm>
              <a:off x="1200528" y="4422389"/>
              <a:ext cx="1" cy="388769"/>
            </a:xfrm>
            <a:prstGeom prst="line">
              <a:avLst/>
            </a:prstGeom>
            <a:ln w="317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2AF4D4-7895-6D42-A146-647A6D6594D4}"/>
                </a:ext>
              </a:extLst>
            </p:cNvPr>
            <p:cNvCxnSpPr>
              <a:cxnSpLocks/>
            </p:cNvCxnSpPr>
            <p:nvPr/>
          </p:nvCxnSpPr>
          <p:spPr>
            <a:xfrm>
              <a:off x="1481166" y="501118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DF4953-55F7-D24E-B32E-85F5B90BA651}"/>
                </a:ext>
              </a:extLst>
            </p:cNvPr>
            <p:cNvCxnSpPr>
              <a:cxnSpLocks/>
            </p:cNvCxnSpPr>
            <p:nvPr/>
          </p:nvCxnSpPr>
          <p:spPr>
            <a:xfrm>
              <a:off x="2043121" y="4561630"/>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2D8A8-6429-FF42-8E39-3148BECA96A8}"/>
                </a:ext>
              </a:extLst>
            </p:cNvPr>
            <p:cNvCxnSpPr>
              <a:cxnSpLocks/>
            </p:cNvCxnSpPr>
            <p:nvPr/>
          </p:nvCxnSpPr>
          <p:spPr>
            <a:xfrm>
              <a:off x="2909305" y="4278245"/>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02AD8E-4F56-9147-B322-B4ABDE89294B}"/>
                </a:ext>
              </a:extLst>
            </p:cNvPr>
            <p:cNvCxnSpPr>
              <a:cxnSpLocks/>
            </p:cNvCxnSpPr>
            <p:nvPr/>
          </p:nvCxnSpPr>
          <p:spPr>
            <a:xfrm>
              <a:off x="3805268" y="4136639"/>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4EC19C6-7C12-384F-AC32-7EF5A716C416}"/>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A6FA702-4E4D-2E4D-BFC8-F0880073DD9F}"/>
                </a:ext>
              </a:extLst>
            </p:cNvPr>
            <p:cNvCxnSpPr>
              <a:cxnSpLocks/>
            </p:cNvCxnSpPr>
            <p:nvPr/>
          </p:nvCxnSpPr>
          <p:spPr>
            <a:xfrm>
              <a:off x="3681682" y="4811158"/>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A7749E7-58FA-BA47-9271-0602261D598C}"/>
                </a:ext>
              </a:extLst>
            </p:cNvPr>
            <p:cNvCxnSpPr>
              <a:cxnSpLocks/>
            </p:cNvCxnSpPr>
            <p:nvPr/>
          </p:nvCxnSpPr>
          <p:spPr>
            <a:xfrm>
              <a:off x="2981814" y="5320937"/>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460680A-5331-E84E-A04C-18E406AD0A2D}"/>
              </a:ext>
            </a:extLst>
          </p:cNvPr>
          <p:cNvCxnSpPr>
            <a:cxnSpLocks/>
          </p:cNvCxnSpPr>
          <p:nvPr/>
        </p:nvCxnSpPr>
        <p:spPr>
          <a:xfrm>
            <a:off x="1017917" y="6124755"/>
            <a:ext cx="96788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6075A4-49C0-D846-9592-D202FE2A513D}"/>
                  </a:ext>
                </a:extLst>
              </p:cNvPr>
              <p:cNvSpPr txBox="1"/>
              <p:nvPr/>
            </p:nvSpPr>
            <p:spPr>
              <a:xfrm>
                <a:off x="2260762" y="524124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Sub>
                    </m:oMath>
                  </m:oMathPara>
                </a14:m>
                <a:endParaRPr lang="en-US" dirty="0"/>
              </a:p>
            </p:txBody>
          </p:sp>
        </mc:Choice>
        <mc:Fallback xmlns="">
          <p:sp>
            <p:nvSpPr>
              <p:cNvPr id="64" name="TextBox 63">
                <a:extLst>
                  <a:ext uri="{FF2B5EF4-FFF2-40B4-BE49-F238E27FC236}">
                    <a16:creationId xmlns:a16="http://schemas.microsoft.com/office/drawing/2014/main" id="{776075A4-49C0-D846-9592-D202FE2A513D}"/>
                  </a:ext>
                </a:extLst>
              </p:cNvPr>
              <p:cNvSpPr txBox="1">
                <a:spLocks noRot="1" noChangeAspect="1" noMove="1" noResize="1" noEditPoints="1" noAdjustHandles="1" noChangeArrowheads="1" noChangeShapeType="1" noTextEdit="1"/>
              </p:cNvSpPr>
              <p:nvPr/>
            </p:nvSpPr>
            <p:spPr>
              <a:xfrm>
                <a:off x="2260762" y="5241246"/>
                <a:ext cx="293285" cy="369332"/>
              </a:xfrm>
              <a:prstGeom prst="rect">
                <a:avLst/>
              </a:prstGeom>
              <a:blipFill>
                <a:blip r:embed="rId4"/>
                <a:stretch>
                  <a:fillRect l="-25000" r="-3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5975F14-B696-E542-A9BD-863760954262}"/>
                  </a:ext>
                </a:extLst>
              </p:cNvPr>
              <p:cNvSpPr txBox="1"/>
              <p:nvPr/>
            </p:nvSpPr>
            <p:spPr>
              <a:xfrm>
                <a:off x="4974836" y="5239036"/>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Sub>
                    </m:oMath>
                  </m:oMathPara>
                </a14:m>
                <a:endParaRPr lang="en-US" dirty="0"/>
              </a:p>
            </p:txBody>
          </p:sp>
        </mc:Choice>
        <mc:Fallback xmlns="">
          <p:sp>
            <p:nvSpPr>
              <p:cNvPr id="65" name="TextBox 64">
                <a:extLst>
                  <a:ext uri="{FF2B5EF4-FFF2-40B4-BE49-F238E27FC236}">
                    <a16:creationId xmlns:a16="http://schemas.microsoft.com/office/drawing/2014/main" id="{A5975F14-B696-E542-A9BD-863760954262}"/>
                  </a:ext>
                </a:extLst>
              </p:cNvPr>
              <p:cNvSpPr txBox="1">
                <a:spLocks noRot="1" noChangeAspect="1" noMove="1" noResize="1" noEditPoints="1" noAdjustHandles="1" noChangeArrowheads="1" noChangeShapeType="1" noTextEdit="1"/>
              </p:cNvSpPr>
              <p:nvPr/>
            </p:nvSpPr>
            <p:spPr>
              <a:xfrm>
                <a:off x="4974836" y="5239036"/>
                <a:ext cx="293285" cy="369332"/>
              </a:xfrm>
              <a:prstGeom prst="rect">
                <a:avLst/>
              </a:prstGeom>
              <a:blipFill>
                <a:blip r:embed="rId5"/>
                <a:stretch>
                  <a:fillRect l="-25000" r="-29167" b="-13333"/>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8B7B8B81-B09A-9749-A09C-B7B241D42706}"/>
              </a:ext>
            </a:extLst>
          </p:cNvPr>
          <p:cNvGrpSpPr/>
          <p:nvPr/>
        </p:nvGrpSpPr>
        <p:grpSpPr>
          <a:xfrm>
            <a:off x="7242060" y="4247555"/>
            <a:ext cx="2099513" cy="1016095"/>
            <a:chOff x="1138268" y="4525408"/>
            <a:chExt cx="2733675" cy="1323009"/>
          </a:xfrm>
        </p:grpSpPr>
        <p:sp>
          <p:nvSpPr>
            <p:cNvPr id="67" name="Oval 66">
              <a:extLst>
                <a:ext uri="{FF2B5EF4-FFF2-40B4-BE49-F238E27FC236}">
                  <a16:creationId xmlns:a16="http://schemas.microsoft.com/office/drawing/2014/main" id="{6D3CB5B3-ACCC-0A44-8284-5AD996DC62C5}"/>
                </a:ext>
              </a:extLst>
            </p:cNvPr>
            <p:cNvSpPr/>
            <p:nvPr/>
          </p:nvSpPr>
          <p:spPr>
            <a:xfrm>
              <a:off x="1138268" y="4811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707395B-82DA-B64A-85CA-60A1ACB890B8}"/>
                </a:ext>
              </a:extLst>
            </p:cNvPr>
            <p:cNvSpPr/>
            <p:nvPr/>
          </p:nvSpPr>
          <p:spPr>
            <a:xfrm>
              <a:off x="1414493" y="54017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AA9732-4E3B-DF43-A222-4D3272A5E636}"/>
                </a:ext>
              </a:extLst>
            </p:cNvPr>
            <p:cNvSpPr/>
            <p:nvPr/>
          </p:nvSpPr>
          <p:spPr>
            <a:xfrm>
              <a:off x="1976468" y="49445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4D866BA-3B39-394D-B3E2-5A02CD7867A7}"/>
                </a:ext>
              </a:extLst>
            </p:cNvPr>
            <p:cNvSpPr/>
            <p:nvPr/>
          </p:nvSpPr>
          <p:spPr>
            <a:xfrm>
              <a:off x="2852768" y="46587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277BB0F-D53E-4E4C-9E4B-A978EDBB785B}"/>
                </a:ext>
              </a:extLst>
            </p:cNvPr>
            <p:cNvSpPr/>
            <p:nvPr/>
          </p:nvSpPr>
          <p:spPr>
            <a:xfrm>
              <a:off x="2776568" y="508738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278DE87-84EF-C349-B0C3-09ED9EC60E07}"/>
                </a:ext>
              </a:extLst>
            </p:cNvPr>
            <p:cNvSpPr/>
            <p:nvPr/>
          </p:nvSpPr>
          <p:spPr>
            <a:xfrm>
              <a:off x="2909918" y="571506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0282345-1B43-DE4F-BC2F-39C7D08F1CE3}"/>
                </a:ext>
              </a:extLst>
            </p:cNvPr>
            <p:cNvSpPr/>
            <p:nvPr/>
          </p:nvSpPr>
          <p:spPr>
            <a:xfrm>
              <a:off x="3605243" y="519215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E62B710-A93B-F64F-A2A8-E7EC78B4A588}"/>
                </a:ext>
              </a:extLst>
            </p:cNvPr>
            <p:cNvSpPr/>
            <p:nvPr/>
          </p:nvSpPr>
          <p:spPr>
            <a:xfrm>
              <a:off x="3738593" y="452540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6650D47A-F957-C34E-B8B6-B7D4EAB51088}"/>
                </a:ext>
              </a:extLst>
            </p:cNvPr>
            <p:cNvCxnSpPr>
              <a:stCxn id="67" idx="4"/>
              <a:endCxn id="68" idx="1"/>
            </p:cNvCxnSpPr>
            <p:nvPr/>
          </p:nvCxnSpPr>
          <p:spPr>
            <a:xfrm>
              <a:off x="1204943" y="494450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2E1B4D47-E7B7-1D41-B53E-78616F1B6FB3}"/>
                </a:ext>
              </a:extLst>
            </p:cNvPr>
            <p:cNvCxnSpPr>
              <a:cxnSpLocks/>
              <a:stCxn id="68" idx="7"/>
              <a:endCxn id="69" idx="3"/>
            </p:cNvCxnSpPr>
            <p:nvPr/>
          </p:nvCxnSpPr>
          <p:spPr>
            <a:xfrm flipV="1">
              <a:off x="1528314" y="505832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0C1EB1E-40A8-884F-9B4B-166C11ED509E}"/>
                </a:ext>
              </a:extLst>
            </p:cNvPr>
            <p:cNvCxnSpPr>
              <a:cxnSpLocks/>
              <a:stCxn id="69" idx="6"/>
              <a:endCxn id="71" idx="2"/>
            </p:cNvCxnSpPr>
            <p:nvPr/>
          </p:nvCxnSpPr>
          <p:spPr>
            <a:xfrm>
              <a:off x="2109818" y="501118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27E612A-69F7-3649-899C-B006D2981E10}"/>
                </a:ext>
              </a:extLst>
            </p:cNvPr>
            <p:cNvCxnSpPr>
              <a:cxnSpLocks/>
              <a:stCxn id="69" idx="6"/>
              <a:endCxn id="70" idx="2"/>
            </p:cNvCxnSpPr>
            <p:nvPr/>
          </p:nvCxnSpPr>
          <p:spPr>
            <a:xfrm flipV="1">
              <a:off x="2109818" y="472543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EE309FE-0DDD-1444-919B-32B314E78382}"/>
                </a:ext>
              </a:extLst>
            </p:cNvPr>
            <p:cNvCxnSpPr>
              <a:cxnSpLocks/>
              <a:stCxn id="70" idx="6"/>
              <a:endCxn id="74" idx="2"/>
            </p:cNvCxnSpPr>
            <p:nvPr/>
          </p:nvCxnSpPr>
          <p:spPr>
            <a:xfrm flipV="1">
              <a:off x="2986118" y="459208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6BB7588-DBE9-5D47-A5C8-8D03271B52E8}"/>
                </a:ext>
              </a:extLst>
            </p:cNvPr>
            <p:cNvCxnSpPr>
              <a:cxnSpLocks/>
              <a:stCxn id="71" idx="0"/>
              <a:endCxn id="70" idx="4"/>
            </p:cNvCxnSpPr>
            <p:nvPr/>
          </p:nvCxnSpPr>
          <p:spPr>
            <a:xfrm flipV="1">
              <a:off x="2843243" y="4792108"/>
              <a:ext cx="76200" cy="2952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539394E-7E3A-0A46-A54C-7F214E77B06E}"/>
                </a:ext>
              </a:extLst>
            </p:cNvPr>
            <p:cNvCxnSpPr>
              <a:cxnSpLocks/>
              <a:stCxn id="68" idx="6"/>
              <a:endCxn id="71" idx="2"/>
            </p:cNvCxnSpPr>
            <p:nvPr/>
          </p:nvCxnSpPr>
          <p:spPr>
            <a:xfrm flipV="1">
              <a:off x="1547843" y="515405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EDE9DD2-E235-F041-B3A5-B9F26C948976}"/>
                </a:ext>
              </a:extLst>
            </p:cNvPr>
            <p:cNvCxnSpPr>
              <a:cxnSpLocks/>
              <a:stCxn id="72" idx="1"/>
              <a:endCxn id="69" idx="4"/>
            </p:cNvCxnSpPr>
            <p:nvPr/>
          </p:nvCxnSpPr>
          <p:spPr>
            <a:xfrm flipH="1" flipV="1">
              <a:off x="2043143" y="507785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41983B-A1CD-2147-8326-26F19A2CF065}"/>
                </a:ext>
              </a:extLst>
            </p:cNvPr>
            <p:cNvCxnSpPr>
              <a:cxnSpLocks/>
              <a:stCxn id="72" idx="7"/>
              <a:endCxn id="73" idx="3"/>
            </p:cNvCxnSpPr>
            <p:nvPr/>
          </p:nvCxnSpPr>
          <p:spPr>
            <a:xfrm flipV="1">
              <a:off x="3023739" y="530597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FFB44D9-BB1E-EF47-95CE-B5C410985654}"/>
                </a:ext>
              </a:extLst>
            </p:cNvPr>
            <p:cNvCxnSpPr>
              <a:cxnSpLocks/>
            </p:cNvCxnSpPr>
            <p:nvPr/>
          </p:nvCxnSpPr>
          <p:spPr>
            <a:xfrm>
              <a:off x="2033138" y="5062692"/>
              <a:ext cx="1" cy="3887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C03B3BB-020E-1048-9F0A-26EDA5A17189}"/>
                </a:ext>
              </a:extLst>
            </p:cNvPr>
            <p:cNvCxnSpPr>
              <a:cxnSpLocks/>
            </p:cNvCxnSpPr>
            <p:nvPr/>
          </p:nvCxnSpPr>
          <p:spPr>
            <a:xfrm>
              <a:off x="2804426" y="4725433"/>
              <a:ext cx="1" cy="38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FF93B5-0B16-CC4E-8633-8D18222F81B1}"/>
                </a:ext>
              </a:extLst>
            </p:cNvPr>
            <p:cNvCxnSpPr>
              <a:cxnSpLocks/>
            </p:cNvCxnSpPr>
            <p:nvPr/>
          </p:nvCxnSpPr>
          <p:spPr>
            <a:xfrm flipH="1">
              <a:off x="2981815" y="5500197"/>
              <a:ext cx="4303" cy="20950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B1CC16E-9E51-5147-A4A6-875381D42E80}"/>
                  </a:ext>
                </a:extLst>
              </p:cNvPr>
              <p:cNvSpPr txBox="1"/>
              <p:nvPr/>
            </p:nvSpPr>
            <p:spPr>
              <a:xfrm>
                <a:off x="7994989" y="5287642"/>
                <a:ext cx="2932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Sub>
                    </m:oMath>
                  </m:oMathPara>
                </a14:m>
                <a:endParaRPr lang="en-US" dirty="0"/>
              </a:p>
            </p:txBody>
          </p:sp>
        </mc:Choice>
        <mc:Fallback xmlns="">
          <p:sp>
            <p:nvSpPr>
              <p:cNvPr id="92" name="TextBox 91">
                <a:extLst>
                  <a:ext uri="{FF2B5EF4-FFF2-40B4-BE49-F238E27FC236}">
                    <a16:creationId xmlns:a16="http://schemas.microsoft.com/office/drawing/2014/main" id="{CB1CC16E-9E51-5147-A4A6-875381D42E80}"/>
                  </a:ext>
                </a:extLst>
              </p:cNvPr>
              <p:cNvSpPr txBox="1">
                <a:spLocks noRot="1" noChangeAspect="1" noMove="1" noResize="1" noEditPoints="1" noAdjustHandles="1" noChangeArrowheads="1" noChangeShapeType="1" noTextEdit="1"/>
              </p:cNvSpPr>
              <p:nvPr/>
            </p:nvSpPr>
            <p:spPr>
              <a:xfrm>
                <a:off x="7994989" y="5287642"/>
                <a:ext cx="293285" cy="369332"/>
              </a:xfrm>
              <a:prstGeom prst="rect">
                <a:avLst/>
              </a:prstGeom>
              <a:blipFill>
                <a:blip r:embed="rId6"/>
                <a:stretch>
                  <a:fillRect l="-25000" r="-29167" b="-13333"/>
                </a:stretch>
              </a:blipFill>
            </p:spPr>
            <p:txBody>
              <a:bodyPr/>
              <a:lstStyle/>
              <a:p>
                <a:r>
                  <a:rPr lang="en-US">
                    <a:noFill/>
                  </a:rPr>
                  <a:t> </a:t>
                </a:r>
              </a:p>
            </p:txBody>
          </p:sp>
        </mc:Fallback>
      </mc:AlternateContent>
      <p:sp>
        <p:nvSpPr>
          <p:cNvPr id="93" name="Rectangle 92">
            <a:extLst>
              <a:ext uri="{FF2B5EF4-FFF2-40B4-BE49-F238E27FC236}">
                <a16:creationId xmlns:a16="http://schemas.microsoft.com/office/drawing/2014/main" id="{79759735-7107-1E4B-8392-2B4E64A88F3C}"/>
              </a:ext>
            </a:extLst>
          </p:cNvPr>
          <p:cNvSpPr/>
          <p:nvPr/>
        </p:nvSpPr>
        <p:spPr>
          <a:xfrm>
            <a:off x="1017917" y="5708495"/>
            <a:ext cx="1567352" cy="369332"/>
          </a:xfrm>
          <a:prstGeom prst="rect">
            <a:avLst/>
          </a:prstGeom>
        </p:spPr>
        <p:txBody>
          <a:bodyPr wrap="none">
            <a:spAutoFit/>
          </a:bodyPr>
          <a:lstStyle/>
          <a:p>
            <a:r>
              <a:rPr lang="en-US" dirty="0"/>
              <a:t>Low frequency</a:t>
            </a:r>
          </a:p>
        </p:txBody>
      </p:sp>
      <p:sp>
        <p:nvSpPr>
          <p:cNvPr id="94" name="Rectangle 93">
            <a:extLst>
              <a:ext uri="{FF2B5EF4-FFF2-40B4-BE49-F238E27FC236}">
                <a16:creationId xmlns:a16="http://schemas.microsoft.com/office/drawing/2014/main" id="{9C5DBC91-7EC2-AC45-9EA0-84370A4A8AAC}"/>
              </a:ext>
            </a:extLst>
          </p:cNvPr>
          <p:cNvSpPr/>
          <p:nvPr/>
        </p:nvSpPr>
        <p:spPr>
          <a:xfrm>
            <a:off x="8827844" y="5706199"/>
            <a:ext cx="1611531" cy="369332"/>
          </a:xfrm>
          <a:prstGeom prst="rect">
            <a:avLst/>
          </a:prstGeom>
        </p:spPr>
        <p:txBody>
          <a:bodyPr wrap="none">
            <a:spAutoFit/>
          </a:bodyPr>
          <a:lstStyle/>
          <a:p>
            <a:r>
              <a:rPr lang="en-US" dirty="0"/>
              <a:t>High frequency</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4E502A5-0CB7-334D-8918-27302207051F}"/>
                  </a:ext>
                </a:extLst>
              </p:cNvPr>
              <p:cNvSpPr txBox="1"/>
              <p:nvPr/>
            </p:nvSpPr>
            <p:spPr>
              <a:xfrm>
                <a:off x="1105453" y="6199281"/>
                <a:ext cx="2425304" cy="3842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0</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dirty="0"/>
              </a:p>
            </p:txBody>
          </p:sp>
        </mc:Choice>
        <mc:Fallback xmlns="">
          <p:sp>
            <p:nvSpPr>
              <p:cNvPr id="95" name="TextBox 94">
                <a:extLst>
                  <a:ext uri="{FF2B5EF4-FFF2-40B4-BE49-F238E27FC236}">
                    <a16:creationId xmlns:a16="http://schemas.microsoft.com/office/drawing/2014/main" id="{B4E502A5-0CB7-334D-8918-27302207051F}"/>
                  </a:ext>
                </a:extLst>
              </p:cNvPr>
              <p:cNvSpPr txBox="1">
                <a:spLocks noRot="1" noChangeAspect="1" noMove="1" noResize="1" noEditPoints="1" noAdjustHandles="1" noChangeArrowheads="1" noChangeShapeType="1" noTextEdit="1"/>
              </p:cNvSpPr>
              <p:nvPr/>
            </p:nvSpPr>
            <p:spPr>
              <a:xfrm>
                <a:off x="1105453" y="6199281"/>
                <a:ext cx="2425304" cy="384272"/>
              </a:xfrm>
              <a:prstGeom prst="rect">
                <a:avLst/>
              </a:prstGeom>
              <a:blipFill>
                <a:blip r:embed="rId7"/>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1AC1D48-ECBA-A241-8189-6DBBD734916B}"/>
                  </a:ext>
                </a:extLst>
              </p:cNvPr>
              <p:cNvSpPr txBox="1"/>
              <p:nvPr/>
            </p:nvSpPr>
            <p:spPr>
              <a:xfrm>
                <a:off x="4304034" y="6221607"/>
                <a:ext cx="1678311" cy="3812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1</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𝟏</m:t>
                          </m:r>
                        </m:sub>
                      </m:sSub>
                    </m:oMath>
                  </m:oMathPara>
                </a14:m>
                <a:endParaRPr lang="en-US" dirty="0"/>
              </a:p>
            </p:txBody>
          </p:sp>
        </mc:Choice>
        <mc:Fallback xmlns="">
          <p:sp>
            <p:nvSpPr>
              <p:cNvPr id="96" name="TextBox 95">
                <a:extLst>
                  <a:ext uri="{FF2B5EF4-FFF2-40B4-BE49-F238E27FC236}">
                    <a16:creationId xmlns:a16="http://schemas.microsoft.com/office/drawing/2014/main" id="{C1AC1D48-ECBA-A241-8189-6DBBD734916B}"/>
                  </a:ext>
                </a:extLst>
              </p:cNvPr>
              <p:cNvSpPr txBox="1">
                <a:spLocks noRot="1" noChangeAspect="1" noMove="1" noResize="1" noEditPoints="1" noAdjustHandles="1" noChangeArrowheads="1" noChangeShapeType="1" noTextEdit="1"/>
              </p:cNvSpPr>
              <p:nvPr/>
            </p:nvSpPr>
            <p:spPr>
              <a:xfrm>
                <a:off x="4304034" y="6221607"/>
                <a:ext cx="1678311" cy="381258"/>
              </a:xfrm>
              <a:prstGeom prst="rect">
                <a:avLst/>
              </a:prstGeom>
              <a:blipFill>
                <a:blip r:embed="rId8"/>
                <a:stretch>
                  <a:fillRect l="-1504" r="-75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62D7568-3089-9C4F-8F78-4BDA9E61A0CD}"/>
                  </a:ext>
                </a:extLst>
              </p:cNvPr>
              <p:cNvSpPr txBox="1"/>
              <p:nvPr/>
            </p:nvSpPr>
            <p:spPr>
              <a:xfrm>
                <a:off x="7242060" y="6201072"/>
                <a:ext cx="1892210" cy="3844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latin typeface="Cambria Math" panose="02040503050406030204" pitchFamily="18" charset="0"/>
                            </a:rPr>
                          </m:ctrlPr>
                        </m:sSubSupPr>
                        <m:e>
                          <m:r>
                            <a:rPr lang="en-US" sz="2400" b="1" i="1" smtClean="0">
                              <a:latin typeface="Cambria Math" panose="02040503050406030204" pitchFamily="18" charset="0"/>
                            </a:rPr>
                            <m:t>𝒖</m:t>
                          </m:r>
                        </m:e>
                        <m:sub>
                          <m:r>
                            <a:rPr lang="en-US" sz="2400" b="0" i="1" smtClean="0">
                              <a:latin typeface="Cambria Math" panose="02040503050406030204" pitchFamily="18" charset="0"/>
                            </a:rPr>
                            <m:t>8</m:t>
                          </m:r>
                        </m:sub>
                        <m:sup>
                          <m:r>
                            <a:rPr lang="en-US" sz="2400" b="1" i="1" smtClean="0">
                              <a:latin typeface="Cambria Math" panose="02040503050406030204" pitchFamily="18" charset="0"/>
                            </a:rPr>
                            <m:t>𝑻</m:t>
                          </m:r>
                        </m:sup>
                      </m:sSubSup>
                      <m:r>
                        <a:rPr lang="en-US" sz="2400" b="1" i="1" smtClean="0">
                          <a:latin typeface="Cambria Math" panose="02040503050406030204" pitchFamily="18" charset="0"/>
                        </a:rPr>
                        <m:t>𝑳</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𝒖</m:t>
                          </m:r>
                        </m:e>
                        <m:sub>
                          <m:r>
                            <a:rPr lang="en-US" sz="2400" b="1" i="1" smtClean="0">
                              <a:latin typeface="Cambria Math" panose="02040503050406030204" pitchFamily="18" charset="0"/>
                            </a:rPr>
                            <m:t>𝟖</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𝝀</m:t>
                          </m:r>
                        </m:e>
                        <m:sub>
                          <m:r>
                            <a:rPr lang="en-US" sz="2400" b="1" i="1" smtClean="0">
                              <a:latin typeface="Cambria Math" panose="02040503050406030204" pitchFamily="18" charset="0"/>
                            </a:rPr>
                            <m:t>𝟖</m:t>
                          </m:r>
                        </m:sub>
                      </m:sSub>
                    </m:oMath>
                  </m:oMathPara>
                </a14:m>
                <a:endParaRPr lang="en-US" dirty="0"/>
              </a:p>
            </p:txBody>
          </p:sp>
        </mc:Choice>
        <mc:Fallback xmlns="">
          <p:sp>
            <p:nvSpPr>
              <p:cNvPr id="97" name="TextBox 96">
                <a:extLst>
                  <a:ext uri="{FF2B5EF4-FFF2-40B4-BE49-F238E27FC236}">
                    <a16:creationId xmlns:a16="http://schemas.microsoft.com/office/drawing/2014/main" id="{A62D7568-3089-9C4F-8F78-4BDA9E61A0CD}"/>
                  </a:ext>
                </a:extLst>
              </p:cNvPr>
              <p:cNvSpPr txBox="1">
                <a:spLocks noRot="1" noChangeAspect="1" noMove="1" noResize="1" noEditPoints="1" noAdjustHandles="1" noChangeArrowheads="1" noChangeShapeType="1" noTextEdit="1"/>
              </p:cNvSpPr>
              <p:nvPr/>
            </p:nvSpPr>
            <p:spPr>
              <a:xfrm>
                <a:off x="7242060" y="6201072"/>
                <a:ext cx="1892210" cy="384464"/>
              </a:xfrm>
              <a:prstGeom prst="rect">
                <a:avLst/>
              </a:prstGeom>
              <a:blipFill>
                <a:blip r:embed="rId9"/>
                <a:stretch>
                  <a:fillRect b="-12500"/>
                </a:stretch>
              </a:blipFill>
            </p:spPr>
            <p:txBody>
              <a:bodyPr/>
              <a:lstStyle/>
              <a:p>
                <a:r>
                  <a:rPr lang="en-US">
                    <a:noFill/>
                  </a:rPr>
                  <a:t> </a:t>
                </a:r>
              </a:p>
            </p:txBody>
          </p:sp>
        </mc:Fallback>
      </mc:AlternateContent>
      <p:cxnSp>
        <p:nvCxnSpPr>
          <p:cNvPr id="100" name="Straight Connector 99">
            <a:extLst>
              <a:ext uri="{FF2B5EF4-FFF2-40B4-BE49-F238E27FC236}">
                <a16:creationId xmlns:a16="http://schemas.microsoft.com/office/drawing/2014/main" id="{78C04A79-B739-524F-B13B-329666615435}"/>
              </a:ext>
            </a:extLst>
          </p:cNvPr>
          <p:cNvCxnSpPr>
            <a:cxnSpLocks/>
          </p:cNvCxnSpPr>
          <p:nvPr/>
        </p:nvCxnSpPr>
        <p:spPr>
          <a:xfrm flipH="1">
            <a:off x="9190541" y="4861637"/>
            <a:ext cx="3305" cy="16090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223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spTree>
    <p:extLst>
      <p:ext uri="{BB962C8B-B14F-4D97-AF65-F5344CB8AC3E}">
        <p14:creationId xmlns:p14="http://schemas.microsoft.com/office/powerpoint/2010/main" val="1085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34</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4"/>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5"/>
                <a:stretch>
                  <a:fillRect l="-1034" t="-9524"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E8324B6-A0FF-3644-B8E8-AF68A3AE601C}"/>
              </a:ext>
            </a:extLst>
          </p:cNvPr>
          <p:cNvPicPr>
            <a:picLocks noChangeAspect="1"/>
          </p:cNvPicPr>
          <p:nvPr/>
        </p:nvPicPr>
        <p:blipFill>
          <a:blip r:embed="rId6"/>
          <a:stretch>
            <a:fillRect/>
          </a:stretch>
        </p:blipFill>
        <p:spPr>
          <a:xfrm>
            <a:off x="4601609" y="2198959"/>
            <a:ext cx="1854428" cy="8810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122208-0176-9F41-BEFA-C00AA028AC9E}"/>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10" name="TextBox 9">
                <a:extLst>
                  <a:ext uri="{FF2B5EF4-FFF2-40B4-BE49-F238E27FC236}">
                    <a16:creationId xmlns:a16="http://schemas.microsoft.com/office/drawing/2014/main" id="{AC122208-0176-9F41-BEFA-C00AA028AC9E}"/>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075D87DF-5961-6448-858F-DD7EBEAECE68}"/>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A744D5C-21CF-774A-A3BB-C35E4EB4CEB3}"/>
              </a:ext>
            </a:extLst>
          </p:cNvPr>
          <p:cNvPicPr>
            <a:picLocks noChangeAspect="1"/>
          </p:cNvPicPr>
          <p:nvPr/>
        </p:nvPicPr>
        <p:blipFill>
          <a:blip r:embed="rId8"/>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2871001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Graph Fourier Transform (GFT)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35</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906980" cy="292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𝒇</m:t>
                          </m:r>
                        </m:e>
                      </m:ac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𝑼</m:t>
                          </m:r>
                        </m:e>
                        <m:sup>
                          <m:r>
                            <a:rPr lang="en-US" b="0" i="1" smtClean="0">
                              <a:latin typeface="Cambria Math" panose="02040503050406030204" pitchFamily="18" charset="0"/>
                            </a:rPr>
                            <m:t>𝑇</m:t>
                          </m:r>
                        </m:sup>
                      </m:sSup>
                      <m:r>
                        <a:rPr lang="en-US" b="1" i="1" smtClean="0">
                          <a:latin typeface="Cambria Math" panose="02040503050406030204" pitchFamily="18" charset="0"/>
                        </a:rPr>
                        <m:t>𝒇</m:t>
                      </m:r>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906980" cy="292581"/>
              </a:xfrm>
              <a:prstGeom prst="rect">
                <a:avLst/>
              </a:prstGeom>
              <a:blipFill>
                <a:blip r:embed="rId10"/>
                <a:stretch>
                  <a:fillRect l="-8333" t="-21739" r="-8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22697" cy="369332"/>
              </a:xfrm>
              <a:prstGeom prst="rect">
                <a:avLst/>
              </a:prstGeom>
              <a:noFill/>
            </p:spPr>
            <p:txBody>
              <a:bodyPr wrap="none" rtlCol="0">
                <a:spAutoFit/>
              </a:bodyPr>
              <a:lstStyle/>
              <a:p>
                <a:r>
                  <a:rPr lang="en-US" dirty="0"/>
                  <a:t>Decompose signal </a:t>
                </a:r>
                <a14:m>
                  <m:oMath xmlns:m="http://schemas.openxmlformats.org/officeDocument/2006/math">
                    <m:r>
                      <a:rPr lang="en-US" b="0" i="1" smtClean="0">
                        <a:latin typeface="Cambria Math" panose="02040503050406030204" pitchFamily="18" charset="0"/>
                      </a:rPr>
                      <m:t>𝑓</m:t>
                    </m:r>
                  </m:oMath>
                </a14:m>
                <a:r>
                  <a:rPr lang="en-US"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22697"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AED9A81-8DD1-3144-9B32-22BC353F4A8E}"/>
              </a:ext>
            </a:extLst>
          </p:cNvPr>
          <p:cNvSpPr/>
          <p:nvPr/>
        </p:nvSpPr>
        <p:spPr>
          <a:xfrm>
            <a:off x="285627" y="6531581"/>
            <a:ext cx="11194518" cy="253916"/>
          </a:xfrm>
          <a:prstGeom prst="rect">
            <a:avLst/>
          </a:prstGeom>
        </p:spPr>
        <p:txBody>
          <a:bodyPr wrap="square">
            <a:spAutoFit/>
          </a:bodyPr>
          <a:lstStyle/>
          <a:p>
            <a:r>
              <a:rPr lang="en-US" sz="1050" b="1" dirty="0">
                <a:solidFill>
                  <a:srgbClr val="222222"/>
                </a:solidFill>
                <a:latin typeface="Arial" panose="020B0604020202020204" pitchFamily="34" charset="0"/>
              </a:rPr>
              <a:t>The emerging field of signal processing on graphs: Extending high-dimensional data analysis to networks and other irregular domains. </a:t>
            </a:r>
            <a:r>
              <a:rPr lang="en-US" sz="1050" i="1" dirty="0">
                <a:solidFill>
                  <a:srgbClr val="222222"/>
                </a:solidFill>
                <a:latin typeface="Arial" panose="020B0604020202020204" pitchFamily="34" charset="0"/>
              </a:rPr>
              <a:t>IEEE signal processing magazine</a:t>
            </a:r>
            <a:endParaRPr lang="en-US" sz="1050" dirty="0"/>
          </a:p>
        </p:txBody>
      </p:sp>
      <p:pic>
        <p:nvPicPr>
          <p:cNvPr id="34" name="Picture 33">
            <a:extLst>
              <a:ext uri="{FF2B5EF4-FFF2-40B4-BE49-F238E27FC236}">
                <a16:creationId xmlns:a16="http://schemas.microsoft.com/office/drawing/2014/main" id="{991DE55D-213F-F149-BB83-F13E141C3EB6}"/>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5" name="Straight Connector 34">
            <a:extLst>
              <a:ext uri="{FF2B5EF4-FFF2-40B4-BE49-F238E27FC236}">
                <a16:creationId xmlns:a16="http://schemas.microsoft.com/office/drawing/2014/main" id="{709C808D-230E-3A4F-A418-361853AB3F50}"/>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9C3EFC05-CC5F-0549-BCB5-D5D9984CF82F}"/>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430693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4E2-6956-5D41-ADD3-689012214BEB}"/>
              </a:ext>
            </a:extLst>
          </p:cNvPr>
          <p:cNvSpPr>
            <a:spLocks noGrp="1"/>
          </p:cNvSpPr>
          <p:nvPr>
            <p:ph type="title"/>
          </p:nvPr>
        </p:nvSpPr>
        <p:spPr/>
        <p:txBody>
          <a:bodyPr/>
          <a:lstStyle/>
          <a:p>
            <a:r>
              <a:rPr lang="en-US" dirty="0"/>
              <a:t>Inverse Graph Fourier Transform (IGFT)</a:t>
            </a:r>
          </a:p>
        </p:txBody>
      </p:sp>
      <p:sp>
        <p:nvSpPr>
          <p:cNvPr id="3" name="Slide Number Placeholder 2">
            <a:extLst>
              <a:ext uri="{FF2B5EF4-FFF2-40B4-BE49-F238E27FC236}">
                <a16:creationId xmlns:a16="http://schemas.microsoft.com/office/drawing/2014/main" id="{A6724A00-DBD6-E04C-B1DB-0EC251FE77B8}"/>
              </a:ext>
            </a:extLst>
          </p:cNvPr>
          <p:cNvSpPr>
            <a:spLocks noGrp="1"/>
          </p:cNvSpPr>
          <p:nvPr>
            <p:ph type="sldNum" sz="quarter" idx="12"/>
          </p:nvPr>
        </p:nvSpPr>
        <p:spPr/>
        <p:txBody>
          <a:bodyPr/>
          <a:lstStyle/>
          <a:p>
            <a:fld id="{4C15419E-54D6-8648-ABFB-BEF58E3E877E}" type="slidenum">
              <a:rPr lang="en-US" smtClean="0"/>
              <a:t>36</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1EA810-1E0D-D546-995A-26F3D6A7879E}"/>
                  </a:ext>
                </a:extLst>
              </p:cNvPr>
              <p:cNvSpPr txBox="1"/>
              <p:nvPr/>
            </p:nvSpPr>
            <p:spPr>
              <a:xfrm>
                <a:off x="838200" y="1564167"/>
                <a:ext cx="8971352" cy="523220"/>
              </a:xfrm>
              <a:prstGeom prst="rect">
                <a:avLst/>
              </a:prstGeom>
              <a:noFill/>
            </p:spPr>
            <p:txBody>
              <a:bodyPr wrap="square" rtlCol="0">
                <a:spAutoFit/>
              </a:bodyPr>
              <a:lstStyle/>
              <a:p>
                <a:r>
                  <a:rPr lang="en-US" sz="2800" dirty="0">
                    <a:solidFill>
                      <a:schemeClr val="accent5">
                        <a:lumMod val="75000"/>
                      </a:schemeClr>
                    </a:solidFill>
                  </a:rPr>
                  <a:t>A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 can be written as graph Fourier series:   </a:t>
                </a:r>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FF1EA810-1E0D-D546-995A-26F3D6A7879E}"/>
                  </a:ext>
                </a:extLst>
              </p:cNvPr>
              <p:cNvSpPr txBox="1">
                <a:spLocks noRot="1" noChangeAspect="1" noMove="1" noResize="1" noEditPoints="1" noAdjustHandles="1" noChangeArrowheads="1" noChangeShapeType="1" noTextEdit="1"/>
              </p:cNvSpPr>
              <p:nvPr/>
            </p:nvSpPr>
            <p:spPr>
              <a:xfrm>
                <a:off x="838200" y="1564167"/>
                <a:ext cx="8971352" cy="523220"/>
              </a:xfrm>
              <a:prstGeom prst="rect">
                <a:avLst/>
              </a:prstGeom>
              <a:blipFill>
                <a:blip r:embed="rId2"/>
                <a:stretch>
                  <a:fillRect l="-127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10192B-3173-034D-A1A6-EDBE330DE343}"/>
                  </a:ext>
                </a:extLst>
              </p:cNvPr>
              <p:cNvSpPr txBox="1"/>
              <p:nvPr/>
            </p:nvSpPr>
            <p:spPr>
              <a:xfrm>
                <a:off x="838200"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𝑢</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mode</a:t>
                </a:r>
                <a:endParaRPr lang="en-US" sz="2800" dirty="0">
                  <a:solidFill>
                    <a:srgbClr val="FF0000"/>
                  </a:solidFill>
                </a:endParaRPr>
              </a:p>
            </p:txBody>
          </p:sp>
        </mc:Choice>
        <mc:Fallback xmlns="">
          <p:sp>
            <p:nvSpPr>
              <p:cNvPr id="18" name="TextBox 17">
                <a:extLst>
                  <a:ext uri="{FF2B5EF4-FFF2-40B4-BE49-F238E27FC236}">
                    <a16:creationId xmlns:a16="http://schemas.microsoft.com/office/drawing/2014/main" id="{A710192B-3173-034D-A1A6-EDBE330DE343}"/>
                  </a:ext>
                </a:extLst>
              </p:cNvPr>
              <p:cNvSpPr txBox="1">
                <a:spLocks noRot="1" noChangeAspect="1" noMove="1" noResize="1" noEditPoints="1" noAdjustHandles="1" noChangeArrowheads="1" noChangeShapeType="1" noTextEdit="1"/>
              </p:cNvSpPr>
              <p:nvPr/>
            </p:nvSpPr>
            <p:spPr>
              <a:xfrm>
                <a:off x="838200" y="3405907"/>
                <a:ext cx="3670540" cy="523220"/>
              </a:xfrm>
              <a:prstGeom prst="rect">
                <a:avLst/>
              </a:prstGeom>
              <a:blipFill>
                <a:blip r:embed="rId5"/>
                <a:stretch>
                  <a:fillRect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C97B5B-F531-D54B-BF5A-552F14064DEC}"/>
                  </a:ext>
                </a:extLst>
              </p:cNvPr>
              <p:cNvSpPr txBox="1"/>
              <p:nvPr/>
            </p:nvSpPr>
            <p:spPr>
              <a:xfrm>
                <a:off x="5078084" y="3405907"/>
                <a:ext cx="3670540" cy="523220"/>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𝜆</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frequency</a:t>
                </a:r>
                <a:endParaRPr lang="en-US" sz="2800" dirty="0">
                  <a:solidFill>
                    <a:srgbClr val="FF0000"/>
                  </a:solidFill>
                </a:endParaRPr>
              </a:p>
            </p:txBody>
          </p:sp>
        </mc:Choice>
        <mc:Fallback xmlns="">
          <p:sp>
            <p:nvSpPr>
              <p:cNvPr id="19" name="TextBox 18">
                <a:extLst>
                  <a:ext uri="{FF2B5EF4-FFF2-40B4-BE49-F238E27FC236}">
                    <a16:creationId xmlns:a16="http://schemas.microsoft.com/office/drawing/2014/main" id="{B5C97B5B-F531-D54B-BF5A-552F14064DEC}"/>
                  </a:ext>
                </a:extLst>
              </p:cNvPr>
              <p:cNvSpPr txBox="1">
                <a:spLocks noRot="1" noChangeAspect="1" noMove="1" noResize="1" noEditPoints="1" noAdjustHandles="1" noChangeArrowheads="1" noChangeShapeType="1" noTextEdit="1"/>
              </p:cNvSpPr>
              <p:nvPr/>
            </p:nvSpPr>
            <p:spPr>
              <a:xfrm>
                <a:off x="5078084" y="3405907"/>
                <a:ext cx="3670540" cy="523220"/>
              </a:xfrm>
              <a:prstGeom prst="rect">
                <a:avLst/>
              </a:prstGeom>
              <a:blipFill>
                <a:blip r:embed="rId6"/>
                <a:stretch>
                  <a:fillRect l="-1034"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6A64C1-5658-D949-8B12-481C050291DB}"/>
                  </a:ext>
                </a:extLst>
              </p:cNvPr>
              <p:cNvSpPr txBox="1"/>
              <p:nvPr/>
            </p:nvSpPr>
            <p:spPr>
              <a:xfrm>
                <a:off x="7789652" y="3429000"/>
                <a:ext cx="4304581" cy="547458"/>
              </a:xfrm>
              <a:prstGeom prst="rect">
                <a:avLst/>
              </a:prstGeom>
              <a:noFill/>
            </p:spPr>
            <p:txBody>
              <a:bodyPr wrap="squar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𝑓</m:t>
                            </m:r>
                          </m:e>
                        </m:acc>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oMath>
                </a14:m>
                <a:r>
                  <a:rPr lang="en-US" sz="2800" dirty="0">
                    <a:solidFill>
                      <a:schemeClr val="tx1"/>
                    </a:solidFill>
                  </a:rPr>
                  <a:t> graph Fourier coefficients</a:t>
                </a:r>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516A64C1-5658-D949-8B12-481C050291DB}"/>
                  </a:ext>
                </a:extLst>
              </p:cNvPr>
              <p:cNvSpPr txBox="1">
                <a:spLocks noRot="1" noChangeAspect="1" noMove="1" noResize="1" noEditPoints="1" noAdjustHandles="1" noChangeArrowheads="1" noChangeShapeType="1" noTextEdit="1"/>
              </p:cNvSpPr>
              <p:nvPr/>
            </p:nvSpPr>
            <p:spPr>
              <a:xfrm>
                <a:off x="7789652" y="3429000"/>
                <a:ext cx="4304581" cy="547458"/>
              </a:xfrm>
              <a:prstGeom prst="rect">
                <a:avLst/>
              </a:prstGeom>
              <a:blipFill>
                <a:blip r:embed="rId7"/>
                <a:stretch>
                  <a:fillRect l="-1471" t="-9091" r="-2647" b="-2727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F28A802B-9C62-5543-8401-580E43ED46C0}"/>
              </a:ext>
            </a:extLst>
          </p:cNvPr>
          <p:cNvPicPr>
            <a:picLocks noChangeAspect="1"/>
          </p:cNvPicPr>
          <p:nvPr/>
        </p:nvPicPr>
        <p:blipFill>
          <a:blip r:embed="rId8"/>
          <a:stretch>
            <a:fillRect/>
          </a:stretch>
        </p:blipFill>
        <p:spPr>
          <a:xfrm>
            <a:off x="1442049" y="4495779"/>
            <a:ext cx="1710393" cy="1375935"/>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B9CE63-D095-6C4D-A269-C47FDEA44F11}"/>
                  </a:ext>
                </a:extLst>
              </p:cNvPr>
              <p:cNvSpPr txBox="1"/>
              <p:nvPr/>
            </p:nvSpPr>
            <p:spPr>
              <a:xfrm>
                <a:off x="1313849" y="6007330"/>
                <a:ext cx="2412762" cy="369332"/>
              </a:xfrm>
              <a:prstGeom prst="rect">
                <a:avLst/>
              </a:prstGeom>
              <a:noFill/>
            </p:spPr>
            <p:txBody>
              <a:bodyPr wrap="square" rtlCol="0">
                <a:spAutoFit/>
              </a:bodyPr>
              <a:lstStyle/>
              <a:p>
                <a:r>
                  <a:rPr lang="en-US" dirty="0"/>
                  <a:t>Spatial domain: </a:t>
                </a:r>
                <a14:m>
                  <m:oMath xmlns:m="http://schemas.openxmlformats.org/officeDocument/2006/math">
                    <m:r>
                      <a:rPr lang="en-US" b="1" i="1" smtClean="0">
                        <a:latin typeface="Cambria Math" panose="02040503050406030204" pitchFamily="18" charset="0"/>
                      </a:rPr>
                      <m:t>𝒇</m:t>
                    </m:r>
                  </m:oMath>
                </a14:m>
                <a:endParaRPr lang="en-US" b="1" dirty="0"/>
              </a:p>
            </p:txBody>
          </p:sp>
        </mc:Choice>
        <mc:Fallback xmlns="">
          <p:sp>
            <p:nvSpPr>
              <p:cNvPr id="22" name="TextBox 21">
                <a:extLst>
                  <a:ext uri="{FF2B5EF4-FFF2-40B4-BE49-F238E27FC236}">
                    <a16:creationId xmlns:a16="http://schemas.microsoft.com/office/drawing/2014/main" id="{41B9CE63-D095-6C4D-A269-C47FDEA44F11}"/>
                  </a:ext>
                </a:extLst>
              </p:cNvPr>
              <p:cNvSpPr txBox="1">
                <a:spLocks noRot="1" noChangeAspect="1" noMove="1" noResize="1" noEditPoints="1" noAdjustHandles="1" noChangeArrowheads="1" noChangeShapeType="1" noTextEdit="1"/>
              </p:cNvSpPr>
              <p:nvPr/>
            </p:nvSpPr>
            <p:spPr>
              <a:xfrm>
                <a:off x="1313849" y="6007330"/>
                <a:ext cx="2412762" cy="369332"/>
              </a:xfrm>
              <a:prstGeom prst="rect">
                <a:avLst/>
              </a:prstGeom>
              <a:blipFill>
                <a:blip r:embed="rId9"/>
                <a:stretch>
                  <a:fillRect l="-1571" t="-6667" b="-2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1B7417AE-B05B-2A49-BA5A-6559E396CE13}"/>
              </a:ext>
            </a:extLst>
          </p:cNvPr>
          <p:cNvSpPr/>
          <p:nvPr/>
        </p:nvSpPr>
        <p:spPr>
          <a:xfrm rot="10800000">
            <a:off x="4167052" y="5020663"/>
            <a:ext cx="2998623" cy="5463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36CFFA-D75F-2E41-8F1F-3BC9D4F5D732}"/>
                  </a:ext>
                </a:extLst>
              </p:cNvPr>
              <p:cNvSpPr txBox="1"/>
              <p:nvPr/>
            </p:nvSpPr>
            <p:spPr>
              <a:xfrm>
                <a:off x="5213784" y="4728082"/>
                <a:ext cx="785793" cy="292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r>
                        <a:rPr lang="en-US" b="0" i="1" smtClean="0">
                          <a:latin typeface="Cambria Math" panose="02040503050406030204" pitchFamily="18" charset="0"/>
                        </a:rPr>
                        <m:t>=</m:t>
                      </m:r>
                      <m:r>
                        <a:rPr lang="en-US" b="1" i="1" smtClean="0">
                          <a:latin typeface="Cambria Math" panose="02040503050406030204" pitchFamily="18" charset="0"/>
                        </a:rPr>
                        <m:t>𝑼</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m:oMathPara>
                </a14:m>
                <a:endParaRPr lang="en-US" b="1" dirty="0"/>
              </a:p>
            </p:txBody>
          </p:sp>
        </mc:Choice>
        <mc:Fallback xmlns="">
          <p:sp>
            <p:nvSpPr>
              <p:cNvPr id="24" name="TextBox 23">
                <a:extLst>
                  <a:ext uri="{FF2B5EF4-FFF2-40B4-BE49-F238E27FC236}">
                    <a16:creationId xmlns:a16="http://schemas.microsoft.com/office/drawing/2014/main" id="{3E36CFFA-D75F-2E41-8F1F-3BC9D4F5D732}"/>
                  </a:ext>
                </a:extLst>
              </p:cNvPr>
              <p:cNvSpPr txBox="1">
                <a:spLocks noRot="1" noChangeAspect="1" noMove="1" noResize="1" noEditPoints="1" noAdjustHandles="1" noChangeArrowheads="1" noChangeShapeType="1" noTextEdit="1"/>
              </p:cNvSpPr>
              <p:nvPr/>
            </p:nvSpPr>
            <p:spPr>
              <a:xfrm>
                <a:off x="5213784" y="4728082"/>
                <a:ext cx="785793" cy="292452"/>
              </a:xfrm>
              <a:prstGeom prst="rect">
                <a:avLst/>
              </a:prstGeom>
              <a:blipFill>
                <a:blip r:embed="rId10"/>
                <a:stretch>
                  <a:fillRect l="-9677" t="-21739" r="-967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BFCB8-077C-7649-A9A3-3224E7EFD8E0}"/>
                  </a:ext>
                </a:extLst>
              </p:cNvPr>
              <p:cNvSpPr txBox="1"/>
              <p:nvPr/>
            </p:nvSpPr>
            <p:spPr>
              <a:xfrm>
                <a:off x="4693943" y="5567003"/>
                <a:ext cx="2130520" cy="369332"/>
              </a:xfrm>
              <a:prstGeom prst="rect">
                <a:avLst/>
              </a:prstGeom>
              <a:noFill/>
            </p:spPr>
            <p:txBody>
              <a:bodyPr wrap="none" rtlCol="0">
                <a:spAutoFit/>
              </a:bodyPr>
              <a:lstStyle/>
              <a:p>
                <a:r>
                  <a:rPr lang="en-US" dirty="0"/>
                  <a:t>Reconstruct signal </a:t>
                </a:r>
                <a14:m>
                  <m:oMath xmlns:m="http://schemas.openxmlformats.org/officeDocument/2006/math">
                    <m:r>
                      <a:rPr lang="en-US" b="1" i="1" smtClean="0">
                        <a:latin typeface="Cambria Math" panose="02040503050406030204" pitchFamily="18" charset="0"/>
                      </a:rPr>
                      <m:t>𝒇</m:t>
                    </m:r>
                  </m:oMath>
                </a14:m>
                <a:r>
                  <a:rPr lang="en-US" b="1" dirty="0"/>
                  <a:t> </a:t>
                </a:r>
              </a:p>
            </p:txBody>
          </p:sp>
        </mc:Choice>
        <mc:Fallback xmlns="">
          <p:sp>
            <p:nvSpPr>
              <p:cNvPr id="25" name="TextBox 24">
                <a:extLst>
                  <a:ext uri="{FF2B5EF4-FFF2-40B4-BE49-F238E27FC236}">
                    <a16:creationId xmlns:a16="http://schemas.microsoft.com/office/drawing/2014/main" id="{2E2BFCB8-077C-7649-A9A3-3224E7EFD8E0}"/>
                  </a:ext>
                </a:extLst>
              </p:cNvPr>
              <p:cNvSpPr txBox="1">
                <a:spLocks noRot="1" noChangeAspect="1" noMove="1" noResize="1" noEditPoints="1" noAdjustHandles="1" noChangeArrowheads="1" noChangeShapeType="1" noTextEdit="1"/>
              </p:cNvSpPr>
              <p:nvPr/>
            </p:nvSpPr>
            <p:spPr>
              <a:xfrm>
                <a:off x="4693943" y="5567003"/>
                <a:ext cx="2130520" cy="369332"/>
              </a:xfrm>
              <a:prstGeom prst="rect">
                <a:avLst/>
              </a:prstGeom>
              <a:blipFill>
                <a:blip r:embed="rId11"/>
                <a:stretch>
                  <a:fillRect l="-2381" t="-3333" b="-26667"/>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C0860BAF-58E8-4348-AB24-9813680E1ADC}"/>
              </a:ext>
            </a:extLst>
          </p:cNvPr>
          <p:cNvPicPr>
            <a:picLocks noChangeAspect="1"/>
          </p:cNvPicPr>
          <p:nvPr/>
        </p:nvPicPr>
        <p:blipFill>
          <a:blip r:embed="rId12"/>
          <a:stretch>
            <a:fillRect/>
          </a:stretch>
        </p:blipFill>
        <p:spPr>
          <a:xfrm>
            <a:off x="8426063" y="4495779"/>
            <a:ext cx="1683140" cy="137593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86B9B4-DC5B-EE4A-A029-10BB04C684E0}"/>
                  </a:ext>
                </a:extLst>
              </p:cNvPr>
              <p:cNvSpPr txBox="1"/>
              <p:nvPr/>
            </p:nvSpPr>
            <p:spPr>
              <a:xfrm>
                <a:off x="8291244" y="6013171"/>
                <a:ext cx="1952779" cy="384785"/>
              </a:xfrm>
              <a:prstGeom prst="rect">
                <a:avLst/>
              </a:prstGeom>
              <a:noFill/>
            </p:spPr>
            <p:txBody>
              <a:bodyPr wrap="none" rtlCol="0">
                <a:spAutoFit/>
              </a:bodyPr>
              <a:lstStyle/>
              <a:p>
                <a:r>
                  <a:rPr lang="en-US" dirty="0"/>
                  <a:t>Spectral domain: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𝒇</m:t>
                        </m:r>
                      </m:e>
                    </m:acc>
                  </m:oMath>
                </a14:m>
                <a:endParaRPr lang="en-US" b="1" dirty="0"/>
              </a:p>
            </p:txBody>
          </p:sp>
        </mc:Choice>
        <mc:Fallback xmlns="">
          <p:sp>
            <p:nvSpPr>
              <p:cNvPr id="27" name="TextBox 26">
                <a:extLst>
                  <a:ext uri="{FF2B5EF4-FFF2-40B4-BE49-F238E27FC236}">
                    <a16:creationId xmlns:a16="http://schemas.microsoft.com/office/drawing/2014/main" id="{0186B9B4-DC5B-EE4A-A029-10BB04C684E0}"/>
                  </a:ext>
                </a:extLst>
              </p:cNvPr>
              <p:cNvSpPr txBox="1">
                <a:spLocks noRot="1" noChangeAspect="1" noMove="1" noResize="1" noEditPoints="1" noAdjustHandles="1" noChangeArrowheads="1" noChangeShapeType="1" noTextEdit="1"/>
              </p:cNvSpPr>
              <p:nvPr/>
            </p:nvSpPr>
            <p:spPr>
              <a:xfrm>
                <a:off x="8291244" y="6013171"/>
                <a:ext cx="1952779" cy="384785"/>
              </a:xfrm>
              <a:prstGeom prst="rect">
                <a:avLst/>
              </a:prstGeom>
              <a:blipFill>
                <a:blip r:embed="rId13"/>
                <a:stretch>
                  <a:fillRect l="-2581" t="-3125" b="-21875"/>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03029AED-478F-B049-8BA3-4F8A72FAA334}"/>
              </a:ext>
            </a:extLst>
          </p:cNvPr>
          <p:cNvPicPr>
            <a:picLocks noChangeAspect="1"/>
          </p:cNvPicPr>
          <p:nvPr/>
        </p:nvPicPr>
        <p:blipFill>
          <a:blip r:embed="rId14"/>
          <a:stretch>
            <a:fillRect/>
          </a:stretch>
        </p:blipFill>
        <p:spPr>
          <a:xfrm>
            <a:off x="4601609" y="2198959"/>
            <a:ext cx="1854428" cy="881063"/>
          </a:xfrm>
          <a:prstGeom prst="rect">
            <a:avLst/>
          </a:prstGeom>
        </p:spPr>
      </p:pic>
      <p:cxnSp>
        <p:nvCxnSpPr>
          <p:cNvPr id="30" name="Straight Connector 29">
            <a:extLst>
              <a:ext uri="{FF2B5EF4-FFF2-40B4-BE49-F238E27FC236}">
                <a16:creationId xmlns:a16="http://schemas.microsoft.com/office/drawing/2014/main" id="{65AA8E52-28F6-A64E-A877-B8682E258D5D}"/>
              </a:ext>
            </a:extLst>
          </p:cNvPr>
          <p:cNvCxnSpPr>
            <a:cxnSpLocks/>
          </p:cNvCxnSpPr>
          <p:nvPr/>
        </p:nvCxnSpPr>
        <p:spPr>
          <a:xfrm>
            <a:off x="5722144" y="2836234"/>
            <a:ext cx="417907"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FD63069-52B0-394C-B944-B5D6DA49FA39}"/>
              </a:ext>
            </a:extLst>
          </p:cNvPr>
          <p:cNvPicPr>
            <a:picLocks noChangeAspect="1"/>
          </p:cNvPicPr>
          <p:nvPr/>
        </p:nvPicPr>
        <p:blipFill>
          <a:blip r:embed="rId15"/>
          <a:stretch>
            <a:fillRect/>
          </a:stretch>
        </p:blipFill>
        <p:spPr>
          <a:xfrm>
            <a:off x="5722144" y="2986066"/>
            <a:ext cx="548161" cy="300363"/>
          </a:xfrm>
          <a:prstGeom prst="rect">
            <a:avLst/>
          </a:prstGeom>
        </p:spPr>
      </p:pic>
    </p:spTree>
    <p:extLst>
      <p:ext uri="{BB962C8B-B14F-4D97-AF65-F5344CB8AC3E}">
        <p14:creationId xmlns:p14="http://schemas.microsoft.com/office/powerpoint/2010/main" val="3256972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37</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solidFill>
            <a:schemeClr val="accent1">
              <a:alpha val="21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2263225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38</a:t>
            </a:fld>
            <a:endParaRPr lang="en-US" dirty="0"/>
          </a:p>
        </p:txBody>
      </p:sp>
      <p:sp>
        <p:nvSpPr>
          <p:cNvPr id="5" name="TextBox 4">
            <a:extLst>
              <a:ext uri="{FF2B5EF4-FFF2-40B4-BE49-F238E27FC236}">
                <a16:creationId xmlns:a16="http://schemas.microsoft.com/office/drawing/2014/main" id="{BCF95B9B-C645-7645-9BCB-C9608F1B8C92}"/>
              </a:ext>
            </a:extLst>
          </p:cNvPr>
          <p:cNvSpPr txBox="1"/>
          <p:nvPr/>
        </p:nvSpPr>
        <p:spPr>
          <a:xfrm>
            <a:off x="2063857" y="2288504"/>
            <a:ext cx="1726563" cy="400110"/>
          </a:xfrm>
          <a:prstGeom prst="rect">
            <a:avLst/>
          </a:prstGeom>
          <a:noFill/>
        </p:spPr>
        <p:txBody>
          <a:bodyPr wrap="none" rtlCol="0">
            <a:spAutoFit/>
          </a:bodyPr>
          <a:lstStyle/>
          <a:p>
            <a:r>
              <a:rPr lang="en-US" sz="2000" dirty="0">
                <a:solidFill>
                  <a:schemeClr val="accent6">
                    <a:lumMod val="50000"/>
                  </a:schemeClr>
                </a:solidFill>
              </a:rPr>
              <a:t>Link Prediction</a:t>
            </a:r>
          </a:p>
        </p:txBody>
      </p:sp>
      <p:sp>
        <p:nvSpPr>
          <p:cNvPr id="7" name="TextBox 6">
            <a:extLst>
              <a:ext uri="{FF2B5EF4-FFF2-40B4-BE49-F238E27FC236}">
                <a16:creationId xmlns:a16="http://schemas.microsoft.com/office/drawing/2014/main" id="{D9778694-0F52-314D-B101-7525547ACA0D}"/>
              </a:ext>
            </a:extLst>
          </p:cNvPr>
          <p:cNvSpPr txBox="1"/>
          <p:nvPr/>
        </p:nvSpPr>
        <p:spPr>
          <a:xfrm>
            <a:off x="2021274" y="4483582"/>
            <a:ext cx="2166299" cy="400110"/>
          </a:xfrm>
          <a:prstGeom prst="rect">
            <a:avLst/>
          </a:prstGeom>
          <a:noFill/>
        </p:spPr>
        <p:txBody>
          <a:bodyPr wrap="none" rtlCol="0">
            <a:spAutoFit/>
          </a:bodyPr>
          <a:lstStyle/>
          <a:p>
            <a:r>
              <a:rPr lang="en-US" sz="2000" dirty="0">
                <a:solidFill>
                  <a:schemeClr val="accent6">
                    <a:lumMod val="50000"/>
                  </a:schemeClr>
                </a:solidFill>
              </a:rPr>
              <a:t>Node Classification</a:t>
            </a:r>
          </a:p>
        </p:txBody>
      </p:sp>
      <p:sp>
        <p:nvSpPr>
          <p:cNvPr id="9" name="TextBox 8">
            <a:extLst>
              <a:ext uri="{FF2B5EF4-FFF2-40B4-BE49-F238E27FC236}">
                <a16:creationId xmlns:a16="http://schemas.microsoft.com/office/drawing/2014/main" id="{CACF7EBB-4073-9644-8556-B551D2E92B96}"/>
              </a:ext>
            </a:extLst>
          </p:cNvPr>
          <p:cNvSpPr txBox="1"/>
          <p:nvPr/>
        </p:nvSpPr>
        <p:spPr>
          <a:xfrm>
            <a:off x="7460412" y="2288503"/>
            <a:ext cx="2242793" cy="400110"/>
          </a:xfrm>
          <a:prstGeom prst="rect">
            <a:avLst/>
          </a:prstGeom>
          <a:noFill/>
        </p:spPr>
        <p:txBody>
          <a:bodyPr wrap="none" rtlCol="0">
            <a:spAutoFit/>
          </a:bodyPr>
          <a:lstStyle/>
          <a:p>
            <a:r>
              <a:rPr lang="en-US" sz="2000" dirty="0">
                <a:solidFill>
                  <a:schemeClr val="accent6">
                    <a:lumMod val="50000"/>
                  </a:schemeClr>
                </a:solidFill>
              </a:rPr>
              <a:t>Graph Classification</a:t>
            </a:r>
          </a:p>
        </p:txBody>
      </p:sp>
      <p:pic>
        <p:nvPicPr>
          <p:cNvPr id="10" name="Picture 9">
            <a:extLst>
              <a:ext uri="{FF2B5EF4-FFF2-40B4-BE49-F238E27FC236}">
                <a16:creationId xmlns:a16="http://schemas.microsoft.com/office/drawing/2014/main" id="{6E4AE00C-F163-B24A-B0C0-CFD96568DBB4}"/>
              </a:ext>
            </a:extLst>
          </p:cNvPr>
          <p:cNvPicPr>
            <a:picLocks noChangeAspect="1"/>
          </p:cNvPicPr>
          <p:nvPr/>
        </p:nvPicPr>
        <p:blipFill>
          <a:blip r:embed="rId2">
            <a:clrChange>
              <a:clrFrom>
                <a:srgbClr val="F2F1E8"/>
              </a:clrFrom>
              <a:clrTo>
                <a:srgbClr val="F2F1E8">
                  <a:alpha val="0"/>
                </a:srgbClr>
              </a:clrTo>
            </a:clrChange>
          </a:blip>
          <a:stretch>
            <a:fillRect/>
          </a:stretch>
        </p:blipFill>
        <p:spPr>
          <a:xfrm>
            <a:off x="6523295" y="3111955"/>
            <a:ext cx="3883829" cy="3055660"/>
          </a:xfrm>
          <a:prstGeom prst="rect">
            <a:avLst/>
          </a:prstGeom>
        </p:spPr>
      </p:pic>
      <p:grpSp>
        <p:nvGrpSpPr>
          <p:cNvPr id="37" name="Group 36">
            <a:extLst>
              <a:ext uri="{FF2B5EF4-FFF2-40B4-BE49-F238E27FC236}">
                <a16:creationId xmlns:a16="http://schemas.microsoft.com/office/drawing/2014/main" id="{C6FF0CFD-C6E3-F341-92E5-41E32E314F2B}"/>
              </a:ext>
            </a:extLst>
          </p:cNvPr>
          <p:cNvGrpSpPr/>
          <p:nvPr/>
        </p:nvGrpSpPr>
        <p:grpSpPr>
          <a:xfrm>
            <a:off x="3149049" y="3105505"/>
            <a:ext cx="1604623" cy="776584"/>
            <a:chOff x="1640485" y="2957098"/>
            <a:chExt cx="2733675" cy="1323009"/>
          </a:xfrm>
        </p:grpSpPr>
        <p:sp>
          <p:nvSpPr>
            <p:cNvPr id="12" name="Oval 11">
              <a:extLst>
                <a:ext uri="{FF2B5EF4-FFF2-40B4-BE49-F238E27FC236}">
                  <a16:creationId xmlns:a16="http://schemas.microsoft.com/office/drawing/2014/main" id="{2E75171D-F768-FC4E-93A9-D29533BE1028}"/>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377F2-E200-454B-B2BB-CA16753FF564}"/>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7DF250-05DD-C943-B3D4-34E9BE240F34}"/>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694063-178E-1247-9465-994B22DB51E6}"/>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EACF95-96AE-DB41-A4F1-4A415990EB4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169451-1728-4440-A5EB-40A1D800ED89}"/>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49EA8A-2F6E-CC4D-8F13-00F61836091B}"/>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B893F5-616D-4D4A-988B-0958EBD4AA5C}"/>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2E41406-90C0-A14B-A812-781D0B403732}"/>
                </a:ext>
              </a:extLst>
            </p:cNvPr>
            <p:cNvCxnSpPr>
              <a:stCxn id="12" idx="4"/>
              <a:endCxn id="13"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B8EEF27-3A4A-F045-81C1-4518089B066C}"/>
                </a:ext>
              </a:extLst>
            </p:cNvPr>
            <p:cNvCxnSpPr>
              <a:cxnSpLocks/>
              <a:stCxn id="13" idx="7"/>
              <a:endCxn id="14"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C083B5D-E7CB-E640-A1AA-AF9DD679C4C9}"/>
                </a:ext>
              </a:extLst>
            </p:cNvPr>
            <p:cNvCxnSpPr>
              <a:cxnSpLocks/>
              <a:stCxn id="14" idx="6"/>
              <a:endCxn id="16"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9D8D28-ACAC-8F44-931D-D99F7327D310}"/>
                </a:ext>
              </a:extLst>
            </p:cNvPr>
            <p:cNvCxnSpPr>
              <a:cxnSpLocks/>
              <a:stCxn id="14" idx="6"/>
              <a:endCxn id="15"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5425F2F-F41F-E647-9598-293FC330B492}"/>
                </a:ext>
              </a:extLst>
            </p:cNvPr>
            <p:cNvCxnSpPr>
              <a:cxnSpLocks/>
              <a:stCxn id="15" idx="6"/>
              <a:endCxn id="19"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16352E3-3493-7545-81BE-F8631F22BE98}"/>
                </a:ext>
              </a:extLst>
            </p:cNvPr>
            <p:cNvCxnSpPr>
              <a:cxnSpLocks/>
              <a:stCxn id="16" idx="0"/>
              <a:endCxn id="15" idx="4"/>
            </p:cNvCxnSpPr>
            <p:nvPr/>
          </p:nvCxnSpPr>
          <p:spPr>
            <a:xfrm flipV="1">
              <a:off x="3345460" y="3223798"/>
              <a:ext cx="76200" cy="295275"/>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12FC520-BEF3-C54D-BFB1-F325F5136F1C}"/>
                </a:ext>
              </a:extLst>
            </p:cNvPr>
            <p:cNvCxnSpPr>
              <a:cxnSpLocks/>
              <a:stCxn id="13" idx="6"/>
              <a:endCxn id="16"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5619E6F-A3A3-2C4C-96F2-8C43E9D3FF19}"/>
                </a:ext>
              </a:extLst>
            </p:cNvPr>
            <p:cNvCxnSpPr>
              <a:cxnSpLocks/>
              <a:stCxn id="17" idx="1"/>
              <a:endCxn id="14"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58F9E89-D2B0-854D-89D1-4392A48D04E3}"/>
                </a:ext>
              </a:extLst>
            </p:cNvPr>
            <p:cNvCxnSpPr>
              <a:cxnSpLocks/>
              <a:stCxn id="17" idx="7"/>
              <a:endCxn id="18"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45C7BCF8-F74D-984E-8032-B79CA582AF8A}"/>
              </a:ext>
            </a:extLst>
          </p:cNvPr>
          <p:cNvCxnSpPr>
            <a:cxnSpLocks/>
            <a:stCxn id="18" idx="0"/>
            <a:endCxn id="19" idx="4"/>
          </p:cNvCxnSpPr>
          <p:nvPr/>
        </p:nvCxnSpPr>
        <p:spPr>
          <a:xfrm flipV="1">
            <a:off x="4636260" y="3183779"/>
            <a:ext cx="78275" cy="31309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C012C97A-C99B-7F41-B073-B41E3BB5B2AF}"/>
              </a:ext>
            </a:extLst>
          </p:cNvPr>
          <p:cNvGrpSpPr/>
          <p:nvPr/>
        </p:nvGrpSpPr>
        <p:grpSpPr>
          <a:xfrm>
            <a:off x="773568" y="3111955"/>
            <a:ext cx="1604623" cy="776584"/>
            <a:chOff x="1640485" y="2957098"/>
            <a:chExt cx="2733675" cy="1323009"/>
          </a:xfrm>
        </p:grpSpPr>
        <p:sp>
          <p:nvSpPr>
            <p:cNvPr id="69" name="Oval 68">
              <a:extLst>
                <a:ext uri="{FF2B5EF4-FFF2-40B4-BE49-F238E27FC236}">
                  <a16:creationId xmlns:a16="http://schemas.microsoft.com/office/drawing/2014/main" id="{A772B522-DBCD-5149-BA04-A6ADE04C43CB}"/>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FE4D6B2-92EB-4347-9EDE-002707A0E6E2}"/>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0639544-CA6D-4B43-9F53-8A734398B1E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86665BB-A341-8341-8F49-6001373CC873}"/>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3911D93-2786-F940-B1F3-17E8D14EE904}"/>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8838F1E-8554-9643-8AC8-8176D480FB5E}"/>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BDF3728-29FB-E64B-ABDA-65405E07B51C}"/>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01B6EC2-CDB5-CC4F-82F1-800CBFD6F703}"/>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A049D9C7-9F14-164A-AFE1-B24B29210979}"/>
                </a:ext>
              </a:extLst>
            </p:cNvPr>
            <p:cNvCxnSpPr>
              <a:stCxn id="69" idx="4"/>
              <a:endCxn id="70"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20F94CD-FFED-A64B-AF42-985EFA03AC34}"/>
                </a:ext>
              </a:extLst>
            </p:cNvPr>
            <p:cNvCxnSpPr>
              <a:cxnSpLocks/>
              <a:stCxn id="70" idx="7"/>
              <a:endCxn id="71"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F6B63CF-9BA8-2842-979A-21F13BB5AAB7}"/>
                </a:ext>
              </a:extLst>
            </p:cNvPr>
            <p:cNvCxnSpPr>
              <a:cxnSpLocks/>
              <a:stCxn id="71" idx="6"/>
              <a:endCxn id="73"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34235E6-280D-5840-8B91-5461B30A93B3}"/>
                </a:ext>
              </a:extLst>
            </p:cNvPr>
            <p:cNvCxnSpPr>
              <a:cxnSpLocks/>
              <a:stCxn id="71" idx="6"/>
              <a:endCxn id="72"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1DD02F7-8684-8C4E-9056-C298C2564913}"/>
                </a:ext>
              </a:extLst>
            </p:cNvPr>
            <p:cNvCxnSpPr>
              <a:cxnSpLocks/>
              <a:stCxn id="72" idx="6"/>
              <a:endCxn id="76"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AAA5DBB-824E-A248-BA10-47BB7673FB14}"/>
                </a:ext>
              </a:extLst>
            </p:cNvPr>
            <p:cNvCxnSpPr>
              <a:cxnSpLocks/>
              <a:stCxn id="70" idx="6"/>
              <a:endCxn id="73"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6AAF6F5-1B2A-4F43-9CD4-CFEB98A4EB81}"/>
                </a:ext>
              </a:extLst>
            </p:cNvPr>
            <p:cNvCxnSpPr>
              <a:cxnSpLocks/>
              <a:stCxn id="74" idx="1"/>
              <a:endCxn id="71"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A44BA6F-9998-404B-A9D3-F9B743D94F8A}"/>
                </a:ext>
              </a:extLst>
            </p:cNvPr>
            <p:cNvCxnSpPr>
              <a:cxnSpLocks/>
              <a:stCxn id="74" idx="7"/>
              <a:endCxn id="75"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5A4057D4-DD19-6046-88C3-56612EAC4CF5}"/>
              </a:ext>
            </a:extLst>
          </p:cNvPr>
          <p:cNvSpPr txBox="1"/>
          <p:nvPr/>
        </p:nvSpPr>
        <p:spPr>
          <a:xfrm>
            <a:off x="4077840" y="3244888"/>
            <a:ext cx="312906" cy="246221"/>
          </a:xfrm>
          <a:prstGeom prst="rect">
            <a:avLst/>
          </a:prstGeom>
          <a:noFill/>
        </p:spPr>
        <p:txBody>
          <a:bodyPr wrap="none" rtlCol="0">
            <a:spAutoFit/>
          </a:bodyPr>
          <a:lstStyle/>
          <a:p>
            <a:r>
              <a:rPr lang="zh-CN" altLang="en-US" sz="1000" dirty="0"/>
              <a:t>？</a:t>
            </a:r>
            <a:endParaRPr lang="en-US" sz="1000" dirty="0"/>
          </a:p>
        </p:txBody>
      </p:sp>
      <p:sp>
        <p:nvSpPr>
          <p:cNvPr id="87" name="TextBox 86">
            <a:extLst>
              <a:ext uri="{FF2B5EF4-FFF2-40B4-BE49-F238E27FC236}">
                <a16:creationId xmlns:a16="http://schemas.microsoft.com/office/drawing/2014/main" id="{6EE532A5-5877-334D-9620-1DFFA02BA6E3}"/>
              </a:ext>
            </a:extLst>
          </p:cNvPr>
          <p:cNvSpPr txBox="1"/>
          <p:nvPr/>
        </p:nvSpPr>
        <p:spPr>
          <a:xfrm>
            <a:off x="4562983" y="3236596"/>
            <a:ext cx="312906" cy="246221"/>
          </a:xfrm>
          <a:prstGeom prst="rect">
            <a:avLst/>
          </a:prstGeom>
          <a:noFill/>
        </p:spPr>
        <p:txBody>
          <a:bodyPr wrap="none" rtlCol="0">
            <a:spAutoFit/>
          </a:bodyPr>
          <a:lstStyle/>
          <a:p>
            <a:r>
              <a:rPr lang="zh-CN" altLang="en-US" sz="1000" dirty="0"/>
              <a:t>？</a:t>
            </a:r>
            <a:endParaRPr lang="en-US" sz="1000" dirty="0"/>
          </a:p>
        </p:txBody>
      </p:sp>
      <p:sp>
        <p:nvSpPr>
          <p:cNvPr id="88" name="TextBox 87">
            <a:extLst>
              <a:ext uri="{FF2B5EF4-FFF2-40B4-BE49-F238E27FC236}">
                <a16:creationId xmlns:a16="http://schemas.microsoft.com/office/drawing/2014/main" id="{C23247A4-4C83-B64F-A262-86100D205DCC}"/>
              </a:ext>
            </a:extLst>
          </p:cNvPr>
          <p:cNvSpPr txBox="1"/>
          <p:nvPr/>
        </p:nvSpPr>
        <p:spPr>
          <a:xfrm>
            <a:off x="1343852" y="3882750"/>
            <a:ext cx="227948" cy="246221"/>
          </a:xfrm>
          <a:prstGeom prst="rect">
            <a:avLst/>
          </a:prstGeom>
          <a:noFill/>
        </p:spPr>
        <p:txBody>
          <a:bodyPr wrap="none" rtlCol="0">
            <a:spAutoFit/>
          </a:bodyPr>
          <a:lstStyle/>
          <a:p>
            <a:r>
              <a:rPr lang="en-US" sz="1000" dirty="0"/>
              <a:t>t</a:t>
            </a:r>
          </a:p>
        </p:txBody>
      </p:sp>
      <p:sp>
        <p:nvSpPr>
          <p:cNvPr id="89" name="TextBox 88">
            <a:extLst>
              <a:ext uri="{FF2B5EF4-FFF2-40B4-BE49-F238E27FC236}">
                <a16:creationId xmlns:a16="http://schemas.microsoft.com/office/drawing/2014/main" id="{5DA4AB7F-9238-FA48-AD4A-52AE33D2B297}"/>
              </a:ext>
            </a:extLst>
          </p:cNvPr>
          <p:cNvSpPr txBox="1"/>
          <p:nvPr/>
        </p:nvSpPr>
        <p:spPr>
          <a:xfrm>
            <a:off x="3682970" y="3888103"/>
            <a:ext cx="352982" cy="246221"/>
          </a:xfrm>
          <a:prstGeom prst="rect">
            <a:avLst/>
          </a:prstGeom>
          <a:noFill/>
        </p:spPr>
        <p:txBody>
          <a:bodyPr wrap="none" rtlCol="0">
            <a:spAutoFit/>
          </a:bodyPr>
          <a:lstStyle/>
          <a:p>
            <a:r>
              <a:rPr lang="en-US" sz="1000" dirty="0" err="1"/>
              <a:t>t+a</a:t>
            </a:r>
            <a:endParaRPr lang="en-US" sz="1000" dirty="0"/>
          </a:p>
        </p:txBody>
      </p:sp>
      <p:grpSp>
        <p:nvGrpSpPr>
          <p:cNvPr id="90" name="Group 89">
            <a:extLst>
              <a:ext uri="{FF2B5EF4-FFF2-40B4-BE49-F238E27FC236}">
                <a16:creationId xmlns:a16="http://schemas.microsoft.com/office/drawing/2014/main" id="{7AF03B4F-33D5-EA49-8A08-239B6BC17798}"/>
              </a:ext>
            </a:extLst>
          </p:cNvPr>
          <p:cNvGrpSpPr/>
          <p:nvPr/>
        </p:nvGrpSpPr>
        <p:grpSpPr>
          <a:xfrm>
            <a:off x="775155" y="5361324"/>
            <a:ext cx="1604623" cy="776584"/>
            <a:chOff x="1640485" y="2957098"/>
            <a:chExt cx="2733675" cy="1323009"/>
          </a:xfrm>
        </p:grpSpPr>
        <p:sp>
          <p:nvSpPr>
            <p:cNvPr id="91" name="Oval 90">
              <a:extLst>
                <a:ext uri="{FF2B5EF4-FFF2-40B4-BE49-F238E27FC236}">
                  <a16:creationId xmlns:a16="http://schemas.microsoft.com/office/drawing/2014/main" id="{D3817FC0-69B0-2F46-842D-7489910A8B70}"/>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AC66226-B57D-FA48-AA30-9345759060B1}"/>
                </a:ext>
              </a:extLst>
            </p:cNvPr>
            <p:cNvSpPr/>
            <p:nvPr/>
          </p:nvSpPr>
          <p:spPr>
            <a:xfrm>
              <a:off x="1916710" y="383339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E42CB8F-5811-C24D-840C-7436132BE999}"/>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48933A5-9C6B-2B4F-874C-73BE6D5F1AA6}"/>
                </a:ext>
              </a:extLst>
            </p:cNvPr>
            <p:cNvSpPr/>
            <p:nvPr/>
          </p:nvSpPr>
          <p:spPr>
            <a:xfrm>
              <a:off x="3354985" y="30904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2F907262-4963-DE46-9E65-D2072A1BF60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99D9412-AC62-B541-A500-B2CDFD39BD8C}"/>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384189E-F5BD-C545-87CD-7557235C302D}"/>
                </a:ext>
              </a:extLst>
            </p:cNvPr>
            <p:cNvSpPr/>
            <p:nvPr/>
          </p:nvSpPr>
          <p:spPr>
            <a:xfrm>
              <a:off x="4107460" y="3623848"/>
              <a:ext cx="133350" cy="133350"/>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807F3B0-C5C2-3446-8255-8ECAB8AC6028}"/>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01237970-C234-2347-971E-9965084E01BF}"/>
                </a:ext>
              </a:extLst>
            </p:cNvPr>
            <p:cNvCxnSpPr>
              <a:stCxn id="91" idx="4"/>
              <a:endCxn id="9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4929236E-8419-1641-BB9D-AC60BEFBA7F3}"/>
                </a:ext>
              </a:extLst>
            </p:cNvPr>
            <p:cNvCxnSpPr>
              <a:cxnSpLocks/>
              <a:stCxn id="92" idx="7"/>
              <a:endCxn id="9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DE7740C-A2F9-4441-BA02-8DD0154A6E64}"/>
                </a:ext>
              </a:extLst>
            </p:cNvPr>
            <p:cNvCxnSpPr>
              <a:cxnSpLocks/>
              <a:stCxn id="93" idx="6"/>
              <a:endCxn id="9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F2EE327-F306-D043-B659-A1766F5040A9}"/>
                </a:ext>
              </a:extLst>
            </p:cNvPr>
            <p:cNvCxnSpPr>
              <a:cxnSpLocks/>
              <a:stCxn id="93" idx="6"/>
              <a:endCxn id="9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A0CAD82-AD5C-3B44-ACEB-4808BCFC59D6}"/>
                </a:ext>
              </a:extLst>
            </p:cNvPr>
            <p:cNvCxnSpPr>
              <a:cxnSpLocks/>
              <a:stCxn id="94" idx="6"/>
              <a:endCxn id="9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29C05D4-4377-9146-A9D5-0555E503BD26}"/>
                </a:ext>
              </a:extLst>
            </p:cNvPr>
            <p:cNvCxnSpPr>
              <a:cxnSpLocks/>
              <a:stCxn id="92" idx="6"/>
              <a:endCxn id="9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8F4CD95-09D2-9646-8A8F-0CAB05F849DD}"/>
                </a:ext>
              </a:extLst>
            </p:cNvPr>
            <p:cNvCxnSpPr>
              <a:cxnSpLocks/>
              <a:stCxn id="96" idx="1"/>
              <a:endCxn id="9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5F0F6C51-FA3D-8741-833C-2817A4F5056F}"/>
                </a:ext>
              </a:extLst>
            </p:cNvPr>
            <p:cNvCxnSpPr>
              <a:cxnSpLocks/>
              <a:stCxn id="96" idx="7"/>
              <a:endCxn id="9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7" name="TextBox 106">
            <a:extLst>
              <a:ext uri="{FF2B5EF4-FFF2-40B4-BE49-F238E27FC236}">
                <a16:creationId xmlns:a16="http://schemas.microsoft.com/office/drawing/2014/main" id="{2890C10C-B0AC-5149-985C-5D8FBD86BC80}"/>
              </a:ext>
            </a:extLst>
          </p:cNvPr>
          <p:cNvSpPr txBox="1"/>
          <p:nvPr/>
        </p:nvSpPr>
        <p:spPr>
          <a:xfrm>
            <a:off x="1723856" y="5221051"/>
            <a:ext cx="312906" cy="246221"/>
          </a:xfrm>
          <a:prstGeom prst="rect">
            <a:avLst/>
          </a:prstGeom>
          <a:noFill/>
        </p:spPr>
        <p:txBody>
          <a:bodyPr wrap="none" rtlCol="0">
            <a:spAutoFit/>
          </a:bodyPr>
          <a:lstStyle/>
          <a:p>
            <a:r>
              <a:rPr lang="zh-CN" altLang="en-US" sz="1000" dirty="0"/>
              <a:t>？</a:t>
            </a:r>
            <a:endParaRPr lang="en-US" sz="1000" dirty="0"/>
          </a:p>
        </p:txBody>
      </p:sp>
      <p:sp>
        <p:nvSpPr>
          <p:cNvPr id="108" name="TextBox 107">
            <a:extLst>
              <a:ext uri="{FF2B5EF4-FFF2-40B4-BE49-F238E27FC236}">
                <a16:creationId xmlns:a16="http://schemas.microsoft.com/office/drawing/2014/main" id="{ACF7D8CA-A8D9-1649-9178-91A575469D3D}"/>
              </a:ext>
            </a:extLst>
          </p:cNvPr>
          <p:cNvSpPr txBox="1"/>
          <p:nvPr/>
        </p:nvSpPr>
        <p:spPr>
          <a:xfrm>
            <a:off x="2222456" y="5679582"/>
            <a:ext cx="312906" cy="246221"/>
          </a:xfrm>
          <a:prstGeom prst="rect">
            <a:avLst/>
          </a:prstGeom>
          <a:noFill/>
        </p:spPr>
        <p:txBody>
          <a:bodyPr wrap="none" rtlCol="0">
            <a:spAutoFit/>
          </a:bodyPr>
          <a:lstStyle/>
          <a:p>
            <a:r>
              <a:rPr lang="zh-CN" altLang="en-US" sz="1000" dirty="0"/>
              <a:t>？</a:t>
            </a:r>
            <a:endParaRPr lang="en-US" sz="1000" dirty="0"/>
          </a:p>
        </p:txBody>
      </p:sp>
      <p:sp>
        <p:nvSpPr>
          <p:cNvPr id="109" name="TextBox 108">
            <a:extLst>
              <a:ext uri="{FF2B5EF4-FFF2-40B4-BE49-F238E27FC236}">
                <a16:creationId xmlns:a16="http://schemas.microsoft.com/office/drawing/2014/main" id="{B0FA37CD-977E-F149-A95B-4618C3625408}"/>
              </a:ext>
            </a:extLst>
          </p:cNvPr>
          <p:cNvSpPr txBox="1"/>
          <p:nvPr/>
        </p:nvSpPr>
        <p:spPr>
          <a:xfrm>
            <a:off x="734683" y="5869855"/>
            <a:ext cx="312906" cy="246221"/>
          </a:xfrm>
          <a:prstGeom prst="rect">
            <a:avLst/>
          </a:prstGeom>
          <a:noFill/>
        </p:spPr>
        <p:txBody>
          <a:bodyPr wrap="none" rtlCol="0">
            <a:spAutoFit/>
          </a:bodyPr>
          <a:lstStyle/>
          <a:p>
            <a:r>
              <a:rPr lang="zh-CN" altLang="en-US" sz="1000" dirty="0"/>
              <a:t>？</a:t>
            </a:r>
            <a:endParaRPr lang="en-US" sz="1000" dirty="0"/>
          </a:p>
        </p:txBody>
      </p:sp>
      <p:grpSp>
        <p:nvGrpSpPr>
          <p:cNvPr id="130" name="Group 129">
            <a:extLst>
              <a:ext uri="{FF2B5EF4-FFF2-40B4-BE49-F238E27FC236}">
                <a16:creationId xmlns:a16="http://schemas.microsoft.com/office/drawing/2014/main" id="{1D3C7613-6459-514C-8F04-9D937E2D1FDB}"/>
              </a:ext>
            </a:extLst>
          </p:cNvPr>
          <p:cNvGrpSpPr/>
          <p:nvPr/>
        </p:nvGrpSpPr>
        <p:grpSpPr>
          <a:xfrm>
            <a:off x="3194630" y="5406995"/>
            <a:ext cx="1604623" cy="776584"/>
            <a:chOff x="1640485" y="2957098"/>
            <a:chExt cx="2733675" cy="1323009"/>
          </a:xfrm>
        </p:grpSpPr>
        <p:sp>
          <p:nvSpPr>
            <p:cNvPr id="131" name="Oval 130">
              <a:extLst>
                <a:ext uri="{FF2B5EF4-FFF2-40B4-BE49-F238E27FC236}">
                  <a16:creationId xmlns:a16="http://schemas.microsoft.com/office/drawing/2014/main" id="{F6502163-F60A-1246-B070-277998AA4E2E}"/>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E687B0B-32F3-7C41-820E-F737B9EADCE0}"/>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4D4D727D-B4D9-B842-98CF-11888D15D27B}"/>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4A3A387-917F-204A-917F-A9F2E615D30B}"/>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12B15B55-6326-A54D-ADDE-ABE913AF0C5F}"/>
                </a:ext>
              </a:extLst>
            </p:cNvPr>
            <p:cNvSpPr/>
            <p:nvPr/>
          </p:nvSpPr>
          <p:spPr>
            <a:xfrm>
              <a:off x="3278785" y="3519073"/>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A71A237-2576-D94C-B3FE-93CA68757066}"/>
                </a:ext>
              </a:extLst>
            </p:cNvPr>
            <p:cNvSpPr/>
            <p:nvPr/>
          </p:nvSpPr>
          <p:spPr>
            <a:xfrm>
              <a:off x="3412135" y="4146757"/>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FE06957-8025-FB44-BB16-6469B0079ABE}"/>
                </a:ext>
              </a:extLst>
            </p:cNvPr>
            <p:cNvSpPr/>
            <p:nvPr/>
          </p:nvSpPr>
          <p:spPr>
            <a:xfrm>
              <a:off x="4107460" y="3623848"/>
              <a:ext cx="133350" cy="13335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DCB75630-08C3-1F41-85F9-2D2B9DE2C724}"/>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5A871F77-41B6-7641-A8EB-FB2A3CF8DC86}"/>
                </a:ext>
              </a:extLst>
            </p:cNvPr>
            <p:cNvCxnSpPr>
              <a:stCxn id="131" idx="4"/>
              <a:endCxn id="132"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83B4D15-1E9E-274C-97AF-559EF3C16764}"/>
                </a:ext>
              </a:extLst>
            </p:cNvPr>
            <p:cNvCxnSpPr>
              <a:cxnSpLocks/>
              <a:stCxn id="132" idx="7"/>
              <a:endCxn id="133"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BB7D2C-4574-9B46-93A6-05E12CC21758}"/>
                </a:ext>
              </a:extLst>
            </p:cNvPr>
            <p:cNvCxnSpPr>
              <a:cxnSpLocks/>
              <a:stCxn id="133" idx="6"/>
              <a:endCxn id="135"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353E9BBD-8168-0D43-A39C-13E8AD43F61B}"/>
                </a:ext>
              </a:extLst>
            </p:cNvPr>
            <p:cNvCxnSpPr>
              <a:cxnSpLocks/>
              <a:stCxn id="133" idx="6"/>
              <a:endCxn id="134"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52022A0-AEBB-BD42-A5DA-74D352DD1074}"/>
                </a:ext>
              </a:extLst>
            </p:cNvPr>
            <p:cNvCxnSpPr>
              <a:cxnSpLocks/>
              <a:stCxn id="134" idx="6"/>
              <a:endCxn id="138"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6167E2A-5A89-7F46-84EF-D85046E8C7A1}"/>
                </a:ext>
              </a:extLst>
            </p:cNvPr>
            <p:cNvCxnSpPr>
              <a:cxnSpLocks/>
              <a:stCxn id="132" idx="6"/>
              <a:endCxn id="135"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FDA52949-82E4-CF46-92AE-6F4EA03A837C}"/>
                </a:ext>
              </a:extLst>
            </p:cNvPr>
            <p:cNvCxnSpPr>
              <a:cxnSpLocks/>
              <a:stCxn id="136" idx="1"/>
              <a:endCxn id="133"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EAC15B2-85E6-8643-A2C9-3B6F654BF26E}"/>
                </a:ext>
              </a:extLst>
            </p:cNvPr>
            <p:cNvCxnSpPr>
              <a:cxnSpLocks/>
              <a:stCxn id="136" idx="7"/>
              <a:endCxn id="137"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spTree>
    <p:extLst>
      <p:ext uri="{BB962C8B-B14F-4D97-AF65-F5344CB8AC3E}">
        <p14:creationId xmlns:p14="http://schemas.microsoft.com/office/powerpoint/2010/main" val="1905853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39</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3172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0" y="-8181"/>
            <a:ext cx="10515600" cy="1325563"/>
          </a:xfrm>
        </p:spPr>
        <p:txBody>
          <a:bodyPr/>
          <a:lstStyle/>
          <a:p>
            <a:r>
              <a:rPr lang="en-US" dirty="0"/>
              <a:t>ML on Graphs</a:t>
            </a:r>
          </a:p>
        </p:txBody>
      </p:sp>
      <p:sp>
        <p:nvSpPr>
          <p:cNvPr id="9" name="Rectangle 8"/>
          <p:cNvSpPr/>
          <p:nvPr/>
        </p:nvSpPr>
        <p:spPr>
          <a:xfrm>
            <a:off x="129252" y="984559"/>
            <a:ext cx="11686230" cy="2800767"/>
          </a:xfrm>
          <a:prstGeom prst="rect">
            <a:avLst/>
          </a:prstGeom>
        </p:spPr>
        <p:txBody>
          <a:bodyPr wrap="square">
            <a:spAutoFit/>
          </a:bodyPr>
          <a:lstStyle/>
          <a:p>
            <a:r>
              <a:rPr lang="en-US" sz="2800" dirty="0">
                <a:solidFill>
                  <a:srgbClr val="1F497D"/>
                </a:solidFill>
                <a:cs typeface="Times New Roman" panose="02020603050405020304" pitchFamily="18" charset="0"/>
              </a:rPr>
              <a:t>Numerous real-world problems can be summarized as a set of tasks on graphs</a:t>
            </a:r>
          </a:p>
          <a:p>
            <a:pPr marL="800100" lvl="1" indent="-342900">
              <a:buFont typeface="Wingdings" pitchFamily="2" charset="2"/>
              <a:buChar char="§"/>
            </a:pPr>
            <a:r>
              <a:rPr lang="en-US" sz="2400" dirty="0">
                <a:solidFill>
                  <a:srgbClr val="1F497D"/>
                </a:solidFill>
                <a:cs typeface="Times New Roman" panose="02020603050405020304" pitchFamily="18" charset="0"/>
              </a:rPr>
              <a:t>Link prediction </a:t>
            </a:r>
          </a:p>
          <a:p>
            <a:pPr marL="800100" lvl="1" indent="-342900">
              <a:buFont typeface="Wingdings" pitchFamily="2" charset="2"/>
              <a:buChar char="§"/>
            </a:pPr>
            <a:r>
              <a:rPr lang="en-US" sz="2400" dirty="0">
                <a:solidFill>
                  <a:srgbClr val="1F497D"/>
                </a:solidFill>
                <a:cs typeface="Times New Roman" panose="02020603050405020304" pitchFamily="18" charset="0"/>
              </a:rPr>
              <a:t>Node Classification </a:t>
            </a:r>
          </a:p>
          <a:p>
            <a:pPr marL="800100" lvl="1" indent="-342900">
              <a:buFont typeface="Wingdings" pitchFamily="2" charset="2"/>
              <a:buChar char="§"/>
            </a:pPr>
            <a:r>
              <a:rPr lang="en-US" sz="2400" dirty="0">
                <a:solidFill>
                  <a:srgbClr val="1F497D"/>
                </a:solidFill>
                <a:cs typeface="Times New Roman" panose="02020603050405020304" pitchFamily="18" charset="0"/>
              </a:rPr>
              <a:t>Community Detection </a:t>
            </a:r>
          </a:p>
          <a:p>
            <a:pPr marL="800100" lvl="1" indent="-342900">
              <a:buFont typeface="Wingdings" pitchFamily="2" charset="2"/>
              <a:buChar char="§"/>
            </a:pPr>
            <a:r>
              <a:rPr lang="en-US" sz="2400" dirty="0">
                <a:solidFill>
                  <a:srgbClr val="1F497D"/>
                </a:solidFill>
                <a:cs typeface="Times New Roman" panose="02020603050405020304" pitchFamily="18" charset="0"/>
              </a:rPr>
              <a:t>Ranking </a:t>
            </a:r>
            <a:r>
              <a:rPr lang="mr-IN" sz="2400" dirty="0">
                <a:solidFill>
                  <a:srgbClr val="1F497D"/>
                </a:solidFill>
                <a:cs typeface="Times New Roman" panose="02020603050405020304" pitchFamily="18" charset="0"/>
              </a:rPr>
              <a:t>…</a:t>
            </a:r>
            <a:r>
              <a:rPr lang="en-US" sz="2400" dirty="0">
                <a:solidFill>
                  <a:srgbClr val="1F497D"/>
                </a:solidFill>
                <a:cs typeface="Times New Roman" panose="02020603050405020304" pitchFamily="18" charset="0"/>
              </a:rPr>
              <a:t>. </a:t>
            </a:r>
          </a:p>
          <a:p>
            <a:pPr marL="800100" lvl="1" indent="-342900">
              <a:buFont typeface="Wingdings" pitchFamily="2" charset="2"/>
              <a:buChar char="§"/>
            </a:pPr>
            <a:endParaRPr lang="en-US" sz="2400" b="1" dirty="0">
              <a:solidFill>
                <a:srgbClr val="1F497D"/>
              </a:solidFill>
              <a:latin typeface="Abadi MT Condensed Extra Bold" panose="020B0306030101010103" pitchFamily="34" charset="77"/>
              <a:cs typeface="Times New Roman" panose="02020603050405020304" pitchFamily="18" charset="0"/>
            </a:endParaRPr>
          </a:p>
          <a:p>
            <a:r>
              <a:rPr lang="en-US" sz="2800" dirty="0">
                <a:solidFill>
                  <a:srgbClr val="1F497D"/>
                </a:solidFill>
                <a:cs typeface="Times New Roman" panose="02020603050405020304" pitchFamily="18" charset="0"/>
              </a:rPr>
              <a:t>ML solutions</a:t>
            </a:r>
          </a:p>
        </p:txBody>
      </p:sp>
      <p:graphicFrame>
        <p:nvGraphicFramePr>
          <p:cNvPr id="65" name="Diagram 64"/>
          <p:cNvGraphicFramePr/>
          <p:nvPr/>
        </p:nvGraphicFramePr>
        <p:xfrm>
          <a:off x="5947435" y="2077559"/>
          <a:ext cx="675938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 name="Rectangle 66"/>
          <p:cNvSpPr/>
          <p:nvPr/>
        </p:nvSpPr>
        <p:spPr>
          <a:xfrm>
            <a:off x="6977724" y="4213633"/>
            <a:ext cx="1489447" cy="830997"/>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Traditional</a:t>
            </a:r>
          </a:p>
          <a:p>
            <a:r>
              <a:rPr lang="en-US" sz="2400" dirty="0">
                <a:solidFill>
                  <a:schemeClr val="tx2"/>
                </a:solidFill>
                <a:latin typeface="Abadi MT Condensed Extra Bold" charset="0"/>
                <a:ea typeface="Abadi MT Condensed Extra Bold" charset="0"/>
                <a:cs typeface="Abadi MT Condensed Extra Bold" charset="0"/>
              </a:rPr>
              <a:t> </a:t>
            </a:r>
            <a:r>
              <a:rPr lang="en-US" sz="2400" dirty="0" err="1">
                <a:solidFill>
                  <a:schemeClr val="tx2"/>
                </a:solidFill>
                <a:latin typeface="Abadi MT Condensed Extra Bold" charset="0"/>
                <a:ea typeface="Abadi MT Condensed Extra Bold" charset="0"/>
                <a:cs typeface="Abadi MT Condensed Extra Bold" charset="0"/>
              </a:rPr>
              <a:t>i.i.d</a:t>
            </a:r>
            <a:r>
              <a:rPr lang="en-US" sz="2400" dirty="0">
                <a:solidFill>
                  <a:schemeClr val="tx2"/>
                </a:solidFill>
                <a:latin typeface="Abadi MT Condensed Extra Bold" charset="0"/>
                <a:ea typeface="Abadi MT Condensed Extra Bold" charset="0"/>
                <a:cs typeface="Abadi MT Condensed Extra Bold" charset="0"/>
              </a:rPr>
              <a:t>. data</a:t>
            </a:r>
            <a:endParaRPr lang="en-US" sz="1200" dirty="0">
              <a:latin typeface="Abadi MT Condensed Extra Bold" charset="0"/>
              <a:ea typeface="Abadi MT Condensed Extra Bold" charset="0"/>
              <a:cs typeface="Abadi MT Condensed Extra Bold" charset="0"/>
            </a:endParaRPr>
          </a:p>
        </p:txBody>
      </p:sp>
      <p:sp>
        <p:nvSpPr>
          <p:cNvPr id="68" name="Rectangle 67"/>
          <p:cNvSpPr/>
          <p:nvPr/>
        </p:nvSpPr>
        <p:spPr>
          <a:xfrm>
            <a:off x="8095959" y="2423546"/>
            <a:ext cx="1231171"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Classification</a:t>
            </a:r>
            <a:endParaRPr lang="en-US" sz="1100" dirty="0">
              <a:latin typeface="Abadi MT Condensed Extra Bold" charset="0"/>
              <a:ea typeface="Abadi MT Condensed Extra Bold" charset="0"/>
              <a:cs typeface="Abadi MT Condensed Extra Bold" charset="0"/>
            </a:endParaRPr>
          </a:p>
        </p:txBody>
      </p:sp>
      <p:sp>
        <p:nvSpPr>
          <p:cNvPr id="69" name="Rectangle 68"/>
          <p:cNvSpPr/>
          <p:nvPr/>
        </p:nvSpPr>
        <p:spPr>
          <a:xfrm>
            <a:off x="8906208" y="3613656"/>
            <a:ext cx="1039067"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Clustering </a:t>
            </a:r>
            <a:endParaRPr lang="en-US" sz="1100" dirty="0">
              <a:latin typeface="Abadi MT Condensed Extra Bold" charset="0"/>
              <a:ea typeface="Abadi MT Condensed Extra Bold" charset="0"/>
              <a:cs typeface="Abadi MT Condensed Extra Bold" charset="0"/>
            </a:endParaRPr>
          </a:p>
        </p:txBody>
      </p:sp>
      <p:sp>
        <p:nvSpPr>
          <p:cNvPr id="70" name="Rectangle 69"/>
          <p:cNvSpPr/>
          <p:nvPr/>
        </p:nvSpPr>
        <p:spPr>
          <a:xfrm>
            <a:off x="9178174" y="4838942"/>
            <a:ext cx="591829" cy="400110"/>
          </a:xfrm>
          <a:prstGeom prst="rect">
            <a:avLst/>
          </a:prstGeom>
        </p:spPr>
        <p:txBody>
          <a:bodyPr wrap="none">
            <a:spAutoFit/>
          </a:bodyPr>
          <a:lstStyle/>
          <a:p>
            <a:r>
              <a:rPr lang="is-IS" sz="2000" dirty="0">
                <a:solidFill>
                  <a:schemeClr val="tx2"/>
                </a:solidFill>
                <a:latin typeface="Abadi MT Condensed Extra Bold" charset="0"/>
                <a:ea typeface="Abadi MT Condensed Extra Bold" charset="0"/>
                <a:cs typeface="Abadi MT Condensed Extra Bold" charset="0"/>
              </a:rPr>
              <a:t>…..</a:t>
            </a:r>
            <a:endParaRPr lang="en-US" sz="1100" dirty="0">
              <a:latin typeface="Abadi MT Condensed Extra Bold" charset="0"/>
              <a:ea typeface="Abadi MT Condensed Extra Bold" charset="0"/>
              <a:cs typeface="Abadi MT Condensed Extra Bold" charset="0"/>
            </a:endParaRPr>
          </a:p>
        </p:txBody>
      </p:sp>
      <p:sp>
        <p:nvSpPr>
          <p:cNvPr id="71" name="Rectangle 70"/>
          <p:cNvSpPr/>
          <p:nvPr/>
        </p:nvSpPr>
        <p:spPr>
          <a:xfrm>
            <a:off x="8202591" y="6037613"/>
            <a:ext cx="82195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Ranking</a:t>
            </a:r>
            <a:endParaRPr lang="en-US" sz="1100" dirty="0">
              <a:latin typeface="Abadi MT Condensed Extra Bold" charset="0"/>
              <a:ea typeface="Abadi MT Condensed Extra Bold" charset="0"/>
              <a:cs typeface="Abadi MT Condensed Extra Bold" charset="0"/>
            </a:endParaRPr>
          </a:p>
        </p:txBody>
      </p:sp>
      <p:sp>
        <p:nvSpPr>
          <p:cNvPr id="78" name="Notched Right Arrow 77"/>
          <p:cNvSpPr/>
          <p:nvPr/>
        </p:nvSpPr>
        <p:spPr>
          <a:xfrm>
            <a:off x="4281920" y="4371013"/>
            <a:ext cx="2412647" cy="830997"/>
          </a:xfrm>
          <a:prstGeom prst="notchedRightArrow">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4159185" y="5223183"/>
            <a:ext cx="3027752" cy="461665"/>
          </a:xfrm>
          <a:prstGeom prst="rect">
            <a:avLst/>
          </a:prstGeom>
        </p:spPr>
        <p:txBody>
          <a:bodyPr wrap="none">
            <a:spAutoFit/>
          </a:bodyPr>
          <a:lstStyle/>
          <a:p>
            <a:r>
              <a:rPr lang="en-US" sz="2400" dirty="0">
                <a:solidFill>
                  <a:srgbClr val="FF0000"/>
                </a:solidFill>
                <a:latin typeface="Abadi MT Condensed Extra Bold" charset="0"/>
                <a:ea typeface="Abadi MT Condensed Extra Bold" charset="0"/>
                <a:cs typeface="Abadi MT Condensed Extra Bold" charset="0"/>
              </a:rPr>
              <a:t>Feature/Representation</a:t>
            </a:r>
          </a:p>
        </p:txBody>
      </p:sp>
      <p:sp>
        <p:nvSpPr>
          <p:cNvPr id="6" name="Oval 5"/>
          <p:cNvSpPr/>
          <p:nvPr/>
        </p:nvSpPr>
        <p:spPr>
          <a:xfrm>
            <a:off x="2571972" y="4033856"/>
            <a:ext cx="1485900" cy="1499097"/>
          </a:xfrm>
          <a:prstGeom prst="ellipse">
            <a:avLst/>
          </a:prstGeom>
          <a:solidFill>
            <a:srgbClr val="FF00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812349" y="4593505"/>
            <a:ext cx="1005147" cy="461665"/>
          </a:xfrm>
          <a:prstGeom prst="rect">
            <a:avLst/>
          </a:prstGeom>
        </p:spPr>
        <p:txBody>
          <a:bodyPr wrap="none">
            <a:spAutoFit/>
          </a:bodyPr>
          <a:lstStyle/>
          <a:p>
            <a:r>
              <a:rPr lang="en-US" sz="2400" dirty="0">
                <a:solidFill>
                  <a:schemeClr val="tx2"/>
                </a:solidFill>
                <a:latin typeface="Abadi MT Condensed Extra Bold" charset="0"/>
                <a:ea typeface="Abadi MT Condensed Extra Bold" charset="0"/>
                <a:cs typeface="Abadi MT Condensed Extra Bold" charset="0"/>
              </a:rPr>
              <a:t>Graphs</a:t>
            </a:r>
            <a:endParaRPr lang="en-US" sz="1200" dirty="0">
              <a:latin typeface="Abadi MT Condensed Extra Bold" charset="0"/>
              <a:ea typeface="Abadi MT Condensed Extra Bold" charset="0"/>
              <a:cs typeface="Abadi MT Condensed Extra Bold" charset="0"/>
            </a:endParaRPr>
          </a:p>
        </p:txBody>
      </p:sp>
      <p:graphicFrame>
        <p:nvGraphicFramePr>
          <p:cNvPr id="83" name="表格 24"/>
          <p:cNvGraphicFramePr>
            <a:graphicFrameLocks noGrp="1"/>
          </p:cNvGraphicFramePr>
          <p:nvPr/>
        </p:nvGraphicFramePr>
        <p:xfrm>
          <a:off x="6393219" y="1871944"/>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3030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5" grpId="0">
        <p:bldAsOne/>
      </p:bldGraphic>
      <p:bldP spid="67" grpId="0"/>
      <p:bldP spid="68" grpId="0"/>
      <p:bldP spid="69" grpId="0"/>
      <p:bldP spid="70" grpId="0"/>
      <p:bldP spid="71" grpId="0"/>
      <p:bldP spid="78" grpId="0" animBg="1"/>
      <p:bldP spid="79" grpId="0"/>
      <p:bldP spid="6" grpId="0" animBg="1"/>
      <p:bldP spid="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40</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Tree>
    <p:extLst>
      <p:ext uri="{BB962C8B-B14F-4D97-AF65-F5344CB8AC3E}">
        <p14:creationId xmlns:p14="http://schemas.microsoft.com/office/powerpoint/2010/main" val="352418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41</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a:t>
            </a:r>
          </a:p>
        </p:txBody>
      </p:sp>
    </p:spTree>
    <p:extLst>
      <p:ext uri="{BB962C8B-B14F-4D97-AF65-F5344CB8AC3E}">
        <p14:creationId xmlns:p14="http://schemas.microsoft.com/office/powerpoint/2010/main" val="87598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1EBB6-C57B-6644-90D7-473DAED681C8}"/>
              </a:ext>
            </a:extLst>
          </p:cNvPr>
          <p:cNvSpPr>
            <a:spLocks noGrp="1"/>
          </p:cNvSpPr>
          <p:nvPr>
            <p:ph type="title"/>
          </p:nvPr>
        </p:nvSpPr>
        <p:spPr/>
        <p:txBody>
          <a:bodyPr/>
          <a:lstStyle/>
          <a:p>
            <a:r>
              <a:rPr lang="en-US" dirty="0"/>
              <a:t>Tasks on Graph-Structured Data</a:t>
            </a:r>
          </a:p>
        </p:txBody>
      </p:sp>
      <p:sp>
        <p:nvSpPr>
          <p:cNvPr id="3" name="Slide Number Placeholder 2">
            <a:extLst>
              <a:ext uri="{FF2B5EF4-FFF2-40B4-BE49-F238E27FC236}">
                <a16:creationId xmlns:a16="http://schemas.microsoft.com/office/drawing/2014/main" id="{A39C7C3A-DA24-0542-9103-B7AB24E526A2}"/>
              </a:ext>
            </a:extLst>
          </p:cNvPr>
          <p:cNvSpPr>
            <a:spLocks noGrp="1"/>
          </p:cNvSpPr>
          <p:nvPr>
            <p:ph type="sldNum" sz="quarter" idx="12"/>
          </p:nvPr>
        </p:nvSpPr>
        <p:spPr/>
        <p:txBody>
          <a:bodyPr/>
          <a:lstStyle/>
          <a:p>
            <a:fld id="{4C15419E-54D6-8648-ABFB-BEF58E3E877E}" type="slidenum">
              <a:rPr lang="en-US" smtClean="0"/>
              <a:t>42</a:t>
            </a:fld>
            <a:endParaRPr lang="en-US" dirty="0"/>
          </a:p>
        </p:txBody>
      </p:sp>
      <p:sp>
        <p:nvSpPr>
          <p:cNvPr id="110" name="TextBox 109">
            <a:extLst>
              <a:ext uri="{FF2B5EF4-FFF2-40B4-BE49-F238E27FC236}">
                <a16:creationId xmlns:a16="http://schemas.microsoft.com/office/drawing/2014/main" id="{86C8923B-E24A-C044-B82D-9226B829A8E5}"/>
              </a:ext>
            </a:extLst>
          </p:cNvPr>
          <p:cNvSpPr txBox="1"/>
          <p:nvPr/>
        </p:nvSpPr>
        <p:spPr>
          <a:xfrm>
            <a:off x="2021274" y="1563930"/>
            <a:ext cx="1962509" cy="523220"/>
          </a:xfrm>
          <a:prstGeom prst="rect">
            <a:avLst/>
          </a:prstGeom>
          <a:noFill/>
        </p:spPr>
        <p:txBody>
          <a:bodyPr wrap="square" rtlCol="0">
            <a:spAutoFit/>
          </a:bodyPr>
          <a:lstStyle/>
          <a:p>
            <a:r>
              <a:rPr lang="en-US" sz="2800" dirty="0">
                <a:solidFill>
                  <a:schemeClr val="accent5">
                    <a:lumMod val="75000"/>
                  </a:schemeClr>
                </a:solidFill>
              </a:rPr>
              <a:t>Node-level</a:t>
            </a:r>
          </a:p>
        </p:txBody>
      </p:sp>
      <p:sp>
        <p:nvSpPr>
          <p:cNvPr id="111" name="TextBox 110">
            <a:extLst>
              <a:ext uri="{FF2B5EF4-FFF2-40B4-BE49-F238E27FC236}">
                <a16:creationId xmlns:a16="http://schemas.microsoft.com/office/drawing/2014/main" id="{952E4A49-FF8E-4245-9482-AE512B28EBD6}"/>
              </a:ext>
            </a:extLst>
          </p:cNvPr>
          <p:cNvSpPr txBox="1"/>
          <p:nvPr/>
        </p:nvSpPr>
        <p:spPr>
          <a:xfrm>
            <a:off x="7566622" y="1563930"/>
            <a:ext cx="1962509" cy="523220"/>
          </a:xfrm>
          <a:prstGeom prst="rect">
            <a:avLst/>
          </a:prstGeom>
          <a:noFill/>
        </p:spPr>
        <p:txBody>
          <a:bodyPr wrap="square" rtlCol="0">
            <a:spAutoFit/>
          </a:bodyPr>
          <a:lstStyle/>
          <a:p>
            <a:r>
              <a:rPr lang="en-US" sz="2800" dirty="0">
                <a:solidFill>
                  <a:schemeClr val="accent5">
                    <a:lumMod val="75000"/>
                  </a:schemeClr>
                </a:solidFill>
              </a:rPr>
              <a:t>Graph-level</a:t>
            </a:r>
          </a:p>
        </p:txBody>
      </p:sp>
      <p:grpSp>
        <p:nvGrpSpPr>
          <p:cNvPr id="112" name="Group 111">
            <a:extLst>
              <a:ext uri="{FF2B5EF4-FFF2-40B4-BE49-F238E27FC236}">
                <a16:creationId xmlns:a16="http://schemas.microsoft.com/office/drawing/2014/main" id="{937097F6-3C33-0F42-B9EC-FD61412852B1}"/>
              </a:ext>
            </a:extLst>
          </p:cNvPr>
          <p:cNvGrpSpPr/>
          <p:nvPr/>
        </p:nvGrpSpPr>
        <p:grpSpPr>
          <a:xfrm>
            <a:off x="1218962" y="3589284"/>
            <a:ext cx="1604623" cy="776584"/>
            <a:chOff x="1640485" y="2957098"/>
            <a:chExt cx="2733675" cy="1323009"/>
          </a:xfrm>
        </p:grpSpPr>
        <p:sp>
          <p:nvSpPr>
            <p:cNvPr id="113" name="Oval 112">
              <a:extLst>
                <a:ext uri="{FF2B5EF4-FFF2-40B4-BE49-F238E27FC236}">
                  <a16:creationId xmlns:a16="http://schemas.microsoft.com/office/drawing/2014/main" id="{64185F96-F625-0444-8557-F05146B0B01C}"/>
                </a:ext>
              </a:extLst>
            </p:cNvPr>
            <p:cNvSpPr/>
            <p:nvPr/>
          </p:nvSpPr>
          <p:spPr>
            <a:xfrm>
              <a:off x="1640485" y="3242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9557ECD-3CD2-5145-94EB-9B8B269E322A}"/>
                </a:ext>
              </a:extLst>
            </p:cNvPr>
            <p:cNvSpPr/>
            <p:nvPr/>
          </p:nvSpPr>
          <p:spPr>
            <a:xfrm>
              <a:off x="1916710" y="38333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9A1DF68-CA87-934E-9A86-9673BCA8F6FA}"/>
                </a:ext>
              </a:extLst>
            </p:cNvPr>
            <p:cNvSpPr/>
            <p:nvPr/>
          </p:nvSpPr>
          <p:spPr>
            <a:xfrm>
              <a:off x="2478685" y="33761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4DA0666-978B-3146-8A66-3443682DAF9D}"/>
                </a:ext>
              </a:extLst>
            </p:cNvPr>
            <p:cNvSpPr/>
            <p:nvPr/>
          </p:nvSpPr>
          <p:spPr>
            <a:xfrm>
              <a:off x="3354985" y="30904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86F8DD6-41D7-9145-B2E4-F5B20F1712A1}"/>
                </a:ext>
              </a:extLst>
            </p:cNvPr>
            <p:cNvSpPr/>
            <p:nvPr/>
          </p:nvSpPr>
          <p:spPr>
            <a:xfrm>
              <a:off x="3278785" y="3519073"/>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636DAB-8F64-8B45-873D-3F458AA90297}"/>
                </a:ext>
              </a:extLst>
            </p:cNvPr>
            <p:cNvSpPr/>
            <p:nvPr/>
          </p:nvSpPr>
          <p:spPr>
            <a:xfrm>
              <a:off x="3412135" y="4146757"/>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8A5B305-AD45-CD4D-9978-00D15339E51A}"/>
                </a:ext>
              </a:extLst>
            </p:cNvPr>
            <p:cNvSpPr/>
            <p:nvPr/>
          </p:nvSpPr>
          <p:spPr>
            <a:xfrm>
              <a:off x="4107460" y="362384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77D5D82-012C-6E4B-8C1D-3A2A468277CB}"/>
                </a:ext>
              </a:extLst>
            </p:cNvPr>
            <p:cNvSpPr/>
            <p:nvPr/>
          </p:nvSpPr>
          <p:spPr>
            <a:xfrm>
              <a:off x="4240810" y="2957098"/>
              <a:ext cx="133350" cy="133350"/>
            </a:xfrm>
            <a:prstGeom prst="ellipse">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46C664E7-AF43-9949-8E6D-8BA07F80F08A}"/>
                </a:ext>
              </a:extLst>
            </p:cNvPr>
            <p:cNvCxnSpPr>
              <a:stCxn id="113" idx="4"/>
              <a:endCxn id="114" idx="1"/>
            </p:cNvCxnSpPr>
            <p:nvPr/>
          </p:nvCxnSpPr>
          <p:spPr>
            <a:xfrm>
              <a:off x="1707160" y="3376198"/>
              <a:ext cx="229079" cy="4767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89D4A2CD-3895-6B47-AA97-97DD23968A3D}"/>
                </a:ext>
              </a:extLst>
            </p:cNvPr>
            <p:cNvCxnSpPr>
              <a:cxnSpLocks/>
              <a:stCxn id="114" idx="7"/>
              <a:endCxn id="115" idx="3"/>
            </p:cNvCxnSpPr>
            <p:nvPr/>
          </p:nvCxnSpPr>
          <p:spPr>
            <a:xfrm flipV="1">
              <a:off x="2030531" y="3490019"/>
              <a:ext cx="467683" cy="3629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BDE0D7A-9115-064E-935B-9D62625502A6}"/>
                </a:ext>
              </a:extLst>
            </p:cNvPr>
            <p:cNvCxnSpPr>
              <a:cxnSpLocks/>
              <a:stCxn id="115" idx="6"/>
              <a:endCxn id="117" idx="2"/>
            </p:cNvCxnSpPr>
            <p:nvPr/>
          </p:nvCxnSpPr>
          <p:spPr>
            <a:xfrm>
              <a:off x="2612035" y="3442873"/>
              <a:ext cx="666750" cy="14287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30C4C31C-15B9-9740-AD09-88BCD9EA588D}"/>
                </a:ext>
              </a:extLst>
            </p:cNvPr>
            <p:cNvCxnSpPr>
              <a:cxnSpLocks/>
              <a:stCxn id="115" idx="6"/>
              <a:endCxn id="116" idx="2"/>
            </p:cNvCxnSpPr>
            <p:nvPr/>
          </p:nvCxnSpPr>
          <p:spPr>
            <a:xfrm flipV="1">
              <a:off x="2612035" y="3157123"/>
              <a:ext cx="742950" cy="2857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79D5F66-CD2E-DC45-8166-D9F1E3AAB3DE}"/>
                </a:ext>
              </a:extLst>
            </p:cNvPr>
            <p:cNvCxnSpPr>
              <a:cxnSpLocks/>
              <a:stCxn id="116" idx="6"/>
              <a:endCxn id="120" idx="2"/>
            </p:cNvCxnSpPr>
            <p:nvPr/>
          </p:nvCxnSpPr>
          <p:spPr>
            <a:xfrm flipV="1">
              <a:off x="3488335" y="3023773"/>
              <a:ext cx="752475" cy="1333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261DD8A-4FC4-7646-966B-4275E365548B}"/>
                </a:ext>
              </a:extLst>
            </p:cNvPr>
            <p:cNvCxnSpPr>
              <a:cxnSpLocks/>
              <a:stCxn id="114" idx="6"/>
              <a:endCxn id="117" idx="2"/>
            </p:cNvCxnSpPr>
            <p:nvPr/>
          </p:nvCxnSpPr>
          <p:spPr>
            <a:xfrm flipV="1">
              <a:off x="2050060" y="3585748"/>
              <a:ext cx="1228725" cy="3143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2637A38F-B7D0-9F4C-B951-3B17C96E7CB2}"/>
                </a:ext>
              </a:extLst>
            </p:cNvPr>
            <p:cNvCxnSpPr>
              <a:cxnSpLocks/>
              <a:stCxn id="118" idx="1"/>
              <a:endCxn id="115" idx="4"/>
            </p:cNvCxnSpPr>
            <p:nvPr/>
          </p:nvCxnSpPr>
          <p:spPr>
            <a:xfrm flipH="1" flipV="1">
              <a:off x="2545360" y="3509548"/>
              <a:ext cx="886304" cy="6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D1FD091-B3B7-7945-B95E-F4BA3EC4155B}"/>
                </a:ext>
              </a:extLst>
            </p:cNvPr>
            <p:cNvCxnSpPr>
              <a:cxnSpLocks/>
              <a:stCxn id="118" idx="7"/>
              <a:endCxn id="119" idx="3"/>
            </p:cNvCxnSpPr>
            <p:nvPr/>
          </p:nvCxnSpPr>
          <p:spPr>
            <a:xfrm flipV="1">
              <a:off x="3525956" y="3737669"/>
              <a:ext cx="601033" cy="42861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05EDED2A-4032-FD46-A9A5-D800BA74CF8B}"/>
              </a:ext>
            </a:extLst>
          </p:cNvPr>
          <p:cNvGrpSpPr/>
          <p:nvPr/>
        </p:nvGrpSpPr>
        <p:grpSpPr>
          <a:xfrm>
            <a:off x="5056060" y="3237600"/>
            <a:ext cx="661541" cy="1441382"/>
            <a:chOff x="5651587" y="2851924"/>
            <a:chExt cx="661541" cy="1441382"/>
          </a:xfrm>
        </p:grpSpPr>
        <p:sp>
          <p:nvSpPr>
            <p:cNvPr id="178" name="Rectangle 177">
              <a:extLst>
                <a:ext uri="{FF2B5EF4-FFF2-40B4-BE49-F238E27FC236}">
                  <a16:creationId xmlns:a16="http://schemas.microsoft.com/office/drawing/2014/main" id="{77A65E65-55BE-D14D-8A5D-8A696E05D2BF}"/>
                </a:ext>
              </a:extLst>
            </p:cNvPr>
            <p:cNvSpPr/>
            <p:nvPr/>
          </p:nvSpPr>
          <p:spPr>
            <a:xfrm rot="10800000">
              <a:off x="6144955" y="28519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F03FE51-488A-1E45-A6EA-D13032C0B47A}"/>
                </a:ext>
              </a:extLst>
            </p:cNvPr>
            <p:cNvSpPr/>
            <p:nvPr/>
          </p:nvSpPr>
          <p:spPr>
            <a:xfrm rot="10800000">
              <a:off x="5977138" y="285192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4729724-EE36-C243-A6E5-80E8EB809E52}"/>
                </a:ext>
              </a:extLst>
            </p:cNvPr>
            <p:cNvSpPr/>
            <p:nvPr/>
          </p:nvSpPr>
          <p:spPr>
            <a:xfrm rot="10800000">
              <a:off x="5819830" y="28519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F5666A9-BB18-3642-8AB8-A8EC6C8B4029}"/>
                </a:ext>
              </a:extLst>
            </p:cNvPr>
            <p:cNvSpPr/>
            <p:nvPr/>
          </p:nvSpPr>
          <p:spPr>
            <a:xfrm rot="10800000">
              <a:off x="5651587" y="285192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4ECBFE5-3B02-FE41-AEE4-0862F6AB33A4}"/>
                </a:ext>
              </a:extLst>
            </p:cNvPr>
            <p:cNvSpPr/>
            <p:nvPr/>
          </p:nvSpPr>
          <p:spPr>
            <a:xfrm rot="10800000">
              <a:off x="6144955" y="30338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F3CAE5F-B517-F644-A615-E7C6666F1E98}"/>
                </a:ext>
              </a:extLst>
            </p:cNvPr>
            <p:cNvSpPr/>
            <p:nvPr/>
          </p:nvSpPr>
          <p:spPr>
            <a:xfrm rot="10800000">
              <a:off x="5977138" y="303389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5645766A-BBC5-4E42-AA25-E2EFFD12E34D}"/>
                </a:ext>
              </a:extLst>
            </p:cNvPr>
            <p:cNvSpPr/>
            <p:nvPr/>
          </p:nvSpPr>
          <p:spPr>
            <a:xfrm rot="10800000">
              <a:off x="5819830" y="30339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D5BEA810-5285-7F47-A0EB-61C47FF5AA8D}"/>
                </a:ext>
              </a:extLst>
            </p:cNvPr>
            <p:cNvSpPr/>
            <p:nvPr/>
          </p:nvSpPr>
          <p:spPr>
            <a:xfrm rot="10800000">
              <a:off x="5651587" y="303389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E4DA502-A0EF-3A4C-B39F-3C505892AFC4}"/>
                </a:ext>
              </a:extLst>
            </p:cNvPr>
            <p:cNvSpPr/>
            <p:nvPr/>
          </p:nvSpPr>
          <p:spPr>
            <a:xfrm rot="10800000">
              <a:off x="6144955" y="32087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A54317D3-2F9D-0F4D-AD01-E1BFB98330DE}"/>
                </a:ext>
              </a:extLst>
            </p:cNvPr>
            <p:cNvSpPr/>
            <p:nvPr/>
          </p:nvSpPr>
          <p:spPr>
            <a:xfrm rot="10800000">
              <a:off x="5819830" y="32088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9DCEA60-82E9-1A43-A539-DB3823DD9382}"/>
                </a:ext>
              </a:extLst>
            </p:cNvPr>
            <p:cNvSpPr/>
            <p:nvPr/>
          </p:nvSpPr>
          <p:spPr>
            <a:xfrm rot="10800000">
              <a:off x="5651587" y="3208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06D4EBCB-A46D-4F49-9579-20D4DC6EC883}"/>
                </a:ext>
              </a:extLst>
            </p:cNvPr>
            <p:cNvSpPr/>
            <p:nvPr/>
          </p:nvSpPr>
          <p:spPr>
            <a:xfrm rot="10800000">
              <a:off x="5982392" y="32062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1D2BE174-3FB2-2040-8C5B-7E967218BFE6}"/>
                </a:ext>
              </a:extLst>
            </p:cNvPr>
            <p:cNvSpPr/>
            <p:nvPr/>
          </p:nvSpPr>
          <p:spPr>
            <a:xfrm rot="10800000">
              <a:off x="6145133" y="33944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D898DF-F11A-734A-9DAD-0174BB9E820D}"/>
                </a:ext>
              </a:extLst>
            </p:cNvPr>
            <p:cNvSpPr/>
            <p:nvPr/>
          </p:nvSpPr>
          <p:spPr>
            <a:xfrm rot="10800000">
              <a:off x="5977316" y="339441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2D1F19A-8BCC-CE44-8F5A-05450C2F1FB6}"/>
                </a:ext>
              </a:extLst>
            </p:cNvPr>
            <p:cNvSpPr/>
            <p:nvPr/>
          </p:nvSpPr>
          <p:spPr>
            <a:xfrm rot="10800000">
              <a:off x="5820008" y="339446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689E788-3B9B-5A4A-A9F5-CDD00B9D6541}"/>
                </a:ext>
              </a:extLst>
            </p:cNvPr>
            <p:cNvSpPr/>
            <p:nvPr/>
          </p:nvSpPr>
          <p:spPr>
            <a:xfrm rot="10800000">
              <a:off x="5651765" y="339442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D6DF84D-18DB-024E-9FC5-F57020ED72FD}"/>
                </a:ext>
              </a:extLst>
            </p:cNvPr>
            <p:cNvSpPr/>
            <p:nvPr/>
          </p:nvSpPr>
          <p:spPr>
            <a:xfrm rot="10800000">
              <a:off x="6144955" y="358278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44B1E632-9886-9D4F-B204-8C333EC64885}"/>
                </a:ext>
              </a:extLst>
            </p:cNvPr>
            <p:cNvSpPr/>
            <p:nvPr/>
          </p:nvSpPr>
          <p:spPr>
            <a:xfrm rot="10800000">
              <a:off x="5977138" y="358278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05B1A52-F340-0C4F-9009-5700A9DA62D4}"/>
                </a:ext>
              </a:extLst>
            </p:cNvPr>
            <p:cNvSpPr/>
            <p:nvPr/>
          </p:nvSpPr>
          <p:spPr>
            <a:xfrm rot="10800000">
              <a:off x="5819830" y="35828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4F040361-8DD6-6644-95E3-6BBE561E2562}"/>
                </a:ext>
              </a:extLst>
            </p:cNvPr>
            <p:cNvSpPr/>
            <p:nvPr/>
          </p:nvSpPr>
          <p:spPr>
            <a:xfrm rot="10800000">
              <a:off x="5651587" y="358278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BA04837-2C17-F64F-9E61-292F4B64D145}"/>
                </a:ext>
              </a:extLst>
            </p:cNvPr>
            <p:cNvSpPr/>
            <p:nvPr/>
          </p:nvSpPr>
          <p:spPr>
            <a:xfrm rot="10800000">
              <a:off x="6144955" y="376475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57414EAD-8C64-3A40-8592-E8CD9450491F}"/>
                </a:ext>
              </a:extLst>
            </p:cNvPr>
            <p:cNvSpPr/>
            <p:nvPr/>
          </p:nvSpPr>
          <p:spPr>
            <a:xfrm rot="10800000">
              <a:off x="5977138" y="376474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B3469F6-B0E2-D84D-B8D6-95BF27A53899}"/>
                </a:ext>
              </a:extLst>
            </p:cNvPr>
            <p:cNvSpPr/>
            <p:nvPr/>
          </p:nvSpPr>
          <p:spPr>
            <a:xfrm rot="10800000">
              <a:off x="5819830" y="37647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B750065C-FDCE-BB4B-85DE-7B1C7B72B380}"/>
                </a:ext>
              </a:extLst>
            </p:cNvPr>
            <p:cNvSpPr/>
            <p:nvPr/>
          </p:nvSpPr>
          <p:spPr>
            <a:xfrm rot="10800000">
              <a:off x="5651587" y="376475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584B94C1-B15F-2D45-BE3A-2C369953D308}"/>
                </a:ext>
              </a:extLst>
            </p:cNvPr>
            <p:cNvSpPr/>
            <p:nvPr/>
          </p:nvSpPr>
          <p:spPr>
            <a:xfrm rot="10800000">
              <a:off x="6144955" y="39396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F9F180B5-0C55-3543-95E2-8050A8D2410D}"/>
                </a:ext>
              </a:extLst>
            </p:cNvPr>
            <p:cNvSpPr/>
            <p:nvPr/>
          </p:nvSpPr>
          <p:spPr>
            <a:xfrm rot="10800000">
              <a:off x="5819830" y="3939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3CA4592D-CC88-EB48-A6D2-B070206929FE}"/>
                </a:ext>
              </a:extLst>
            </p:cNvPr>
            <p:cNvSpPr/>
            <p:nvPr/>
          </p:nvSpPr>
          <p:spPr>
            <a:xfrm rot="10800000">
              <a:off x="5651587" y="39396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3FBFB1C-AFAF-2A44-BA39-B2F3201B4E7C}"/>
                </a:ext>
              </a:extLst>
            </p:cNvPr>
            <p:cNvSpPr/>
            <p:nvPr/>
          </p:nvSpPr>
          <p:spPr>
            <a:xfrm rot="10800000">
              <a:off x="5982392" y="39370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29D00B-281C-6E43-9E0E-C406DE787A79}"/>
                </a:ext>
              </a:extLst>
            </p:cNvPr>
            <p:cNvSpPr/>
            <p:nvPr/>
          </p:nvSpPr>
          <p:spPr>
            <a:xfrm rot="10800000">
              <a:off x="6145133" y="41252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3F08FEB-0A46-284B-AAAE-2F145B1B312A}"/>
                </a:ext>
              </a:extLst>
            </p:cNvPr>
            <p:cNvSpPr/>
            <p:nvPr/>
          </p:nvSpPr>
          <p:spPr>
            <a:xfrm rot="10800000">
              <a:off x="5977316" y="41252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55C1218F-3DA2-1842-AF3C-D393A5059EA0}"/>
                </a:ext>
              </a:extLst>
            </p:cNvPr>
            <p:cNvSpPr/>
            <p:nvPr/>
          </p:nvSpPr>
          <p:spPr>
            <a:xfrm rot="10800000">
              <a:off x="5820008" y="412532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1E20E66-160C-CA49-9C05-5F7B680745CE}"/>
                </a:ext>
              </a:extLst>
            </p:cNvPr>
            <p:cNvSpPr/>
            <p:nvPr/>
          </p:nvSpPr>
          <p:spPr>
            <a:xfrm rot="10800000">
              <a:off x="5651765" y="41252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Right Arrow 209">
            <a:extLst>
              <a:ext uri="{FF2B5EF4-FFF2-40B4-BE49-F238E27FC236}">
                <a16:creationId xmlns:a16="http://schemas.microsoft.com/office/drawing/2014/main" id="{C4D36C2E-26EE-0340-95C5-ACA6A95CDE36}"/>
              </a:ext>
            </a:extLst>
          </p:cNvPr>
          <p:cNvSpPr/>
          <p:nvPr/>
        </p:nvSpPr>
        <p:spPr>
          <a:xfrm>
            <a:off x="3609143" y="3760039"/>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CFECDDC7-6AAC-0842-9E7E-3D347FD1B4E2}"/>
              </a:ext>
            </a:extLst>
          </p:cNvPr>
          <p:cNvSpPr txBox="1"/>
          <p:nvPr/>
        </p:nvSpPr>
        <p:spPr>
          <a:xfrm>
            <a:off x="4350353" y="4952499"/>
            <a:ext cx="2062513" cy="338554"/>
          </a:xfrm>
          <a:prstGeom prst="rect">
            <a:avLst/>
          </a:prstGeom>
          <a:noFill/>
        </p:spPr>
        <p:txBody>
          <a:bodyPr wrap="square" rtlCol="0">
            <a:spAutoFit/>
          </a:bodyPr>
          <a:lstStyle/>
          <a:p>
            <a:r>
              <a:rPr lang="en-US" sz="1600" dirty="0">
                <a:solidFill>
                  <a:schemeClr val="accent5">
                    <a:lumMod val="75000"/>
                  </a:schemeClr>
                </a:solidFill>
              </a:rPr>
              <a:t>Node Representations</a:t>
            </a:r>
          </a:p>
        </p:txBody>
      </p:sp>
      <p:sp>
        <p:nvSpPr>
          <p:cNvPr id="212" name="Right Arrow 211">
            <a:extLst>
              <a:ext uri="{FF2B5EF4-FFF2-40B4-BE49-F238E27FC236}">
                <a16:creationId xmlns:a16="http://schemas.microsoft.com/office/drawing/2014/main" id="{BD36330E-E59B-424C-BEB8-1E89CAF4BE0B}"/>
              </a:ext>
            </a:extLst>
          </p:cNvPr>
          <p:cNvSpPr/>
          <p:nvPr/>
        </p:nvSpPr>
        <p:spPr>
          <a:xfrm>
            <a:off x="6734781" y="3790871"/>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B591DBB-917B-A94C-B278-0333B25FB194}"/>
              </a:ext>
            </a:extLst>
          </p:cNvPr>
          <p:cNvGrpSpPr/>
          <p:nvPr/>
        </p:nvGrpSpPr>
        <p:grpSpPr>
          <a:xfrm>
            <a:off x="8618973" y="3870886"/>
            <a:ext cx="661363" cy="168030"/>
            <a:chOff x="8258493" y="4454761"/>
            <a:chExt cx="661363" cy="168030"/>
          </a:xfrm>
        </p:grpSpPr>
        <p:sp>
          <p:nvSpPr>
            <p:cNvPr id="242" name="Rectangle 241">
              <a:extLst>
                <a:ext uri="{FF2B5EF4-FFF2-40B4-BE49-F238E27FC236}">
                  <a16:creationId xmlns:a16="http://schemas.microsoft.com/office/drawing/2014/main" id="{F7C92A58-6F22-F44E-AEFE-3A8E05D6254A}"/>
                </a:ext>
              </a:extLst>
            </p:cNvPr>
            <p:cNvSpPr/>
            <p:nvPr/>
          </p:nvSpPr>
          <p:spPr>
            <a:xfrm rot="10800000">
              <a:off x="8751861" y="445476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FFD15CDA-67EA-8041-93BF-E34E74B60857}"/>
                </a:ext>
              </a:extLst>
            </p:cNvPr>
            <p:cNvSpPr/>
            <p:nvPr/>
          </p:nvSpPr>
          <p:spPr>
            <a:xfrm rot="10800000">
              <a:off x="8584044" y="445476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B17A8E35-18A2-8843-ADD9-C30E8F056FCD}"/>
                </a:ext>
              </a:extLst>
            </p:cNvPr>
            <p:cNvSpPr/>
            <p:nvPr/>
          </p:nvSpPr>
          <p:spPr>
            <a:xfrm rot="10800000">
              <a:off x="8426736" y="44548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4AFE92F7-1411-A847-8BDF-4C69B67E9A9B}"/>
                </a:ext>
              </a:extLst>
            </p:cNvPr>
            <p:cNvSpPr/>
            <p:nvPr/>
          </p:nvSpPr>
          <p:spPr>
            <a:xfrm rot="10800000">
              <a:off x="8258493" y="445476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TextBox 245">
            <a:extLst>
              <a:ext uri="{FF2B5EF4-FFF2-40B4-BE49-F238E27FC236}">
                <a16:creationId xmlns:a16="http://schemas.microsoft.com/office/drawing/2014/main" id="{2A00D58F-FE5B-2241-9B92-30A7979C566E}"/>
              </a:ext>
            </a:extLst>
          </p:cNvPr>
          <p:cNvSpPr txBox="1"/>
          <p:nvPr/>
        </p:nvSpPr>
        <p:spPr>
          <a:xfrm>
            <a:off x="8029765" y="4952499"/>
            <a:ext cx="2501141" cy="338554"/>
          </a:xfrm>
          <a:prstGeom prst="rect">
            <a:avLst/>
          </a:prstGeom>
          <a:noFill/>
        </p:spPr>
        <p:txBody>
          <a:bodyPr wrap="square" rtlCol="0">
            <a:spAutoFit/>
          </a:bodyPr>
          <a:lstStyle/>
          <a:p>
            <a:r>
              <a:rPr lang="en-US" sz="1600" dirty="0">
                <a:solidFill>
                  <a:schemeClr val="accent5">
                    <a:lumMod val="75000"/>
                  </a:schemeClr>
                </a:solidFill>
              </a:rPr>
              <a:t>Graph Representations</a:t>
            </a:r>
          </a:p>
        </p:txBody>
      </p:sp>
      <p:sp>
        <p:nvSpPr>
          <p:cNvPr id="247" name="TextBox 246">
            <a:extLst>
              <a:ext uri="{FF2B5EF4-FFF2-40B4-BE49-F238E27FC236}">
                <a16:creationId xmlns:a16="http://schemas.microsoft.com/office/drawing/2014/main" id="{9471B3E9-426E-7A47-9F1E-1B5941B0172E}"/>
              </a:ext>
            </a:extLst>
          </p:cNvPr>
          <p:cNvSpPr txBox="1"/>
          <p:nvPr/>
        </p:nvSpPr>
        <p:spPr>
          <a:xfrm>
            <a:off x="3492347" y="3332740"/>
            <a:ext cx="2062513" cy="338554"/>
          </a:xfrm>
          <a:prstGeom prst="rect">
            <a:avLst/>
          </a:prstGeom>
          <a:noFill/>
        </p:spPr>
        <p:txBody>
          <a:bodyPr wrap="square" rtlCol="0">
            <a:spAutoFit/>
          </a:bodyPr>
          <a:lstStyle/>
          <a:p>
            <a:r>
              <a:rPr lang="en-US" sz="1600" dirty="0">
                <a:solidFill>
                  <a:schemeClr val="accent5">
                    <a:lumMod val="75000"/>
                  </a:schemeClr>
                </a:solidFill>
              </a:rPr>
              <a:t>Filtering</a:t>
            </a:r>
          </a:p>
        </p:txBody>
      </p:sp>
      <p:sp>
        <p:nvSpPr>
          <p:cNvPr id="248" name="TextBox 247">
            <a:extLst>
              <a:ext uri="{FF2B5EF4-FFF2-40B4-BE49-F238E27FC236}">
                <a16:creationId xmlns:a16="http://schemas.microsoft.com/office/drawing/2014/main" id="{768A6294-78D5-2946-8A96-032A557DFA75}"/>
              </a:ext>
            </a:extLst>
          </p:cNvPr>
          <p:cNvSpPr txBox="1"/>
          <p:nvPr/>
        </p:nvSpPr>
        <p:spPr>
          <a:xfrm>
            <a:off x="6637142" y="3332740"/>
            <a:ext cx="2062513" cy="338554"/>
          </a:xfrm>
          <a:prstGeom prst="rect">
            <a:avLst/>
          </a:prstGeom>
          <a:noFill/>
        </p:spPr>
        <p:txBody>
          <a:bodyPr wrap="square" rtlCol="0">
            <a:spAutoFit/>
          </a:bodyPr>
          <a:lstStyle/>
          <a:p>
            <a:r>
              <a:rPr lang="en-US" sz="1600" dirty="0">
                <a:solidFill>
                  <a:schemeClr val="accent5">
                    <a:lumMod val="75000"/>
                  </a:schemeClr>
                </a:solidFill>
              </a:rPr>
              <a:t>Pooling</a:t>
            </a:r>
          </a:p>
        </p:txBody>
      </p:sp>
    </p:spTree>
    <p:extLst>
      <p:ext uri="{BB962C8B-B14F-4D97-AF65-F5344CB8AC3E}">
        <p14:creationId xmlns:p14="http://schemas.microsoft.com/office/powerpoint/2010/main" val="3261254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43</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65313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44</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273491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45</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Filtering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cxnSp>
        <p:nvCxnSpPr>
          <p:cNvPr id="123" name="Straight Connector 122">
            <a:extLst>
              <a:ext uri="{FF2B5EF4-FFF2-40B4-BE49-F238E27FC236}">
                <a16:creationId xmlns:a16="http://schemas.microsoft.com/office/drawing/2014/main" id="{7126B29A-064A-7345-BBBF-5A1216CB8208}"/>
              </a:ext>
            </a:extLst>
          </p:cNvPr>
          <p:cNvCxnSpPr>
            <a:cxnSpLocks/>
          </p:cNvCxnSpPr>
          <p:nvPr/>
        </p:nvCxnSpPr>
        <p:spPr>
          <a:xfrm>
            <a:off x="9255606" y="5862628"/>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D331243-2542-984E-A973-635B9EB0C22D}"/>
              </a:ext>
            </a:extLst>
          </p:cNvPr>
          <p:cNvSpPr txBox="1"/>
          <p:nvPr/>
        </p:nvSpPr>
        <p:spPr>
          <a:xfrm>
            <a:off x="5429452" y="5892148"/>
            <a:ext cx="6178266" cy="523220"/>
          </a:xfrm>
          <a:prstGeom prst="rect">
            <a:avLst/>
          </a:prstGeom>
          <a:noFill/>
        </p:spPr>
        <p:txBody>
          <a:bodyPr wrap="square" rtlCol="0">
            <a:spAutoFit/>
          </a:bodyPr>
          <a:lstStyle/>
          <a:p>
            <a:r>
              <a:rPr lang="en-US" sz="2800" dirty="0">
                <a:solidFill>
                  <a:schemeClr val="accent6">
                    <a:lumMod val="50000"/>
                  </a:schemeClr>
                </a:solidFill>
              </a:rPr>
              <a:t>Graph filtering refines the node features</a:t>
            </a:r>
          </a:p>
        </p:txBody>
      </p:sp>
    </p:spTree>
    <p:extLst>
      <p:ext uri="{BB962C8B-B14F-4D97-AF65-F5344CB8AC3E}">
        <p14:creationId xmlns:p14="http://schemas.microsoft.com/office/powerpoint/2010/main" val="2793908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46</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482515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47</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spTree>
    <p:extLst>
      <p:ext uri="{BB962C8B-B14F-4D97-AF65-F5344CB8AC3E}">
        <p14:creationId xmlns:p14="http://schemas.microsoft.com/office/powerpoint/2010/main" val="504732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Two Main Operations in GNN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48</a:t>
            </a:fld>
            <a:endParaRPr lang="en-US" dirty="0"/>
          </a:p>
        </p:txBody>
      </p:sp>
      <p:sp>
        <p:nvSpPr>
          <p:cNvPr id="4" name="TextBox 3">
            <a:extLst>
              <a:ext uri="{FF2B5EF4-FFF2-40B4-BE49-F238E27FC236}">
                <a16:creationId xmlns:a16="http://schemas.microsoft.com/office/drawing/2014/main" id="{03F1A6C1-3EBE-8447-9F2A-CBDE202D0779}"/>
              </a:ext>
            </a:extLst>
          </p:cNvPr>
          <p:cNvSpPr txBox="1"/>
          <p:nvPr/>
        </p:nvSpPr>
        <p:spPr>
          <a:xfrm>
            <a:off x="838200" y="1546677"/>
            <a:ext cx="2606615" cy="523220"/>
          </a:xfrm>
          <a:prstGeom prst="rect">
            <a:avLst/>
          </a:prstGeom>
          <a:noFill/>
        </p:spPr>
        <p:txBody>
          <a:bodyPr wrap="square" rtlCol="0">
            <a:spAutoFit/>
          </a:bodyPr>
          <a:lstStyle/>
          <a:p>
            <a:r>
              <a:rPr lang="en-US" sz="2800" dirty="0">
                <a:solidFill>
                  <a:schemeClr val="accent5">
                    <a:lumMod val="75000"/>
                  </a:schemeClr>
                </a:solidFill>
              </a:rPr>
              <a:t>Graph Pooling</a:t>
            </a:r>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8179E719-2480-7147-8057-720FC1E5AFB5}"/>
              </a:ext>
            </a:extLst>
          </p:cNvPr>
          <p:cNvGrpSpPr/>
          <p:nvPr/>
        </p:nvGrpSpPr>
        <p:grpSpPr>
          <a:xfrm>
            <a:off x="8214716" y="2659808"/>
            <a:ext cx="2236122" cy="1435302"/>
            <a:chOff x="2541830" y="4658175"/>
            <a:chExt cx="1461086" cy="937829"/>
          </a:xfrm>
        </p:grpSpPr>
        <p:sp>
          <p:nvSpPr>
            <p:cNvPr id="55" name="Parallelogram 54">
              <a:extLst>
                <a:ext uri="{FF2B5EF4-FFF2-40B4-BE49-F238E27FC236}">
                  <a16:creationId xmlns:a16="http://schemas.microsoft.com/office/drawing/2014/main" id="{7EC98BFE-DE20-9F4C-B4AC-C3801FC2A04D}"/>
                </a:ext>
              </a:extLst>
            </p:cNvPr>
            <p:cNvSpPr/>
            <p:nvPr/>
          </p:nvSpPr>
          <p:spPr>
            <a:xfrm rot="19202589">
              <a:off x="2541830" y="4724079"/>
              <a:ext cx="1461086" cy="844565"/>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285F8A5C-3104-1D47-B6DA-65106633EC69}"/>
                </a:ext>
              </a:extLst>
            </p:cNvPr>
            <p:cNvSpPr/>
            <p:nvPr/>
          </p:nvSpPr>
          <p:spPr>
            <a:xfrm>
              <a:off x="3392258" y="4658175"/>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E450ACC5-C3CF-194B-870C-06091205B27A}"/>
                </a:ext>
              </a:extLst>
            </p:cNvPr>
            <p:cNvSpPr/>
            <p:nvPr/>
          </p:nvSpPr>
          <p:spPr>
            <a:xfrm>
              <a:off x="3087641" y="5038743"/>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1E5071A-441C-2B48-AF66-2BFACAFC36E0}"/>
                </a:ext>
              </a:extLst>
            </p:cNvPr>
            <p:cNvSpPr/>
            <p:nvPr/>
          </p:nvSpPr>
          <p:spPr>
            <a:xfrm>
              <a:off x="3418686" y="5077257"/>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2539243-7B49-9D4C-B758-1019C33E5A7C}"/>
                </a:ext>
              </a:extLst>
            </p:cNvPr>
            <p:cNvSpPr/>
            <p:nvPr/>
          </p:nvSpPr>
          <p:spPr>
            <a:xfrm>
              <a:off x="3140497" y="5532576"/>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9BAF9FC-48F9-EC48-BA56-1F43B91614CA}"/>
                </a:ext>
              </a:extLst>
            </p:cNvPr>
            <p:cNvSpPr/>
            <p:nvPr/>
          </p:nvSpPr>
          <p:spPr>
            <a:xfrm>
              <a:off x="3392258" y="5392128"/>
              <a:ext cx="52856" cy="634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AD239FC4-95B2-2343-A4F6-7700CB2FB2B6}"/>
                </a:ext>
              </a:extLst>
            </p:cNvPr>
            <p:cNvCxnSpPr>
              <a:cxnSpLocks/>
              <a:stCxn id="57" idx="7"/>
              <a:endCxn id="56" idx="4"/>
            </p:cNvCxnSpPr>
            <p:nvPr/>
          </p:nvCxnSpPr>
          <p:spPr>
            <a:xfrm flipV="1">
              <a:off x="3132757" y="4721603"/>
              <a:ext cx="285930" cy="3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E7339E-8493-B049-9093-3DEDC0502D10}"/>
                </a:ext>
              </a:extLst>
            </p:cNvPr>
            <p:cNvCxnSpPr>
              <a:cxnSpLocks/>
              <a:stCxn id="58" idx="7"/>
              <a:endCxn id="56" idx="4"/>
            </p:cNvCxnSpPr>
            <p:nvPr/>
          </p:nvCxnSpPr>
          <p:spPr>
            <a:xfrm flipH="1" flipV="1">
              <a:off x="3418687" y="4721603"/>
              <a:ext cx="45115" cy="364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3C9A004-BB9E-FE4E-AE99-CA0485A06839}"/>
                </a:ext>
              </a:extLst>
            </p:cNvPr>
            <p:cNvCxnSpPr>
              <a:cxnSpLocks/>
              <a:stCxn id="59" idx="6"/>
            </p:cNvCxnSpPr>
            <p:nvPr/>
          </p:nvCxnSpPr>
          <p:spPr>
            <a:xfrm flipV="1">
              <a:off x="3193354" y="5126648"/>
              <a:ext cx="233073" cy="437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1F42B3E-3D43-D745-BD33-AEB0BE20854C}"/>
                </a:ext>
              </a:extLst>
            </p:cNvPr>
            <p:cNvCxnSpPr>
              <a:cxnSpLocks/>
              <a:stCxn id="58" idx="2"/>
              <a:endCxn id="57" idx="6"/>
            </p:cNvCxnSpPr>
            <p:nvPr/>
          </p:nvCxnSpPr>
          <p:spPr>
            <a:xfrm flipH="1" flipV="1">
              <a:off x="3140497" y="5070457"/>
              <a:ext cx="278189" cy="3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ED0F81-D9AF-4F48-B19D-E39A46AE537A}"/>
                </a:ext>
              </a:extLst>
            </p:cNvPr>
            <p:cNvCxnSpPr>
              <a:cxnSpLocks/>
              <a:stCxn id="59" idx="6"/>
              <a:endCxn id="60" idx="2"/>
            </p:cNvCxnSpPr>
            <p:nvPr/>
          </p:nvCxnSpPr>
          <p:spPr>
            <a:xfrm flipV="1">
              <a:off x="3193354" y="5423842"/>
              <a:ext cx="198905" cy="14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07400" cy="369332"/>
          </a:xfrm>
          <a:prstGeom prst="rect">
            <a:avLst/>
          </a:prstGeom>
          <a:noFill/>
        </p:spPr>
        <p:txBody>
          <a:bodyPr wrap="none" rtlCol="0">
            <a:spAutoFit/>
          </a:bodyPr>
          <a:lstStyle/>
          <a:p>
            <a:r>
              <a:rPr lang="en-US" dirty="0"/>
              <a:t>Graph Pooling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6C0DBEB-E82E-9F4B-BFD5-247D771DE425}"/>
              </a:ext>
            </a:extLst>
          </p:cNvPr>
          <p:cNvPicPr>
            <a:picLocks noChangeAspect="1"/>
          </p:cNvPicPr>
          <p:nvPr/>
        </p:nvPicPr>
        <p:blipFill>
          <a:blip r:embed="rId2"/>
          <a:stretch>
            <a:fillRect/>
          </a:stretch>
        </p:blipFill>
        <p:spPr>
          <a:xfrm>
            <a:off x="6708608" y="5507849"/>
            <a:ext cx="4645192" cy="317373"/>
          </a:xfrm>
          <a:prstGeom prst="rect">
            <a:avLst/>
          </a:prstGeom>
        </p:spPr>
      </p:pic>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3"/>
          <a:stretch>
            <a:fillRect/>
          </a:stretch>
        </p:blipFill>
        <p:spPr>
          <a:xfrm>
            <a:off x="1464683" y="5492147"/>
            <a:ext cx="2945194" cy="314754"/>
          </a:xfrm>
          <a:prstGeom prst="rect">
            <a:avLst/>
          </a:prstGeom>
        </p:spPr>
      </p:pic>
      <p:cxnSp>
        <p:nvCxnSpPr>
          <p:cNvPr id="73" name="Straight Connector 72">
            <a:extLst>
              <a:ext uri="{FF2B5EF4-FFF2-40B4-BE49-F238E27FC236}">
                <a16:creationId xmlns:a16="http://schemas.microsoft.com/office/drawing/2014/main" id="{A7E4210C-F7FB-7D44-B800-E75032ECB02C}"/>
              </a:ext>
            </a:extLst>
          </p:cNvPr>
          <p:cNvCxnSpPr>
            <a:cxnSpLocks/>
          </p:cNvCxnSpPr>
          <p:nvPr/>
        </p:nvCxnSpPr>
        <p:spPr>
          <a:xfrm>
            <a:off x="6708608" y="5902885"/>
            <a:ext cx="4645192"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53CB-632D-124F-B855-A0A0EFFF8AAA}"/>
              </a:ext>
            </a:extLst>
          </p:cNvPr>
          <p:cNvSpPr txBox="1"/>
          <p:nvPr/>
        </p:nvSpPr>
        <p:spPr>
          <a:xfrm>
            <a:off x="5613252" y="5876176"/>
            <a:ext cx="6178266" cy="523220"/>
          </a:xfrm>
          <a:prstGeom prst="rect">
            <a:avLst/>
          </a:prstGeom>
          <a:noFill/>
        </p:spPr>
        <p:txBody>
          <a:bodyPr wrap="square" rtlCol="0">
            <a:spAutoFit/>
          </a:bodyPr>
          <a:lstStyle/>
          <a:p>
            <a:r>
              <a:rPr lang="en-US" sz="2800" dirty="0">
                <a:solidFill>
                  <a:schemeClr val="accent6">
                    <a:lumMod val="50000"/>
                  </a:schemeClr>
                </a:solidFill>
              </a:rPr>
              <a:t>Graph pooling generates a smaller graph</a:t>
            </a:r>
          </a:p>
        </p:txBody>
      </p:sp>
    </p:spTree>
    <p:extLst>
      <p:ext uri="{BB962C8B-B14F-4D97-AF65-F5344CB8AC3E}">
        <p14:creationId xmlns:p14="http://schemas.microsoft.com/office/powerpoint/2010/main" val="3405555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49</a:t>
            </a:fld>
            <a:endParaRPr lang="en-US" dirty="0"/>
          </a:p>
        </p:txBody>
      </p:sp>
      <p:sp>
        <p:nvSpPr>
          <p:cNvPr id="5" name="Rectangle 4">
            <a:extLst>
              <a:ext uri="{FF2B5EF4-FFF2-40B4-BE49-F238E27FC236}">
                <a16:creationId xmlns:a16="http://schemas.microsoft.com/office/drawing/2014/main" id="{86DBFF76-AE28-EE41-9F80-A045DB43E66A}"/>
              </a:ext>
            </a:extLst>
          </p:cNvPr>
          <p:cNvSpPr/>
          <p:nvPr/>
        </p:nvSpPr>
        <p:spPr>
          <a:xfrm>
            <a:off x="3796808" y="3744503"/>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3C9DB9BF-C472-BF43-92CC-69D11637C6B7}"/>
              </a:ext>
            </a:extLst>
          </p:cNvPr>
          <p:cNvSpPr/>
          <p:nvPr/>
        </p:nvSpPr>
        <p:spPr>
          <a:xfrm>
            <a:off x="4300900" y="3744503"/>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CFC0A46-8340-B34D-B2B4-F1B0039A94BC}"/>
              </a:ext>
            </a:extLst>
          </p:cNvPr>
          <p:cNvSpPr/>
          <p:nvPr/>
        </p:nvSpPr>
        <p:spPr>
          <a:xfrm>
            <a:off x="4804992"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0903AFE-1621-544F-8CAC-26A38BF6D95F}"/>
              </a:ext>
            </a:extLst>
          </p:cNvPr>
          <p:cNvCxnSpPr/>
          <p:nvPr/>
        </p:nvCxnSpPr>
        <p:spPr>
          <a:xfrm>
            <a:off x="3198515"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ADD6DB-A033-5B44-89E6-BFF7250B8ADC}"/>
              </a:ext>
            </a:extLst>
          </p:cNvPr>
          <p:cNvSpPr/>
          <p:nvPr/>
        </p:nvSpPr>
        <p:spPr>
          <a:xfrm>
            <a:off x="5309084"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6CB63D7-9120-0B40-B59B-E0B4E69C2A8A}"/>
              </a:ext>
            </a:extLst>
          </p:cNvPr>
          <p:cNvSpPr txBox="1"/>
          <p:nvPr/>
        </p:nvSpPr>
        <p:spPr>
          <a:xfrm>
            <a:off x="5813176" y="4035326"/>
            <a:ext cx="1191986" cy="707886"/>
          </a:xfrm>
          <a:prstGeom prst="rect">
            <a:avLst/>
          </a:prstGeom>
          <a:noFill/>
        </p:spPr>
        <p:txBody>
          <a:bodyPr wrap="square" rtlCol="0">
            <a:spAutoFit/>
          </a:bodyPr>
          <a:lstStyle/>
          <a:p>
            <a:r>
              <a:rPr lang="en-US" altLang="zh-CN" sz="4000" dirty="0"/>
              <a:t>…</a:t>
            </a:r>
            <a:endParaRPr lang="en-US" sz="4000" dirty="0"/>
          </a:p>
        </p:txBody>
      </p:sp>
      <p:sp>
        <p:nvSpPr>
          <p:cNvPr id="11" name="Rectangle 10">
            <a:extLst>
              <a:ext uri="{FF2B5EF4-FFF2-40B4-BE49-F238E27FC236}">
                <a16:creationId xmlns:a16="http://schemas.microsoft.com/office/drawing/2014/main" id="{E1E21A13-1B9B-5D40-B3F5-BCA7AE6D9D5A}"/>
              </a:ext>
            </a:extLst>
          </p:cNvPr>
          <p:cNvSpPr/>
          <p:nvPr/>
        </p:nvSpPr>
        <p:spPr>
          <a:xfrm>
            <a:off x="6561780" y="3744501"/>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D8141D2-EE3E-E642-90D7-8F387E3F20EB}"/>
              </a:ext>
            </a:extLst>
          </p:cNvPr>
          <p:cNvSpPr/>
          <p:nvPr/>
        </p:nvSpPr>
        <p:spPr>
          <a:xfrm>
            <a:off x="7065872" y="3744501"/>
            <a:ext cx="293078" cy="1289537"/>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B5560D3-4A56-3C45-8FDA-6BF318E7996B}"/>
              </a:ext>
            </a:extLst>
          </p:cNvPr>
          <p:cNvSpPr/>
          <p:nvPr/>
        </p:nvSpPr>
        <p:spPr>
          <a:xfrm>
            <a:off x="7569964" y="3744499"/>
            <a:ext cx="293078" cy="1289537"/>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1DEDA48-FDDE-2049-9E78-BA9C2CB903AD}"/>
              </a:ext>
            </a:extLst>
          </p:cNvPr>
          <p:cNvCxnSpPr>
            <a:cxnSpLocks/>
            <a:endCxn id="6" idx="1"/>
          </p:cNvCxnSpPr>
          <p:nvPr/>
        </p:nvCxnSpPr>
        <p:spPr>
          <a:xfrm>
            <a:off x="4082767" y="4389270"/>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B5062AC-9A18-1C43-A6D7-1E5ED65AF59A}"/>
              </a:ext>
            </a:extLst>
          </p:cNvPr>
          <p:cNvCxnSpPr>
            <a:cxnSpLocks/>
          </p:cNvCxnSpPr>
          <p:nvPr/>
        </p:nvCxnSpPr>
        <p:spPr>
          <a:xfrm>
            <a:off x="4607583" y="4389267"/>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2ED064-7304-D84F-8D02-907B44DB2582}"/>
              </a:ext>
            </a:extLst>
          </p:cNvPr>
          <p:cNvCxnSpPr>
            <a:cxnSpLocks/>
          </p:cNvCxnSpPr>
          <p:nvPr/>
        </p:nvCxnSpPr>
        <p:spPr>
          <a:xfrm>
            <a:off x="5087391"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ABFAE9-7E45-784D-B53B-E9127653B584}"/>
              </a:ext>
            </a:extLst>
          </p:cNvPr>
          <p:cNvCxnSpPr>
            <a:cxnSpLocks/>
          </p:cNvCxnSpPr>
          <p:nvPr/>
        </p:nvCxnSpPr>
        <p:spPr>
          <a:xfrm>
            <a:off x="6833922" y="4389265"/>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F25331-6C47-6C42-AE68-5BD897EF05A3}"/>
              </a:ext>
            </a:extLst>
          </p:cNvPr>
          <p:cNvCxnSpPr>
            <a:cxnSpLocks/>
          </p:cNvCxnSpPr>
          <p:nvPr/>
        </p:nvCxnSpPr>
        <p:spPr>
          <a:xfrm>
            <a:off x="7336758" y="4389263"/>
            <a:ext cx="218133"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BA6C70-20ED-7045-A442-A79790FA56D5}"/>
              </a:ext>
            </a:extLst>
          </p:cNvPr>
          <p:cNvSpPr/>
          <p:nvPr/>
        </p:nvSpPr>
        <p:spPr>
          <a:xfrm>
            <a:off x="3708545" y="2746723"/>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TextBox 19">
            <a:extLst>
              <a:ext uri="{FF2B5EF4-FFF2-40B4-BE49-F238E27FC236}">
                <a16:creationId xmlns:a16="http://schemas.microsoft.com/office/drawing/2014/main" id="{70837DFE-6AA4-9345-AA63-EEEEF52FD0A6}"/>
              </a:ext>
            </a:extLst>
          </p:cNvPr>
          <p:cNvSpPr txBox="1"/>
          <p:nvPr/>
        </p:nvSpPr>
        <p:spPr>
          <a:xfrm>
            <a:off x="4160199" y="2730394"/>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21" name="Rectangle 20">
            <a:extLst>
              <a:ext uri="{FF2B5EF4-FFF2-40B4-BE49-F238E27FC236}">
                <a16:creationId xmlns:a16="http://schemas.microsoft.com/office/drawing/2014/main" id="{C84EC3E2-9B09-804B-9808-3559BAE41F80}"/>
              </a:ext>
            </a:extLst>
          </p:cNvPr>
          <p:cNvSpPr/>
          <p:nvPr/>
        </p:nvSpPr>
        <p:spPr>
          <a:xfrm>
            <a:off x="6110126" y="2746723"/>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TextBox 21">
            <a:extLst>
              <a:ext uri="{FF2B5EF4-FFF2-40B4-BE49-F238E27FC236}">
                <a16:creationId xmlns:a16="http://schemas.microsoft.com/office/drawing/2014/main" id="{794C7C38-D610-AF4E-8D08-FCEB2C8BC658}"/>
              </a:ext>
            </a:extLst>
          </p:cNvPr>
          <p:cNvSpPr txBox="1"/>
          <p:nvPr/>
        </p:nvSpPr>
        <p:spPr>
          <a:xfrm>
            <a:off x="6561780" y="2730394"/>
            <a:ext cx="1128129" cy="369332"/>
          </a:xfrm>
          <a:prstGeom prst="rect">
            <a:avLst/>
          </a:prstGeom>
          <a:noFill/>
        </p:spPr>
        <p:txBody>
          <a:bodyPr wrap="none" rtlCol="0">
            <a:spAutoFit/>
          </a:bodyPr>
          <a:lstStyle/>
          <a:p>
            <a:r>
              <a:rPr lang="en-US" altLang="zh-CN" dirty="0"/>
              <a:t>Activation</a:t>
            </a:r>
            <a:endParaRPr lang="en-US" dirty="0"/>
          </a:p>
        </p:txBody>
      </p:sp>
      <p:cxnSp>
        <p:nvCxnSpPr>
          <p:cNvPr id="23" name="Straight Arrow Connector 22">
            <a:extLst>
              <a:ext uri="{FF2B5EF4-FFF2-40B4-BE49-F238E27FC236}">
                <a16:creationId xmlns:a16="http://schemas.microsoft.com/office/drawing/2014/main" id="{BA83742A-BD28-C844-89C0-97B3A2F907BA}"/>
              </a:ext>
            </a:extLst>
          </p:cNvPr>
          <p:cNvCxnSpPr/>
          <p:nvPr/>
        </p:nvCxnSpPr>
        <p:spPr>
          <a:xfrm>
            <a:off x="7863042" y="4405599"/>
            <a:ext cx="5275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node-level tasks</a:t>
            </a:r>
          </a:p>
        </p:txBody>
      </p:sp>
    </p:spTree>
    <p:extLst>
      <p:ext uri="{BB962C8B-B14F-4D97-AF65-F5344CB8AC3E}">
        <p14:creationId xmlns:p14="http://schemas.microsoft.com/office/powerpoint/2010/main" val="58062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B131-631A-0649-B719-37256D626F9B}"/>
              </a:ext>
            </a:extLst>
          </p:cNvPr>
          <p:cNvSpPr>
            <a:spLocks noGrp="1"/>
          </p:cNvSpPr>
          <p:nvPr>
            <p:ph type="title"/>
          </p:nvPr>
        </p:nvSpPr>
        <p:spPr>
          <a:xfrm>
            <a:off x="0" y="30172"/>
            <a:ext cx="10515600" cy="1325563"/>
          </a:xfrm>
        </p:spPr>
        <p:txBody>
          <a:bodyPr/>
          <a:lstStyle/>
          <a:p>
            <a:r>
              <a:rPr lang="en-US" dirty="0"/>
              <a:t>The Power of Deep Learning</a:t>
            </a:r>
          </a:p>
        </p:txBody>
      </p:sp>
      <p:sp>
        <p:nvSpPr>
          <p:cNvPr id="3" name="Slide Number Placeholder 2">
            <a:extLst>
              <a:ext uri="{FF2B5EF4-FFF2-40B4-BE49-F238E27FC236}">
                <a16:creationId xmlns:a16="http://schemas.microsoft.com/office/drawing/2014/main" id="{3815F194-06D7-E545-AB9D-2C8EE1BE9D0E}"/>
              </a:ext>
            </a:extLst>
          </p:cNvPr>
          <p:cNvSpPr>
            <a:spLocks noGrp="1"/>
          </p:cNvSpPr>
          <p:nvPr>
            <p:ph type="sldNum" sz="quarter" idx="12"/>
          </p:nvPr>
        </p:nvSpPr>
        <p:spPr/>
        <p:txBody>
          <a:bodyPr/>
          <a:lstStyle/>
          <a:p>
            <a:fld id="{4C15419E-54D6-8648-ABFB-BEF58E3E877E}" type="slidenum">
              <a:rPr lang="en-US" smtClean="0"/>
              <a:t>5</a:t>
            </a:fld>
            <a:endParaRPr lang="en-US" dirty="0"/>
          </a:p>
        </p:txBody>
      </p:sp>
      <p:pic>
        <p:nvPicPr>
          <p:cNvPr id="4" name="Picture 3">
            <a:extLst>
              <a:ext uri="{FF2B5EF4-FFF2-40B4-BE49-F238E27FC236}">
                <a16:creationId xmlns:a16="http://schemas.microsoft.com/office/drawing/2014/main" id="{32D2BE2C-5A72-4741-8453-5025517893C4}"/>
              </a:ext>
            </a:extLst>
          </p:cNvPr>
          <p:cNvPicPr>
            <a:picLocks noChangeAspect="1"/>
          </p:cNvPicPr>
          <p:nvPr/>
        </p:nvPicPr>
        <p:blipFill>
          <a:blip r:embed="rId2"/>
          <a:stretch>
            <a:fillRect/>
          </a:stretch>
        </p:blipFill>
        <p:spPr>
          <a:xfrm>
            <a:off x="1447800" y="1690688"/>
            <a:ext cx="4648200" cy="2272880"/>
          </a:xfrm>
          <a:prstGeom prst="rect">
            <a:avLst/>
          </a:prstGeom>
        </p:spPr>
      </p:pic>
      <p:pic>
        <p:nvPicPr>
          <p:cNvPr id="5" name="Picture 4" descr="mage result for imagenet">
            <a:extLst>
              <a:ext uri="{FF2B5EF4-FFF2-40B4-BE49-F238E27FC236}">
                <a16:creationId xmlns:a16="http://schemas.microsoft.com/office/drawing/2014/main" id="{88D70661-8C44-0644-AF22-EB7EDEEED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200" y="1639545"/>
            <a:ext cx="2383973" cy="2383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speech signal">
            <a:extLst>
              <a:ext uri="{FF2B5EF4-FFF2-40B4-BE49-F238E27FC236}">
                <a16:creationId xmlns:a16="http://schemas.microsoft.com/office/drawing/2014/main" id="{2A9DFF09-5899-7647-8603-50E3771F0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372" y="4409680"/>
            <a:ext cx="2269671" cy="175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576E46-6A28-984F-8F1A-740CC869127E}"/>
              </a:ext>
            </a:extLst>
          </p:cNvPr>
          <p:cNvPicPr>
            <a:picLocks noChangeAspect="1"/>
          </p:cNvPicPr>
          <p:nvPr/>
        </p:nvPicPr>
        <p:blipFill>
          <a:blip r:embed="rId5"/>
          <a:stretch>
            <a:fillRect/>
          </a:stretch>
        </p:blipFill>
        <p:spPr>
          <a:xfrm>
            <a:off x="6152694" y="4307328"/>
            <a:ext cx="4527198" cy="1963604"/>
          </a:xfrm>
          <a:prstGeom prst="rect">
            <a:avLst/>
          </a:prstGeom>
        </p:spPr>
      </p:pic>
    </p:spTree>
    <p:extLst>
      <p:ext uri="{BB962C8B-B14F-4D97-AF65-F5344CB8AC3E}">
        <p14:creationId xmlns:p14="http://schemas.microsoft.com/office/powerpoint/2010/main" val="4274499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4CFA-5963-1844-B6D7-60293FE6CBBE}"/>
              </a:ext>
            </a:extLst>
          </p:cNvPr>
          <p:cNvSpPr>
            <a:spLocks noGrp="1"/>
          </p:cNvSpPr>
          <p:nvPr>
            <p:ph type="title"/>
          </p:nvPr>
        </p:nvSpPr>
        <p:spPr/>
        <p:txBody>
          <a:bodyPr/>
          <a:lstStyle/>
          <a:p>
            <a:r>
              <a:rPr lang="en-US" dirty="0"/>
              <a:t>General GNN Framework</a:t>
            </a:r>
          </a:p>
        </p:txBody>
      </p:sp>
      <p:sp>
        <p:nvSpPr>
          <p:cNvPr id="3" name="Slide Number Placeholder 2">
            <a:extLst>
              <a:ext uri="{FF2B5EF4-FFF2-40B4-BE49-F238E27FC236}">
                <a16:creationId xmlns:a16="http://schemas.microsoft.com/office/drawing/2014/main" id="{5174B87E-459F-244C-9713-9B20E79FE664}"/>
              </a:ext>
            </a:extLst>
          </p:cNvPr>
          <p:cNvSpPr>
            <a:spLocks noGrp="1"/>
          </p:cNvSpPr>
          <p:nvPr>
            <p:ph type="sldNum" sz="quarter" idx="12"/>
          </p:nvPr>
        </p:nvSpPr>
        <p:spPr/>
        <p:txBody>
          <a:bodyPr/>
          <a:lstStyle/>
          <a:p>
            <a:fld id="{4C15419E-54D6-8648-ABFB-BEF58E3E877E}" type="slidenum">
              <a:rPr lang="en-US" smtClean="0"/>
              <a:t>50</a:t>
            </a:fld>
            <a:endParaRPr lang="en-US" dirty="0"/>
          </a:p>
        </p:txBody>
      </p:sp>
      <p:sp>
        <p:nvSpPr>
          <p:cNvPr id="24" name="TextBox 23">
            <a:extLst>
              <a:ext uri="{FF2B5EF4-FFF2-40B4-BE49-F238E27FC236}">
                <a16:creationId xmlns:a16="http://schemas.microsoft.com/office/drawing/2014/main" id="{BC7BD3E0-9D69-9240-9E6F-CBB4CDE75D29}"/>
              </a:ext>
            </a:extLst>
          </p:cNvPr>
          <p:cNvSpPr txBox="1"/>
          <p:nvPr/>
        </p:nvSpPr>
        <p:spPr>
          <a:xfrm>
            <a:off x="838200" y="1564167"/>
            <a:ext cx="6154947" cy="523220"/>
          </a:xfrm>
          <a:prstGeom prst="rect">
            <a:avLst/>
          </a:prstGeom>
          <a:noFill/>
        </p:spPr>
        <p:txBody>
          <a:bodyPr wrap="square" rtlCol="0">
            <a:spAutoFit/>
          </a:bodyPr>
          <a:lstStyle/>
          <a:p>
            <a:r>
              <a:rPr lang="en-US" sz="2800" dirty="0">
                <a:solidFill>
                  <a:schemeClr val="accent5">
                    <a:lumMod val="75000"/>
                  </a:schemeClr>
                </a:solidFill>
              </a:rPr>
              <a:t>For graph-level tasks</a:t>
            </a:r>
          </a:p>
        </p:txBody>
      </p:sp>
      <p:sp>
        <p:nvSpPr>
          <p:cNvPr id="25" name="Rectangle 24">
            <a:extLst>
              <a:ext uri="{FF2B5EF4-FFF2-40B4-BE49-F238E27FC236}">
                <a16:creationId xmlns:a16="http://schemas.microsoft.com/office/drawing/2014/main" id="{8B4E8AF2-91BC-BE43-A105-70C6D4AB7737}"/>
              </a:ext>
            </a:extLst>
          </p:cNvPr>
          <p:cNvSpPr/>
          <p:nvPr/>
        </p:nvSpPr>
        <p:spPr>
          <a:xfrm>
            <a:off x="2235306" y="321934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34C2AC0-F197-9C48-AF32-8D2CC70E8884}"/>
              </a:ext>
            </a:extLst>
          </p:cNvPr>
          <p:cNvSpPr/>
          <p:nvPr/>
        </p:nvSpPr>
        <p:spPr>
          <a:xfrm>
            <a:off x="2426109" y="351127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FD79660-ABC3-6041-ACD8-29D568335E8A}"/>
              </a:ext>
            </a:extLst>
          </p:cNvPr>
          <p:cNvSpPr/>
          <p:nvPr/>
        </p:nvSpPr>
        <p:spPr>
          <a:xfrm>
            <a:off x="2820153" y="351127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456EDEF-0B13-374B-BD0D-ADACD6D2E0B5}"/>
              </a:ext>
            </a:extLst>
          </p:cNvPr>
          <p:cNvCxnSpPr/>
          <p:nvPr/>
        </p:nvCxnSpPr>
        <p:spPr>
          <a:xfrm>
            <a:off x="1958429" y="402805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7ECE-0393-1547-95F3-CE6FB327A2F2}"/>
              </a:ext>
            </a:extLst>
          </p:cNvPr>
          <p:cNvSpPr txBox="1"/>
          <p:nvPr/>
        </p:nvSpPr>
        <p:spPr>
          <a:xfrm>
            <a:off x="3261983" y="3636502"/>
            <a:ext cx="931764" cy="553348"/>
          </a:xfrm>
          <a:prstGeom prst="rect">
            <a:avLst/>
          </a:prstGeom>
          <a:noFill/>
        </p:spPr>
        <p:txBody>
          <a:bodyPr wrap="square" rtlCol="0">
            <a:spAutoFit/>
          </a:bodyPr>
          <a:lstStyle/>
          <a:p>
            <a:r>
              <a:rPr lang="en-US" altLang="zh-CN" sz="4000" dirty="0"/>
              <a:t>…</a:t>
            </a:r>
            <a:endParaRPr lang="en-US" sz="4000" dirty="0"/>
          </a:p>
        </p:txBody>
      </p:sp>
      <p:sp>
        <p:nvSpPr>
          <p:cNvPr id="30" name="Rectangle 29">
            <a:extLst>
              <a:ext uri="{FF2B5EF4-FFF2-40B4-BE49-F238E27FC236}">
                <a16:creationId xmlns:a16="http://schemas.microsoft.com/office/drawing/2014/main" id="{2E6626CF-0C61-2644-80F4-A5D3BA3019CE}"/>
              </a:ext>
            </a:extLst>
          </p:cNvPr>
          <p:cNvSpPr/>
          <p:nvPr/>
        </p:nvSpPr>
        <p:spPr>
          <a:xfrm>
            <a:off x="3897889" y="351127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ectangle 30">
            <a:extLst>
              <a:ext uri="{FF2B5EF4-FFF2-40B4-BE49-F238E27FC236}">
                <a16:creationId xmlns:a16="http://schemas.microsoft.com/office/drawing/2014/main" id="{C9D43F8C-7970-E944-87FC-2FC1E8C8BF71}"/>
              </a:ext>
            </a:extLst>
          </p:cNvPr>
          <p:cNvSpPr/>
          <p:nvPr/>
        </p:nvSpPr>
        <p:spPr>
          <a:xfrm>
            <a:off x="4291933" y="351127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8D53A03-D3DE-C844-AB82-DD5EE9F6B01E}"/>
              </a:ext>
            </a:extLst>
          </p:cNvPr>
          <p:cNvCxnSpPr>
            <a:cxnSpLocks/>
            <a:endCxn id="27" idx="1"/>
          </p:cNvCxnSpPr>
          <p:nvPr/>
        </p:nvCxnSpPr>
        <p:spPr>
          <a:xfrm>
            <a:off x="2649640" y="401528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B52C0B-F36F-B14F-897B-CD339287A0F9}"/>
              </a:ext>
            </a:extLst>
          </p:cNvPr>
          <p:cNvCxnSpPr>
            <a:cxnSpLocks/>
          </p:cNvCxnSpPr>
          <p:nvPr/>
        </p:nvCxnSpPr>
        <p:spPr>
          <a:xfrm>
            <a:off x="3059884" y="401528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55B899-6D53-2A45-B682-D98D88E02ACA}"/>
              </a:ext>
            </a:extLst>
          </p:cNvPr>
          <p:cNvCxnSpPr>
            <a:cxnSpLocks/>
          </p:cNvCxnSpPr>
          <p:nvPr/>
        </p:nvCxnSpPr>
        <p:spPr>
          <a:xfrm>
            <a:off x="4110620" y="401528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1004A3-E897-5C45-BBFD-CE472D5D4CA4}"/>
              </a:ext>
            </a:extLst>
          </p:cNvPr>
          <p:cNvCxnSpPr>
            <a:cxnSpLocks/>
          </p:cNvCxnSpPr>
          <p:nvPr/>
        </p:nvCxnSpPr>
        <p:spPr>
          <a:xfrm>
            <a:off x="4503682" y="401528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7DB6A6-8349-7644-946E-36813CC6590A}"/>
              </a:ext>
            </a:extLst>
          </p:cNvPr>
          <p:cNvCxnSpPr>
            <a:cxnSpLocks/>
          </p:cNvCxnSpPr>
          <p:nvPr/>
        </p:nvCxnSpPr>
        <p:spPr>
          <a:xfrm>
            <a:off x="3704131" y="401528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C67558A-8A0E-6345-A69A-6A8CCB7C777D}"/>
              </a:ext>
            </a:extLst>
          </p:cNvPr>
          <p:cNvSpPr/>
          <p:nvPr/>
        </p:nvSpPr>
        <p:spPr>
          <a:xfrm>
            <a:off x="4744885" y="351127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6C87F508-6F4F-164D-AB47-3152B4B1CF1E}"/>
              </a:ext>
            </a:extLst>
          </p:cNvPr>
          <p:cNvCxnSpPr>
            <a:cxnSpLocks/>
          </p:cNvCxnSpPr>
          <p:nvPr/>
        </p:nvCxnSpPr>
        <p:spPr>
          <a:xfrm>
            <a:off x="4973981" y="402805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CEC62D7-E49E-1246-B4AE-E9E9F95F9DA4}"/>
              </a:ext>
            </a:extLst>
          </p:cNvPr>
          <p:cNvSpPr/>
          <p:nvPr/>
        </p:nvSpPr>
        <p:spPr>
          <a:xfrm>
            <a:off x="7162861" y="3228287"/>
            <a:ext cx="2939949" cy="1812472"/>
          </a:xfrm>
          <a:prstGeom prst="rect">
            <a:avLst/>
          </a:prstGeom>
          <a:solidFill>
            <a:schemeClr val="bg1">
              <a:alpha val="50000"/>
            </a:schemeClr>
          </a:solidFill>
          <a:ln>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31D5C55-4942-EA46-9A14-58ED659EB888}"/>
              </a:ext>
            </a:extLst>
          </p:cNvPr>
          <p:cNvSpPr/>
          <p:nvPr/>
        </p:nvSpPr>
        <p:spPr>
          <a:xfrm>
            <a:off x="7353664" y="3520219"/>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1" name="Rectangle 40">
            <a:extLst>
              <a:ext uri="{FF2B5EF4-FFF2-40B4-BE49-F238E27FC236}">
                <a16:creationId xmlns:a16="http://schemas.microsoft.com/office/drawing/2014/main" id="{3867B549-2399-6C42-995F-A9E77936D443}"/>
              </a:ext>
            </a:extLst>
          </p:cNvPr>
          <p:cNvSpPr/>
          <p:nvPr/>
        </p:nvSpPr>
        <p:spPr>
          <a:xfrm>
            <a:off x="7747708" y="3520219"/>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E4C329C9-FE3D-034A-82E2-3EBFB4C2171F}"/>
              </a:ext>
            </a:extLst>
          </p:cNvPr>
          <p:cNvCxnSpPr/>
          <p:nvPr/>
        </p:nvCxnSpPr>
        <p:spPr>
          <a:xfrm>
            <a:off x="6885984" y="4036992"/>
            <a:ext cx="4123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3428029-B608-4648-96F2-36F6E18B748E}"/>
              </a:ext>
            </a:extLst>
          </p:cNvPr>
          <p:cNvSpPr txBox="1"/>
          <p:nvPr/>
        </p:nvSpPr>
        <p:spPr>
          <a:xfrm>
            <a:off x="8189538" y="3645442"/>
            <a:ext cx="931764" cy="553348"/>
          </a:xfrm>
          <a:prstGeom prst="rect">
            <a:avLst/>
          </a:prstGeom>
          <a:noFill/>
        </p:spPr>
        <p:txBody>
          <a:bodyPr wrap="square" rtlCol="0">
            <a:spAutoFit/>
          </a:bodyPr>
          <a:lstStyle/>
          <a:p>
            <a:r>
              <a:rPr lang="en-US" altLang="zh-CN" sz="4000" dirty="0"/>
              <a:t>…</a:t>
            </a:r>
            <a:endParaRPr lang="en-US" sz="4000" dirty="0"/>
          </a:p>
        </p:txBody>
      </p:sp>
      <p:sp>
        <p:nvSpPr>
          <p:cNvPr id="44" name="Rectangle 43">
            <a:extLst>
              <a:ext uri="{FF2B5EF4-FFF2-40B4-BE49-F238E27FC236}">
                <a16:creationId xmlns:a16="http://schemas.microsoft.com/office/drawing/2014/main" id="{BA40A4FB-B158-4542-90B8-96BD49285C99}"/>
              </a:ext>
            </a:extLst>
          </p:cNvPr>
          <p:cNvSpPr/>
          <p:nvPr/>
        </p:nvSpPr>
        <p:spPr>
          <a:xfrm>
            <a:off x="8825444" y="3520216"/>
            <a:ext cx="229096" cy="100801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5" name="Rectangle 44">
            <a:extLst>
              <a:ext uri="{FF2B5EF4-FFF2-40B4-BE49-F238E27FC236}">
                <a16:creationId xmlns:a16="http://schemas.microsoft.com/office/drawing/2014/main" id="{A69FAB91-D5D4-A147-BF1C-511075C4A690}"/>
              </a:ext>
            </a:extLst>
          </p:cNvPr>
          <p:cNvSpPr/>
          <p:nvPr/>
        </p:nvSpPr>
        <p:spPr>
          <a:xfrm>
            <a:off x="9219488" y="3520216"/>
            <a:ext cx="229096" cy="100801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187E5D-EFA8-6E44-B0BB-4731DB14377C}"/>
              </a:ext>
            </a:extLst>
          </p:cNvPr>
          <p:cNvCxnSpPr>
            <a:cxnSpLocks/>
            <a:endCxn id="41" idx="1"/>
          </p:cNvCxnSpPr>
          <p:nvPr/>
        </p:nvCxnSpPr>
        <p:spPr>
          <a:xfrm>
            <a:off x="7577195" y="4024228"/>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2F184F-19CD-EE4F-A2B5-53558CB1FC7F}"/>
              </a:ext>
            </a:extLst>
          </p:cNvPr>
          <p:cNvCxnSpPr>
            <a:cxnSpLocks/>
          </p:cNvCxnSpPr>
          <p:nvPr/>
        </p:nvCxnSpPr>
        <p:spPr>
          <a:xfrm>
            <a:off x="7987439" y="4024225"/>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FBB923-36D4-B949-AA6E-5DD4CAC452B5}"/>
              </a:ext>
            </a:extLst>
          </p:cNvPr>
          <p:cNvCxnSpPr>
            <a:cxnSpLocks/>
          </p:cNvCxnSpPr>
          <p:nvPr/>
        </p:nvCxnSpPr>
        <p:spPr>
          <a:xfrm>
            <a:off x="9038175" y="4024221"/>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41D4919-37D7-7E4E-A138-6861A05F184A}"/>
              </a:ext>
            </a:extLst>
          </p:cNvPr>
          <p:cNvCxnSpPr>
            <a:cxnSpLocks/>
          </p:cNvCxnSpPr>
          <p:nvPr/>
        </p:nvCxnSpPr>
        <p:spPr>
          <a:xfrm>
            <a:off x="9431237" y="4024220"/>
            <a:ext cx="2078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78B21A-8466-F74C-95C9-F1863E613FD9}"/>
              </a:ext>
            </a:extLst>
          </p:cNvPr>
          <p:cNvCxnSpPr>
            <a:cxnSpLocks/>
          </p:cNvCxnSpPr>
          <p:nvPr/>
        </p:nvCxnSpPr>
        <p:spPr>
          <a:xfrm>
            <a:off x="8631686" y="4024220"/>
            <a:ext cx="17051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EBE662C-27DC-7044-9830-0B24081250BD}"/>
              </a:ext>
            </a:extLst>
          </p:cNvPr>
          <p:cNvSpPr/>
          <p:nvPr/>
        </p:nvSpPr>
        <p:spPr>
          <a:xfrm>
            <a:off x="9672440" y="3520210"/>
            <a:ext cx="229096" cy="100801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7F6189A-E115-DA49-8AA8-D441402815B4}"/>
              </a:ext>
            </a:extLst>
          </p:cNvPr>
          <p:cNvCxnSpPr>
            <a:cxnSpLocks/>
          </p:cNvCxnSpPr>
          <p:nvPr/>
        </p:nvCxnSpPr>
        <p:spPr>
          <a:xfrm>
            <a:off x="9901536" y="4036992"/>
            <a:ext cx="4119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8F37B44-32CE-2C44-8F74-576C6DCD57C6}"/>
              </a:ext>
            </a:extLst>
          </p:cNvPr>
          <p:cNvSpPr txBox="1"/>
          <p:nvPr/>
        </p:nvSpPr>
        <p:spPr>
          <a:xfrm>
            <a:off x="5777593" y="3683049"/>
            <a:ext cx="1191986" cy="707886"/>
          </a:xfrm>
          <a:prstGeom prst="rect">
            <a:avLst/>
          </a:prstGeom>
          <a:noFill/>
        </p:spPr>
        <p:txBody>
          <a:bodyPr wrap="square" rtlCol="0">
            <a:spAutoFit/>
          </a:bodyPr>
          <a:lstStyle/>
          <a:p>
            <a:r>
              <a:rPr lang="en-US" altLang="zh-CN" sz="4000" dirty="0"/>
              <a:t>…</a:t>
            </a:r>
            <a:endParaRPr lang="en-US" sz="4000"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C1278D6-4825-8242-A17F-6BA7EDF4D727}"/>
                  </a:ext>
                </a:extLst>
              </p:cNvPr>
              <p:cNvSpPr txBox="1"/>
              <p:nvPr/>
            </p:nvSpPr>
            <p:spPr>
              <a:xfrm>
                <a:off x="3492319" y="5310474"/>
                <a:ext cx="297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m:oMathPara>
                </a14:m>
                <a:endParaRPr lang="en-US" dirty="0"/>
              </a:p>
            </p:txBody>
          </p:sp>
        </mc:Choice>
        <mc:Fallback xmlns="">
          <p:sp>
            <p:nvSpPr>
              <p:cNvPr id="54" name="TextBox 53">
                <a:extLst>
                  <a:ext uri="{FF2B5EF4-FFF2-40B4-BE49-F238E27FC236}">
                    <a16:creationId xmlns:a16="http://schemas.microsoft.com/office/drawing/2014/main" id="{3C1278D6-4825-8242-A17F-6BA7EDF4D727}"/>
                  </a:ext>
                </a:extLst>
              </p:cNvPr>
              <p:cNvSpPr txBox="1">
                <a:spLocks noRot="1" noChangeAspect="1" noMove="1" noResize="1" noEditPoints="1" noAdjustHandles="1" noChangeArrowheads="1" noChangeShapeType="1" noTextEdit="1"/>
              </p:cNvSpPr>
              <p:nvPr/>
            </p:nvSpPr>
            <p:spPr>
              <a:xfrm>
                <a:off x="3492319" y="5310474"/>
                <a:ext cx="297068" cy="276999"/>
              </a:xfrm>
              <a:prstGeom prst="rect">
                <a:avLst/>
              </a:prstGeom>
              <a:blipFill>
                <a:blip r:embed="rId2"/>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BF6816D-B79A-464D-AD0F-2CF6244ABB72}"/>
                  </a:ext>
                </a:extLst>
              </p:cNvPr>
              <p:cNvSpPr txBox="1"/>
              <p:nvPr/>
            </p:nvSpPr>
            <p:spPr>
              <a:xfrm>
                <a:off x="8353030" y="5310473"/>
                <a:ext cx="306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𝑛</m:t>
                          </m:r>
                        </m:sub>
                      </m:sSub>
                    </m:oMath>
                  </m:oMathPara>
                </a14:m>
                <a:endParaRPr lang="en-US" dirty="0"/>
              </a:p>
            </p:txBody>
          </p:sp>
        </mc:Choice>
        <mc:Fallback xmlns="">
          <p:sp>
            <p:nvSpPr>
              <p:cNvPr id="55" name="TextBox 54">
                <a:extLst>
                  <a:ext uri="{FF2B5EF4-FFF2-40B4-BE49-F238E27FC236}">
                    <a16:creationId xmlns:a16="http://schemas.microsoft.com/office/drawing/2014/main" id="{1BF6816D-B79A-464D-AD0F-2CF6244ABB72}"/>
                  </a:ext>
                </a:extLst>
              </p:cNvPr>
              <p:cNvSpPr txBox="1">
                <a:spLocks noRot="1" noChangeAspect="1" noMove="1" noResize="1" noEditPoints="1" noAdjustHandles="1" noChangeArrowheads="1" noChangeShapeType="1" noTextEdit="1"/>
              </p:cNvSpPr>
              <p:nvPr/>
            </p:nvSpPr>
            <p:spPr>
              <a:xfrm>
                <a:off x="8353030" y="5310473"/>
                <a:ext cx="306366" cy="276999"/>
              </a:xfrm>
              <a:prstGeom prst="rect">
                <a:avLst/>
              </a:prstGeom>
              <a:blipFill>
                <a:blip r:embed="rId3"/>
                <a:stretch>
                  <a:fillRect l="-16000" b="-8696"/>
                </a:stretch>
              </a:blipFill>
            </p:spPr>
            <p:txBody>
              <a:bodyPr/>
              <a:lstStyle/>
              <a:p>
                <a:r>
                  <a:rPr lang="en-US">
                    <a:noFill/>
                  </a:rPr>
                  <a:t> </a:t>
                </a:r>
              </a:p>
            </p:txBody>
          </p:sp>
        </mc:Fallback>
      </mc:AlternateContent>
      <p:sp>
        <p:nvSpPr>
          <p:cNvPr id="56" name="Rectangle 55">
            <a:extLst>
              <a:ext uri="{FF2B5EF4-FFF2-40B4-BE49-F238E27FC236}">
                <a16:creationId xmlns:a16="http://schemas.microsoft.com/office/drawing/2014/main" id="{3F27C955-EEB1-7144-ADE7-6F43C20F5836}"/>
              </a:ext>
            </a:extLst>
          </p:cNvPr>
          <p:cNvSpPr/>
          <p:nvPr/>
        </p:nvSpPr>
        <p:spPr>
          <a:xfrm>
            <a:off x="3066018" y="2536727"/>
            <a:ext cx="293078" cy="276999"/>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7" name="TextBox 56">
            <a:extLst>
              <a:ext uri="{FF2B5EF4-FFF2-40B4-BE49-F238E27FC236}">
                <a16:creationId xmlns:a16="http://schemas.microsoft.com/office/drawing/2014/main" id="{74949B4A-A35B-1944-BDAD-295C918FB3E5}"/>
              </a:ext>
            </a:extLst>
          </p:cNvPr>
          <p:cNvSpPr txBox="1"/>
          <p:nvPr/>
        </p:nvSpPr>
        <p:spPr>
          <a:xfrm>
            <a:off x="3517672" y="2520398"/>
            <a:ext cx="1503938" cy="369332"/>
          </a:xfrm>
          <a:prstGeom prst="rect">
            <a:avLst/>
          </a:prstGeom>
          <a:noFill/>
        </p:spPr>
        <p:txBody>
          <a:bodyPr wrap="none" rtlCol="0">
            <a:spAutoFit/>
          </a:bodyPr>
          <a:lstStyle/>
          <a:p>
            <a:r>
              <a:rPr lang="en-US" altLang="zh-CN" dirty="0"/>
              <a:t>Filtering</a:t>
            </a:r>
            <a:r>
              <a:rPr lang="zh-CN" altLang="en-US" dirty="0"/>
              <a:t> </a:t>
            </a:r>
            <a:r>
              <a:rPr lang="en-US" altLang="zh-CN" dirty="0"/>
              <a:t>Layer</a:t>
            </a:r>
            <a:endParaRPr lang="en-US" dirty="0"/>
          </a:p>
        </p:txBody>
      </p:sp>
      <p:sp>
        <p:nvSpPr>
          <p:cNvPr id="58" name="Rectangle 57">
            <a:extLst>
              <a:ext uri="{FF2B5EF4-FFF2-40B4-BE49-F238E27FC236}">
                <a16:creationId xmlns:a16="http://schemas.microsoft.com/office/drawing/2014/main" id="{E896B201-3963-9A49-8EBE-CBD06AD22EC7}"/>
              </a:ext>
            </a:extLst>
          </p:cNvPr>
          <p:cNvSpPr/>
          <p:nvPr/>
        </p:nvSpPr>
        <p:spPr>
          <a:xfrm>
            <a:off x="5467599" y="2536727"/>
            <a:ext cx="293078" cy="276999"/>
          </a:xfrm>
          <a:prstGeom prst="rect">
            <a:avLst/>
          </a:prstGeom>
          <a:solidFill>
            <a:schemeClr val="accent2"/>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9" name="TextBox 58">
            <a:extLst>
              <a:ext uri="{FF2B5EF4-FFF2-40B4-BE49-F238E27FC236}">
                <a16:creationId xmlns:a16="http://schemas.microsoft.com/office/drawing/2014/main" id="{2CA5AA4F-4E1D-0040-98BB-E144409C732F}"/>
              </a:ext>
            </a:extLst>
          </p:cNvPr>
          <p:cNvSpPr txBox="1"/>
          <p:nvPr/>
        </p:nvSpPr>
        <p:spPr>
          <a:xfrm>
            <a:off x="5919253" y="2520398"/>
            <a:ext cx="1128129" cy="369332"/>
          </a:xfrm>
          <a:prstGeom prst="rect">
            <a:avLst/>
          </a:prstGeom>
          <a:noFill/>
        </p:spPr>
        <p:txBody>
          <a:bodyPr wrap="none" rtlCol="0">
            <a:spAutoFit/>
          </a:bodyPr>
          <a:lstStyle/>
          <a:p>
            <a:r>
              <a:rPr lang="en-US" altLang="zh-CN" dirty="0"/>
              <a:t>Activation</a:t>
            </a:r>
            <a:endParaRPr lang="en-US" dirty="0"/>
          </a:p>
        </p:txBody>
      </p:sp>
      <p:sp>
        <p:nvSpPr>
          <p:cNvPr id="60" name="Rectangle 59">
            <a:extLst>
              <a:ext uri="{FF2B5EF4-FFF2-40B4-BE49-F238E27FC236}">
                <a16:creationId xmlns:a16="http://schemas.microsoft.com/office/drawing/2014/main" id="{6C0BC147-5E60-8C43-AB1E-79FDC8D7AE86}"/>
              </a:ext>
            </a:extLst>
          </p:cNvPr>
          <p:cNvSpPr/>
          <p:nvPr/>
        </p:nvSpPr>
        <p:spPr>
          <a:xfrm>
            <a:off x="7493371" y="2553056"/>
            <a:ext cx="293078" cy="276999"/>
          </a:xfrm>
          <a:prstGeom prst="rect">
            <a:avLst/>
          </a:prstGeom>
          <a:solidFill>
            <a:schemeClr val="accent6">
              <a:lumMod val="5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TextBox 60">
            <a:extLst>
              <a:ext uri="{FF2B5EF4-FFF2-40B4-BE49-F238E27FC236}">
                <a16:creationId xmlns:a16="http://schemas.microsoft.com/office/drawing/2014/main" id="{E6E760CF-5D1E-8C4F-B978-BE606F046E39}"/>
              </a:ext>
            </a:extLst>
          </p:cNvPr>
          <p:cNvSpPr txBox="1"/>
          <p:nvPr/>
        </p:nvSpPr>
        <p:spPr>
          <a:xfrm>
            <a:off x="7945025" y="2536727"/>
            <a:ext cx="1432893" cy="369332"/>
          </a:xfrm>
          <a:prstGeom prst="rect">
            <a:avLst/>
          </a:prstGeom>
          <a:noFill/>
        </p:spPr>
        <p:txBody>
          <a:bodyPr wrap="none" rtlCol="0">
            <a:spAutoFit/>
          </a:bodyPr>
          <a:lstStyle/>
          <a:p>
            <a:r>
              <a:rPr lang="en-US" dirty="0"/>
              <a:t>Pooling Layer</a:t>
            </a:r>
          </a:p>
        </p:txBody>
      </p:sp>
    </p:spTree>
    <p:extLst>
      <p:ext uri="{BB962C8B-B14F-4D97-AF65-F5344CB8AC3E}">
        <p14:creationId xmlns:p14="http://schemas.microsoft.com/office/powerpoint/2010/main" val="3034029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7E04-1194-B642-8AE8-18F43F66A5A2}"/>
              </a:ext>
            </a:extLst>
          </p:cNvPr>
          <p:cNvSpPr>
            <a:spLocks noGrp="1"/>
          </p:cNvSpPr>
          <p:nvPr>
            <p:ph type="title"/>
          </p:nvPr>
        </p:nvSpPr>
        <p:spPr/>
        <p:txBody>
          <a:bodyPr/>
          <a:lstStyle/>
          <a:p>
            <a:r>
              <a:rPr lang="en-US" dirty="0"/>
              <a:t>Graph Filtering Operation</a:t>
            </a:r>
          </a:p>
        </p:txBody>
      </p:sp>
      <p:sp>
        <p:nvSpPr>
          <p:cNvPr id="3" name="Slide Number Placeholder 2">
            <a:extLst>
              <a:ext uri="{FF2B5EF4-FFF2-40B4-BE49-F238E27FC236}">
                <a16:creationId xmlns:a16="http://schemas.microsoft.com/office/drawing/2014/main" id="{0315306C-DBE3-B14E-947B-8C6A54E6CB27}"/>
              </a:ext>
            </a:extLst>
          </p:cNvPr>
          <p:cNvSpPr>
            <a:spLocks noGrp="1"/>
          </p:cNvSpPr>
          <p:nvPr>
            <p:ph type="sldNum" sz="quarter" idx="12"/>
          </p:nvPr>
        </p:nvSpPr>
        <p:spPr/>
        <p:txBody>
          <a:bodyPr/>
          <a:lstStyle/>
          <a:p>
            <a:fld id="{4C15419E-54D6-8648-ABFB-BEF58E3E877E}" type="slidenum">
              <a:rPr lang="en-US" smtClean="0"/>
              <a:t>51</a:t>
            </a:fld>
            <a:endParaRPr lang="en-US" dirty="0"/>
          </a:p>
        </p:txBody>
      </p:sp>
      <p:grpSp>
        <p:nvGrpSpPr>
          <p:cNvPr id="5" name="Group 4">
            <a:extLst>
              <a:ext uri="{FF2B5EF4-FFF2-40B4-BE49-F238E27FC236}">
                <a16:creationId xmlns:a16="http://schemas.microsoft.com/office/drawing/2014/main" id="{38604385-2D86-C947-9ED2-EC515453C9D0}"/>
              </a:ext>
            </a:extLst>
          </p:cNvPr>
          <p:cNvGrpSpPr/>
          <p:nvPr/>
        </p:nvGrpSpPr>
        <p:grpSpPr>
          <a:xfrm>
            <a:off x="1588780" y="2291479"/>
            <a:ext cx="3079914" cy="2532140"/>
            <a:chOff x="2834964" y="1932007"/>
            <a:chExt cx="3586772" cy="2948851"/>
          </a:xfrm>
        </p:grpSpPr>
        <p:sp>
          <p:nvSpPr>
            <p:cNvPr id="6" name="Parallelogram 5">
              <a:extLst>
                <a:ext uri="{FF2B5EF4-FFF2-40B4-BE49-F238E27FC236}">
                  <a16:creationId xmlns:a16="http://schemas.microsoft.com/office/drawing/2014/main" id="{561BC247-12CD-6142-9A1C-043C9D70A7AD}"/>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8B8884-1B9B-3C4D-A66A-5577B2A210B7}"/>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446D8B4-41FA-7841-904C-098059C1A5A8}"/>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B6C709-13B8-C94A-8B5D-360699983C1A}"/>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C0A00BD0-1C72-C245-B0AD-2D5DFE440089}"/>
                </a:ext>
              </a:extLst>
            </p:cNvPr>
            <p:cNvCxnSpPr>
              <a:stCxn id="8" idx="6"/>
              <a:endCxn id="7"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4F2693-96C7-BC4D-90F8-395C49FCC3D4}"/>
                </a:ext>
              </a:extLst>
            </p:cNvPr>
            <p:cNvCxnSpPr>
              <a:cxnSpLocks/>
              <a:stCxn id="9" idx="0"/>
              <a:endCxn id="7"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38D023-AAE8-9D49-9F8F-171016184E41}"/>
                </a:ext>
              </a:extLst>
            </p:cNvPr>
            <p:cNvCxnSpPr>
              <a:cxnSpLocks/>
              <a:stCxn id="8" idx="5"/>
              <a:endCxn id="9"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8433421-E32C-5D47-B3FB-72629E5F9E8E}"/>
                </a:ext>
              </a:extLst>
            </p:cNvPr>
            <p:cNvCxnSpPr>
              <a:cxnSpLocks/>
              <a:stCxn id="48" idx="7"/>
              <a:endCxn id="8"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F699D9-D159-AB48-9764-417CE91DDCE7}"/>
                </a:ext>
              </a:extLst>
            </p:cNvPr>
            <p:cNvCxnSpPr>
              <a:cxnSpLocks/>
              <a:stCxn id="21" idx="0"/>
              <a:endCxn id="9"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E1D3E0-E8CF-774F-8184-F74133AD23DB}"/>
                </a:ext>
              </a:extLst>
            </p:cNvPr>
            <p:cNvCxnSpPr>
              <a:cxnSpLocks/>
              <a:stCxn id="22" idx="1"/>
              <a:endCxn id="50"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89884D-41BD-9A4A-9DE7-5EEEB0F9F7AA}"/>
                </a:ext>
              </a:extLst>
            </p:cNvPr>
            <p:cNvCxnSpPr>
              <a:cxnSpLocks/>
              <a:stCxn id="37" idx="7"/>
              <a:endCxn id="22"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B854B1-E72D-074C-83D1-13B3389380DB}"/>
                </a:ext>
              </a:extLst>
            </p:cNvPr>
            <p:cNvCxnSpPr>
              <a:cxnSpLocks/>
              <a:stCxn id="37" idx="6"/>
              <a:endCxn id="30"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C3923F-53CD-AC45-AE95-C3209A40C3F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C911F42F-D221-524C-8B85-326E1E67BBF6}"/>
                </a:ext>
              </a:extLst>
            </p:cNvPr>
            <p:cNvCxnSpPr>
              <a:cxnSpLocks/>
              <a:stCxn id="18" idx="1"/>
              <a:endCxn id="7"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1A385F-EB94-DE4F-9181-8ACB40DC77A7}"/>
                </a:ext>
              </a:extLst>
            </p:cNvPr>
            <p:cNvCxnSpPr>
              <a:cxnSpLocks/>
              <a:stCxn id="9" idx="6"/>
              <a:endCxn id="18"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9E3EA0-A862-514A-9C49-736645F89329}"/>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0DCC04C-AB2A-4047-B9C5-C278F6DAFD99}"/>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D3D93F-1C8D-9142-94AB-DD064C6FB42C}"/>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F0C282E2-FCD3-7844-9F4E-D72230B6E670}"/>
                </a:ext>
              </a:extLst>
            </p:cNvPr>
            <p:cNvCxnSpPr>
              <a:cxnSpLocks/>
              <a:stCxn id="30" idx="6"/>
              <a:endCxn id="33"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D1425D-3C99-CB44-90C6-2F2D113F3DD9}"/>
                </a:ext>
              </a:extLst>
            </p:cNvPr>
            <p:cNvCxnSpPr>
              <a:cxnSpLocks/>
              <a:stCxn id="31" idx="5"/>
              <a:endCxn id="33"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51A85B-192B-6B47-B90A-349C2A1482C0}"/>
                </a:ext>
              </a:extLst>
            </p:cNvPr>
            <p:cNvCxnSpPr>
              <a:cxnSpLocks/>
              <a:stCxn id="32" idx="0"/>
              <a:endCxn id="30"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C50A4C-324F-3947-BEDF-FAE500C0B75D}"/>
                </a:ext>
              </a:extLst>
            </p:cNvPr>
            <p:cNvCxnSpPr>
              <a:cxnSpLocks/>
              <a:stCxn id="31" idx="5"/>
              <a:endCxn id="34"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9379C0-6858-354F-9E1C-8D9704B9B3EA}"/>
                </a:ext>
              </a:extLst>
            </p:cNvPr>
            <p:cNvCxnSpPr>
              <a:cxnSpLocks/>
              <a:stCxn id="32" idx="0"/>
              <a:endCxn id="31"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FD16C-4A1B-0C4C-ACAC-8DFC104E8669}"/>
                </a:ext>
              </a:extLst>
            </p:cNvPr>
            <p:cNvCxnSpPr>
              <a:cxnSpLocks/>
              <a:stCxn id="30" idx="6"/>
              <a:endCxn id="34"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02CE3FE-D22D-914E-98BF-40BDA954168D}"/>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550FDDAC-42B1-EA4A-B1C8-C2AEB06E16AA}"/>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B21F95E-EEAC-6349-814F-95FFAD1DD58A}"/>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0E4C512-66C0-5B4D-8973-AFFCE0C07308}"/>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80B440F-1DE0-9745-B068-BF5E0CE4067A}"/>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6F55971D-CE53-3743-9B06-ACEACF5E5311}"/>
                </a:ext>
              </a:extLst>
            </p:cNvPr>
            <p:cNvCxnSpPr>
              <a:cxnSpLocks/>
              <a:stCxn id="38" idx="6"/>
              <a:endCxn id="39"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6F2609-EE39-AD45-AF87-5D9EDC3CBF3B}"/>
                </a:ext>
              </a:extLst>
            </p:cNvPr>
            <p:cNvCxnSpPr>
              <a:cxnSpLocks/>
              <a:stCxn id="40" idx="1"/>
              <a:endCxn id="38"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326194-F6C1-8C4C-BC3F-40F799EBC3EE}"/>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C10932B-BA2F-934D-9C90-EB14ABF202B0}"/>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4A4ECD0-1A46-5F4D-9FBB-A8C7669E70AC}"/>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A347FE2-C043-1C40-B6E8-9AB0D16D6CF5}"/>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D0E520F6-CB8D-4347-A411-CBC5CE938C38}"/>
                </a:ext>
              </a:extLst>
            </p:cNvPr>
            <p:cNvCxnSpPr>
              <a:cxnSpLocks/>
              <a:stCxn id="38" idx="0"/>
              <a:endCxn id="37"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EE0A55-5002-D941-98F8-095BF60B0707}"/>
                </a:ext>
              </a:extLst>
            </p:cNvPr>
            <p:cNvCxnSpPr>
              <a:cxnSpLocks/>
              <a:stCxn id="40" idx="0"/>
              <a:endCxn id="37"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511F90-3F69-9148-B2AF-F4A858A12B1F}"/>
                </a:ext>
              </a:extLst>
            </p:cNvPr>
            <p:cNvCxnSpPr>
              <a:cxnSpLocks/>
              <a:stCxn id="39" idx="1"/>
              <a:endCxn id="37"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08D681-EB5A-2542-86B5-0E2F3847E1C1}"/>
                </a:ext>
              </a:extLst>
            </p:cNvPr>
            <p:cNvCxnSpPr>
              <a:cxnSpLocks/>
              <a:stCxn id="40" idx="6"/>
              <a:endCxn id="39"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0712D23-BF6D-014E-ACCC-EFA5DE1BB9AC}"/>
                </a:ext>
              </a:extLst>
            </p:cNvPr>
            <p:cNvCxnSpPr>
              <a:cxnSpLocks/>
              <a:stCxn id="22" idx="1"/>
              <a:endCxn id="21"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82529A-E2B9-3248-B829-F449795A1611}"/>
                </a:ext>
              </a:extLst>
            </p:cNvPr>
            <p:cNvCxnSpPr>
              <a:cxnSpLocks/>
              <a:stCxn id="23" idx="1"/>
              <a:endCxn id="21"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75DEFC-201B-3043-9DB1-D2F52CEF7D5A}"/>
                </a:ext>
              </a:extLst>
            </p:cNvPr>
            <p:cNvCxnSpPr>
              <a:cxnSpLocks/>
              <a:stCxn id="22" idx="5"/>
              <a:endCxn id="23"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820B38E-5DDD-1E47-B098-CF0B588CDE2D}"/>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8B88188-0E69-FF46-A71E-9B4120C35C4D}"/>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D956FC9-5737-5744-BF41-ADDC3E0FCE3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A81A7A45-D612-8347-9858-220B9D8EC8BB}"/>
                </a:ext>
              </a:extLst>
            </p:cNvPr>
            <p:cNvCxnSpPr>
              <a:cxnSpLocks/>
              <a:stCxn id="48" idx="5"/>
              <a:endCxn id="50"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CFBDC3-13FB-0048-8BF0-EE8A411039F0}"/>
                </a:ext>
              </a:extLst>
            </p:cNvPr>
            <p:cNvCxnSpPr>
              <a:cxnSpLocks/>
              <a:stCxn id="49"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907369-13EF-D44E-A577-64B5BAC518B8}"/>
                </a:ext>
              </a:extLst>
            </p:cNvPr>
            <p:cNvCxnSpPr>
              <a:cxnSpLocks/>
              <a:stCxn id="49" idx="6"/>
              <a:endCxn id="50"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9DDAD99C-6D34-EB4C-88BD-E5517DBAC82D}"/>
              </a:ext>
            </a:extLst>
          </p:cNvPr>
          <p:cNvSpPr/>
          <p:nvPr/>
        </p:nvSpPr>
        <p:spPr>
          <a:xfrm>
            <a:off x="5679884" y="3244499"/>
            <a:ext cx="1706877" cy="6261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7" name="TextBox 66">
            <a:extLst>
              <a:ext uri="{FF2B5EF4-FFF2-40B4-BE49-F238E27FC236}">
                <a16:creationId xmlns:a16="http://schemas.microsoft.com/office/drawing/2014/main" id="{93B7ED41-2D31-244D-9407-512D25EAF074}"/>
              </a:ext>
            </a:extLst>
          </p:cNvPr>
          <p:cNvSpPr txBox="1"/>
          <p:nvPr/>
        </p:nvSpPr>
        <p:spPr>
          <a:xfrm>
            <a:off x="5786286" y="3341661"/>
            <a:ext cx="1578445" cy="369332"/>
          </a:xfrm>
          <a:prstGeom prst="rect">
            <a:avLst/>
          </a:prstGeom>
          <a:noFill/>
        </p:spPr>
        <p:txBody>
          <a:bodyPr wrap="none" rtlCol="0">
            <a:spAutoFit/>
          </a:bodyPr>
          <a:lstStyle/>
          <a:p>
            <a:r>
              <a:rPr lang="en-US" dirty="0"/>
              <a:t>Graph Filtering</a:t>
            </a:r>
          </a:p>
        </p:txBody>
      </p:sp>
      <p:sp>
        <p:nvSpPr>
          <p:cNvPr id="68" name="Right Arrow 67">
            <a:extLst>
              <a:ext uri="{FF2B5EF4-FFF2-40B4-BE49-F238E27FC236}">
                <a16:creationId xmlns:a16="http://schemas.microsoft.com/office/drawing/2014/main" id="{3F61B6DD-4AC1-4A44-8F5D-FAFE7FBE5C91}"/>
              </a:ext>
            </a:extLst>
          </p:cNvPr>
          <p:cNvSpPr/>
          <p:nvPr/>
        </p:nvSpPr>
        <p:spPr>
          <a:xfrm>
            <a:off x="4304418" y="3360674"/>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BA6458F8-E764-404B-A674-B5385EF051D0}"/>
              </a:ext>
            </a:extLst>
          </p:cNvPr>
          <p:cNvSpPr/>
          <p:nvPr/>
        </p:nvSpPr>
        <p:spPr>
          <a:xfrm>
            <a:off x="7639606" y="3337659"/>
            <a:ext cx="834877" cy="34063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FE6DE1B-43E2-9046-9348-1A044BDC96D4}"/>
              </a:ext>
            </a:extLst>
          </p:cNvPr>
          <p:cNvPicPr>
            <a:picLocks noChangeAspect="1"/>
          </p:cNvPicPr>
          <p:nvPr/>
        </p:nvPicPr>
        <p:blipFill>
          <a:blip r:embed="rId2"/>
          <a:stretch>
            <a:fillRect/>
          </a:stretch>
        </p:blipFill>
        <p:spPr>
          <a:xfrm>
            <a:off x="1464683" y="5492147"/>
            <a:ext cx="2945194" cy="314754"/>
          </a:xfrm>
          <a:prstGeom prst="rect">
            <a:avLst/>
          </a:prstGeom>
        </p:spPr>
      </p:pic>
      <p:grpSp>
        <p:nvGrpSpPr>
          <p:cNvPr id="72" name="Group 71">
            <a:extLst>
              <a:ext uri="{FF2B5EF4-FFF2-40B4-BE49-F238E27FC236}">
                <a16:creationId xmlns:a16="http://schemas.microsoft.com/office/drawing/2014/main" id="{71CBA6B9-214A-1046-8090-483F525DCE4B}"/>
              </a:ext>
            </a:extLst>
          </p:cNvPr>
          <p:cNvGrpSpPr/>
          <p:nvPr/>
        </p:nvGrpSpPr>
        <p:grpSpPr>
          <a:xfrm>
            <a:off x="8043073" y="2024832"/>
            <a:ext cx="3079914" cy="2532140"/>
            <a:chOff x="2834964" y="1932007"/>
            <a:chExt cx="3586772" cy="2948851"/>
          </a:xfrm>
        </p:grpSpPr>
        <p:sp>
          <p:nvSpPr>
            <p:cNvPr id="73" name="Parallelogram 72">
              <a:extLst>
                <a:ext uri="{FF2B5EF4-FFF2-40B4-BE49-F238E27FC236}">
                  <a16:creationId xmlns:a16="http://schemas.microsoft.com/office/drawing/2014/main" id="{C8D3DFC2-CB22-4A49-8516-1991FE83B65B}"/>
                </a:ext>
              </a:extLst>
            </p:cNvPr>
            <p:cNvSpPr/>
            <p:nvPr/>
          </p:nvSpPr>
          <p:spPr>
            <a:xfrm rot="19202589">
              <a:off x="2834964" y="2405636"/>
              <a:ext cx="3586772" cy="2073297"/>
            </a:xfrm>
            <a:prstGeom prst="parallelogram">
              <a:avLst>
                <a:gd name="adj" fmla="val 83127"/>
              </a:avLst>
            </a:prstGeom>
            <a:solidFill>
              <a:schemeClr val="bg1"/>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9F46687-B184-CE47-AC6B-4E16C4EF24D1}"/>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DBF4E20F-5AAA-3E4D-A065-FE99CD1F7F42}"/>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12C3EDAD-D796-C247-874B-72963F6854F8}"/>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403DC215-00C1-D14F-8C58-065DD65B37C0}"/>
                </a:ext>
              </a:extLst>
            </p:cNvPr>
            <p:cNvCxnSpPr>
              <a:stCxn id="75" idx="6"/>
              <a:endCxn id="74"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A545C2-8C14-B448-887D-CD7B8272C783}"/>
                </a:ext>
              </a:extLst>
            </p:cNvPr>
            <p:cNvCxnSpPr>
              <a:cxnSpLocks/>
              <a:stCxn id="76" idx="0"/>
              <a:endCxn id="74"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1CEEC6-9AC7-0B41-9240-8BA5ABEE5333}"/>
                </a:ext>
              </a:extLst>
            </p:cNvPr>
            <p:cNvCxnSpPr>
              <a:cxnSpLocks/>
              <a:stCxn id="75" idx="5"/>
              <a:endCxn id="76"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2A5C42C-6529-3C4E-AB4A-BC5EF443B6A4}"/>
                </a:ext>
              </a:extLst>
            </p:cNvPr>
            <p:cNvCxnSpPr>
              <a:cxnSpLocks/>
              <a:stCxn id="115" idx="7"/>
              <a:endCxn id="75"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3BC285B-A319-444E-8104-6E48E3FC8C34}"/>
                </a:ext>
              </a:extLst>
            </p:cNvPr>
            <p:cNvCxnSpPr>
              <a:cxnSpLocks/>
              <a:stCxn id="88" idx="0"/>
              <a:endCxn id="76"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2956202-C29C-8740-A3B0-1B77427EF7D2}"/>
                </a:ext>
              </a:extLst>
            </p:cNvPr>
            <p:cNvCxnSpPr>
              <a:cxnSpLocks/>
              <a:stCxn id="89" idx="1"/>
              <a:endCxn id="117"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0D2707-7001-6944-A5F7-990B1752BD5F}"/>
                </a:ext>
              </a:extLst>
            </p:cNvPr>
            <p:cNvCxnSpPr>
              <a:cxnSpLocks/>
              <a:stCxn id="104" idx="7"/>
              <a:endCxn id="89"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95E900F-AB25-6649-AEA9-F0B488BE5F9D}"/>
                </a:ext>
              </a:extLst>
            </p:cNvPr>
            <p:cNvCxnSpPr>
              <a:cxnSpLocks/>
              <a:stCxn id="104" idx="6"/>
              <a:endCxn id="97"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B63FC50-088B-3042-80CF-B19FC7B036A2}"/>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a:extLst>
                <a:ext uri="{FF2B5EF4-FFF2-40B4-BE49-F238E27FC236}">
                  <a16:creationId xmlns:a16="http://schemas.microsoft.com/office/drawing/2014/main" id="{1023A6FE-C99B-7542-A244-F2641E869508}"/>
                </a:ext>
              </a:extLst>
            </p:cNvPr>
            <p:cNvCxnSpPr>
              <a:cxnSpLocks/>
              <a:stCxn id="85" idx="1"/>
              <a:endCxn id="74"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BFBD19E-FF73-C14E-B7DD-55836F85B517}"/>
                </a:ext>
              </a:extLst>
            </p:cNvPr>
            <p:cNvCxnSpPr>
              <a:cxnSpLocks/>
              <a:stCxn id="76" idx="6"/>
              <a:endCxn id="85"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7331649-F99E-0B4B-8264-E6C4DF78B756}"/>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DFB61ED-BF52-0645-B6C1-05784C902138}"/>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CFB3E461-31EA-004E-B7FC-F88E9ABF7D04}"/>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2543A79A-C15B-B549-BF8E-4D9CF477B2D1}"/>
                </a:ext>
              </a:extLst>
            </p:cNvPr>
            <p:cNvCxnSpPr>
              <a:cxnSpLocks/>
              <a:stCxn id="97" idx="6"/>
              <a:endCxn id="100"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F963AF-AF7B-4242-B8AB-11E74378FF82}"/>
                </a:ext>
              </a:extLst>
            </p:cNvPr>
            <p:cNvCxnSpPr>
              <a:cxnSpLocks/>
              <a:stCxn id="98" idx="5"/>
              <a:endCxn id="100"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132FD1-485C-1840-A624-D179B14E421D}"/>
                </a:ext>
              </a:extLst>
            </p:cNvPr>
            <p:cNvCxnSpPr>
              <a:cxnSpLocks/>
              <a:stCxn id="99" idx="0"/>
              <a:endCxn id="97"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D83535-563C-5544-96D0-9685CF406321}"/>
                </a:ext>
              </a:extLst>
            </p:cNvPr>
            <p:cNvCxnSpPr>
              <a:cxnSpLocks/>
              <a:stCxn id="98" idx="5"/>
              <a:endCxn id="101"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C52EF3D-2583-2146-9E20-A052EC2CF3C3}"/>
                </a:ext>
              </a:extLst>
            </p:cNvPr>
            <p:cNvCxnSpPr>
              <a:cxnSpLocks/>
              <a:stCxn id="99" idx="0"/>
              <a:endCxn id="98"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1ED8E1-C0E7-F34C-9011-D3E763DB5EF0}"/>
                </a:ext>
              </a:extLst>
            </p:cNvPr>
            <p:cNvCxnSpPr>
              <a:cxnSpLocks/>
              <a:stCxn id="97" idx="6"/>
              <a:endCxn id="101"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70786DE-F4B6-0D41-B71B-090AA31E8A14}"/>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B4C31D0-1915-834C-A6CA-8671A55FDA31}"/>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580AC978-B447-2846-AD15-E54CD850C267}"/>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55DC27C7-04B7-C042-8106-E954EA1D44CC}"/>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FACF324E-D1E0-B546-9288-9F177B35DB71}"/>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B50C9A80-3AAF-4D46-8967-470EB1B58FA2}"/>
                </a:ext>
              </a:extLst>
            </p:cNvPr>
            <p:cNvCxnSpPr>
              <a:cxnSpLocks/>
              <a:stCxn id="105" idx="6"/>
              <a:endCxn id="106"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1DF39AE-3ED1-4A44-B6BD-22A63E93E93F}"/>
                </a:ext>
              </a:extLst>
            </p:cNvPr>
            <p:cNvCxnSpPr>
              <a:cxnSpLocks/>
              <a:stCxn id="107" idx="1"/>
              <a:endCxn id="105"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F9809A3-C221-7C49-BBFC-70AED2BCC91D}"/>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a:extLst>
                <a:ext uri="{FF2B5EF4-FFF2-40B4-BE49-F238E27FC236}">
                  <a16:creationId xmlns:a16="http://schemas.microsoft.com/office/drawing/2014/main" id="{80138C66-E74A-3B4F-8374-6334233CE208}"/>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DB9877E-96A9-EE4B-815B-2D09A693BA84}"/>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F5E96F9E-5DDA-6640-A97C-C6812F81FF7E}"/>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DBAA5C0E-4824-0F4B-A545-8CE5AAECEED5}"/>
                </a:ext>
              </a:extLst>
            </p:cNvPr>
            <p:cNvCxnSpPr>
              <a:cxnSpLocks/>
              <a:stCxn id="105" idx="0"/>
              <a:endCxn id="104"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1D08DAF-22CF-6244-8F70-0CBFB6DF88E6}"/>
                </a:ext>
              </a:extLst>
            </p:cNvPr>
            <p:cNvCxnSpPr>
              <a:cxnSpLocks/>
              <a:stCxn id="107" idx="0"/>
              <a:endCxn id="104"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A179546-1B89-674C-A860-C12EA50CB064}"/>
                </a:ext>
              </a:extLst>
            </p:cNvPr>
            <p:cNvCxnSpPr>
              <a:cxnSpLocks/>
              <a:stCxn id="106" idx="1"/>
              <a:endCxn id="104"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976B8C-FFEC-D141-8B8B-51F4C20DDD82}"/>
                </a:ext>
              </a:extLst>
            </p:cNvPr>
            <p:cNvCxnSpPr>
              <a:cxnSpLocks/>
              <a:stCxn id="107" idx="6"/>
              <a:endCxn id="106"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BCAC6F1-B281-6648-B443-A7C952E90CF5}"/>
                </a:ext>
              </a:extLst>
            </p:cNvPr>
            <p:cNvCxnSpPr>
              <a:cxnSpLocks/>
              <a:stCxn id="89" idx="1"/>
              <a:endCxn id="88"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F480B2-D4D2-3840-9BE3-2E5557A2CB63}"/>
                </a:ext>
              </a:extLst>
            </p:cNvPr>
            <p:cNvCxnSpPr>
              <a:cxnSpLocks/>
              <a:stCxn id="90" idx="1"/>
              <a:endCxn id="88"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A575C0-1F1B-5740-B3FC-7399D311092B}"/>
                </a:ext>
              </a:extLst>
            </p:cNvPr>
            <p:cNvCxnSpPr>
              <a:cxnSpLocks/>
              <a:stCxn id="89" idx="5"/>
              <a:endCxn id="90"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CF92338A-F43E-9B4E-B5CC-6EA6D152614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453BB2B6-882C-C743-9247-3CE54B4B9F19}"/>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08CF6389-811F-EA49-9D61-E59840034844}"/>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3B60BD60-10A0-664D-988D-730191C4C4D7}"/>
                </a:ext>
              </a:extLst>
            </p:cNvPr>
            <p:cNvCxnSpPr>
              <a:cxnSpLocks/>
              <a:stCxn id="115" idx="5"/>
              <a:endCxn id="117"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DD6F954-B5B3-B640-AF02-1DB5FED7E585}"/>
                </a:ext>
              </a:extLst>
            </p:cNvPr>
            <p:cNvCxnSpPr>
              <a:cxnSpLocks/>
              <a:stCxn id="116"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728FCA-6B67-2648-B341-802B2056B48F}"/>
                </a:ext>
              </a:extLst>
            </p:cNvPr>
            <p:cNvCxnSpPr>
              <a:cxnSpLocks/>
              <a:stCxn id="116" idx="6"/>
              <a:endCxn id="117"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2" name="Picture 121">
            <a:extLst>
              <a:ext uri="{FF2B5EF4-FFF2-40B4-BE49-F238E27FC236}">
                <a16:creationId xmlns:a16="http://schemas.microsoft.com/office/drawing/2014/main" id="{788B047F-90CC-D64A-BA25-631A3FCF8A9E}"/>
              </a:ext>
            </a:extLst>
          </p:cNvPr>
          <p:cNvPicPr>
            <a:picLocks noChangeAspect="1"/>
          </p:cNvPicPr>
          <p:nvPr/>
        </p:nvPicPr>
        <p:blipFill>
          <a:blip r:embed="rId3"/>
          <a:stretch>
            <a:fillRect/>
          </a:stretch>
        </p:blipFill>
        <p:spPr>
          <a:xfrm>
            <a:off x="7576540" y="5486682"/>
            <a:ext cx="3381684" cy="325589"/>
          </a:xfrm>
          <a:prstGeom prst="rect">
            <a:avLst/>
          </a:prstGeom>
        </p:spPr>
      </p:pic>
    </p:spTree>
    <p:extLst>
      <p:ext uri="{BB962C8B-B14F-4D97-AF65-F5344CB8AC3E}">
        <p14:creationId xmlns:p14="http://schemas.microsoft.com/office/powerpoint/2010/main" val="116545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DF55-5C85-2844-965B-09747919FF54}"/>
              </a:ext>
            </a:extLst>
          </p:cNvPr>
          <p:cNvSpPr>
            <a:spLocks noGrp="1"/>
          </p:cNvSpPr>
          <p:nvPr>
            <p:ph type="title"/>
          </p:nvPr>
        </p:nvSpPr>
        <p:spPr/>
        <p:txBody>
          <a:bodyPr/>
          <a:lstStyle/>
          <a:p>
            <a:r>
              <a:rPr lang="en-US" dirty="0"/>
              <a:t>Two Types of Graph Filtering Operation</a:t>
            </a:r>
          </a:p>
        </p:txBody>
      </p:sp>
      <p:sp>
        <p:nvSpPr>
          <p:cNvPr id="3" name="Slide Number Placeholder 2">
            <a:extLst>
              <a:ext uri="{FF2B5EF4-FFF2-40B4-BE49-F238E27FC236}">
                <a16:creationId xmlns:a16="http://schemas.microsoft.com/office/drawing/2014/main" id="{17F44BCC-5A15-E64C-BA1E-FD72538974F7}"/>
              </a:ext>
            </a:extLst>
          </p:cNvPr>
          <p:cNvSpPr>
            <a:spLocks noGrp="1"/>
          </p:cNvSpPr>
          <p:nvPr>
            <p:ph type="sldNum" sz="quarter" idx="12"/>
          </p:nvPr>
        </p:nvSpPr>
        <p:spPr/>
        <p:txBody>
          <a:bodyPr/>
          <a:lstStyle/>
          <a:p>
            <a:fld id="{4C15419E-54D6-8648-ABFB-BEF58E3E877E}" type="slidenum">
              <a:rPr lang="en-US" smtClean="0"/>
              <a:t>52</a:t>
            </a:fld>
            <a:endParaRPr lang="en-US" dirty="0"/>
          </a:p>
        </p:txBody>
      </p:sp>
      <p:sp>
        <p:nvSpPr>
          <p:cNvPr id="4" name="Oval 3">
            <a:extLst>
              <a:ext uri="{FF2B5EF4-FFF2-40B4-BE49-F238E27FC236}">
                <a16:creationId xmlns:a16="http://schemas.microsoft.com/office/drawing/2014/main" id="{2068F3B8-3028-854F-9751-591A6BE0DC59}"/>
              </a:ext>
            </a:extLst>
          </p:cNvPr>
          <p:cNvSpPr/>
          <p:nvPr/>
        </p:nvSpPr>
        <p:spPr>
          <a:xfrm>
            <a:off x="2576783" y="25556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5" name="Oval 4">
            <a:extLst>
              <a:ext uri="{FF2B5EF4-FFF2-40B4-BE49-F238E27FC236}">
                <a16:creationId xmlns:a16="http://schemas.microsoft.com/office/drawing/2014/main" id="{64DEE4AA-2DAB-0147-A135-39BEC6CF3C45}"/>
              </a:ext>
            </a:extLst>
          </p:cNvPr>
          <p:cNvSpPr/>
          <p:nvPr/>
        </p:nvSpPr>
        <p:spPr>
          <a:xfrm>
            <a:off x="5294583" y="2669995"/>
            <a:ext cx="4241800" cy="348615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C1419148-334E-0A45-B52A-902960767FB4}"/>
              </a:ext>
            </a:extLst>
          </p:cNvPr>
          <p:cNvSpPr/>
          <p:nvPr/>
        </p:nvSpPr>
        <p:spPr>
          <a:xfrm>
            <a:off x="3866372" y="2784338"/>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a:extLst>
              <a:ext uri="{FF2B5EF4-FFF2-40B4-BE49-F238E27FC236}">
                <a16:creationId xmlns:a16="http://schemas.microsoft.com/office/drawing/2014/main" id="{6BAD79EA-06FD-8347-BC24-D140752A9120}"/>
              </a:ext>
            </a:extLst>
          </p:cNvPr>
          <p:cNvSpPr txBox="1"/>
          <p:nvPr/>
        </p:nvSpPr>
        <p:spPr>
          <a:xfrm>
            <a:off x="3866372" y="2813796"/>
            <a:ext cx="1148071" cy="800219"/>
          </a:xfrm>
          <a:prstGeom prst="rect">
            <a:avLst/>
          </a:prstGeom>
          <a:noFill/>
        </p:spPr>
        <p:txBody>
          <a:bodyPr wrap="none" rtlCol="0">
            <a:spAutoFit/>
          </a:bodyPr>
          <a:lstStyle/>
          <a:p>
            <a:r>
              <a:rPr lang="en-US" sz="1200" dirty="0"/>
              <a:t>Original GNN</a:t>
            </a:r>
          </a:p>
          <a:p>
            <a:r>
              <a:rPr lang="en-US" sz="1100" dirty="0"/>
              <a:t>(</a:t>
            </a:r>
            <a:r>
              <a:rPr lang="en-US" sz="1100" dirty="0" err="1"/>
              <a:t>Scarselli</a:t>
            </a:r>
            <a:r>
              <a:rPr lang="en-US" sz="1100" dirty="0"/>
              <a:t> et al. </a:t>
            </a:r>
          </a:p>
          <a:p>
            <a:r>
              <a:rPr lang="en-US" sz="1100" dirty="0"/>
              <a:t>        2005)</a:t>
            </a:r>
          </a:p>
          <a:p>
            <a:endParaRPr lang="en-US" sz="1200" dirty="0"/>
          </a:p>
        </p:txBody>
      </p:sp>
      <p:sp>
        <p:nvSpPr>
          <p:cNvPr id="8" name="Rectangle 7">
            <a:extLst>
              <a:ext uri="{FF2B5EF4-FFF2-40B4-BE49-F238E27FC236}">
                <a16:creationId xmlns:a16="http://schemas.microsoft.com/office/drawing/2014/main" id="{8DD12939-C68F-4D41-AE0A-383CF614102E}"/>
              </a:ext>
            </a:extLst>
          </p:cNvPr>
          <p:cNvSpPr/>
          <p:nvPr/>
        </p:nvSpPr>
        <p:spPr>
          <a:xfrm>
            <a:off x="5566354" y="4009845"/>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TextBox 8">
            <a:extLst>
              <a:ext uri="{FF2B5EF4-FFF2-40B4-BE49-F238E27FC236}">
                <a16:creationId xmlns:a16="http://schemas.microsoft.com/office/drawing/2014/main" id="{126C777E-9EAB-C245-B8CE-F193C26F0519}"/>
              </a:ext>
            </a:extLst>
          </p:cNvPr>
          <p:cNvSpPr txBox="1"/>
          <p:nvPr/>
        </p:nvSpPr>
        <p:spPr>
          <a:xfrm>
            <a:off x="5566354" y="4039303"/>
            <a:ext cx="1226618" cy="800219"/>
          </a:xfrm>
          <a:prstGeom prst="rect">
            <a:avLst/>
          </a:prstGeom>
          <a:noFill/>
        </p:spPr>
        <p:txBody>
          <a:bodyPr wrap="none" rtlCol="0">
            <a:spAutoFit/>
          </a:bodyPr>
          <a:lstStyle/>
          <a:p>
            <a:r>
              <a:rPr lang="en-US" sz="1200" dirty="0"/>
              <a:t>       GCN</a:t>
            </a:r>
          </a:p>
          <a:p>
            <a:r>
              <a:rPr lang="en-US" sz="1100" dirty="0"/>
              <a:t>(</a:t>
            </a:r>
            <a:r>
              <a:rPr lang="en-US" sz="1100" dirty="0" err="1"/>
              <a:t>Kipf</a:t>
            </a:r>
            <a:r>
              <a:rPr lang="en-US" sz="1100" dirty="0"/>
              <a:t> &amp; Welling. </a:t>
            </a:r>
          </a:p>
          <a:p>
            <a:r>
              <a:rPr lang="en-US" sz="1100" dirty="0"/>
              <a:t>   ICLR 2017)</a:t>
            </a:r>
          </a:p>
          <a:p>
            <a:endParaRPr lang="en-US" sz="1200" dirty="0"/>
          </a:p>
        </p:txBody>
      </p:sp>
      <p:sp>
        <p:nvSpPr>
          <p:cNvPr id="10" name="Rectangle 9">
            <a:extLst>
              <a:ext uri="{FF2B5EF4-FFF2-40B4-BE49-F238E27FC236}">
                <a16:creationId xmlns:a16="http://schemas.microsoft.com/office/drawing/2014/main" id="{01473401-DBB2-374A-93C5-E2C0A7EC0114}"/>
              </a:ext>
            </a:extLst>
          </p:cNvPr>
          <p:cNvSpPr/>
          <p:nvPr/>
        </p:nvSpPr>
        <p:spPr>
          <a:xfrm>
            <a:off x="2774609" y="3736511"/>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0339E917-174C-6042-82E2-8154C875A470}"/>
              </a:ext>
            </a:extLst>
          </p:cNvPr>
          <p:cNvSpPr txBox="1"/>
          <p:nvPr/>
        </p:nvSpPr>
        <p:spPr>
          <a:xfrm>
            <a:off x="2774609" y="3765969"/>
            <a:ext cx="1242648" cy="800219"/>
          </a:xfrm>
          <a:prstGeom prst="rect">
            <a:avLst/>
          </a:prstGeom>
          <a:noFill/>
        </p:spPr>
        <p:txBody>
          <a:bodyPr wrap="none" rtlCol="0">
            <a:spAutoFit/>
          </a:bodyPr>
          <a:lstStyle/>
          <a:p>
            <a:r>
              <a:rPr lang="en-US" sz="1200" dirty="0"/>
              <a:t>     GAT</a:t>
            </a:r>
          </a:p>
          <a:p>
            <a:r>
              <a:rPr lang="en-US" sz="1100" dirty="0"/>
              <a:t>(</a:t>
            </a:r>
            <a:r>
              <a:rPr lang="en-US" sz="1050" dirty="0" err="1"/>
              <a:t>Veličković</a:t>
            </a:r>
            <a:r>
              <a:rPr lang="en-US" sz="1100" dirty="0"/>
              <a:t> et al. </a:t>
            </a:r>
          </a:p>
          <a:p>
            <a:r>
              <a:rPr lang="en-US" sz="1100" dirty="0"/>
              <a:t> ICLR 2018)</a:t>
            </a:r>
          </a:p>
          <a:p>
            <a:endParaRPr lang="en-US" sz="1200" dirty="0"/>
          </a:p>
        </p:txBody>
      </p:sp>
      <p:sp>
        <p:nvSpPr>
          <p:cNvPr id="12" name="Rectangle 11">
            <a:extLst>
              <a:ext uri="{FF2B5EF4-FFF2-40B4-BE49-F238E27FC236}">
                <a16:creationId xmlns:a16="http://schemas.microsoft.com/office/drawing/2014/main" id="{B788B19D-8D7A-3649-B5BA-E2461960FA68}"/>
              </a:ext>
            </a:extLst>
          </p:cNvPr>
          <p:cNvSpPr/>
          <p:nvPr/>
        </p:nvSpPr>
        <p:spPr>
          <a:xfrm>
            <a:off x="4180356" y="3592834"/>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2C0CAC97-5D29-E24D-A196-FBDF13F20947}"/>
              </a:ext>
            </a:extLst>
          </p:cNvPr>
          <p:cNvSpPr txBox="1"/>
          <p:nvPr/>
        </p:nvSpPr>
        <p:spPr>
          <a:xfrm>
            <a:off x="4180356" y="3622292"/>
            <a:ext cx="1170513" cy="800219"/>
          </a:xfrm>
          <a:prstGeom prst="rect">
            <a:avLst/>
          </a:prstGeom>
          <a:noFill/>
        </p:spPr>
        <p:txBody>
          <a:bodyPr wrap="none" rtlCol="0">
            <a:spAutoFit/>
          </a:bodyPr>
          <a:lstStyle/>
          <a:p>
            <a:r>
              <a:rPr lang="en-US" sz="1200" dirty="0"/>
              <a:t>  </a:t>
            </a:r>
            <a:r>
              <a:rPr lang="en-US" sz="1200" dirty="0" err="1"/>
              <a:t>GraphSage</a:t>
            </a:r>
            <a:endParaRPr lang="en-US" sz="1200" dirty="0"/>
          </a:p>
          <a:p>
            <a:r>
              <a:rPr lang="en-US" sz="1100" dirty="0"/>
              <a:t>(Hamilton et al. </a:t>
            </a:r>
          </a:p>
          <a:p>
            <a:r>
              <a:rPr lang="en-US" sz="1100" dirty="0"/>
              <a:t> NIPS 2017)</a:t>
            </a:r>
          </a:p>
          <a:p>
            <a:endParaRPr lang="en-US" sz="1200" dirty="0"/>
          </a:p>
        </p:txBody>
      </p:sp>
      <p:sp>
        <p:nvSpPr>
          <p:cNvPr id="14" name="Rectangle 13">
            <a:extLst>
              <a:ext uri="{FF2B5EF4-FFF2-40B4-BE49-F238E27FC236}">
                <a16:creationId xmlns:a16="http://schemas.microsoft.com/office/drawing/2014/main" id="{CC7E0B97-6F21-9042-BEDB-775F880B341D}"/>
              </a:ext>
            </a:extLst>
          </p:cNvPr>
          <p:cNvSpPr/>
          <p:nvPr/>
        </p:nvSpPr>
        <p:spPr>
          <a:xfrm>
            <a:off x="3941613" y="4460696"/>
            <a:ext cx="1079500" cy="660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TextBox 14">
            <a:extLst>
              <a:ext uri="{FF2B5EF4-FFF2-40B4-BE49-F238E27FC236}">
                <a16:creationId xmlns:a16="http://schemas.microsoft.com/office/drawing/2014/main" id="{B466E123-DE38-1147-BAB9-3C4B28450D57}"/>
              </a:ext>
            </a:extLst>
          </p:cNvPr>
          <p:cNvSpPr txBox="1"/>
          <p:nvPr/>
        </p:nvSpPr>
        <p:spPr>
          <a:xfrm>
            <a:off x="3941613" y="4490154"/>
            <a:ext cx="1027845" cy="800219"/>
          </a:xfrm>
          <a:prstGeom prst="rect">
            <a:avLst/>
          </a:prstGeom>
          <a:noFill/>
        </p:spPr>
        <p:txBody>
          <a:bodyPr wrap="none" rtlCol="0">
            <a:spAutoFit/>
          </a:bodyPr>
          <a:lstStyle/>
          <a:p>
            <a:r>
              <a:rPr lang="en-US" sz="1200" dirty="0"/>
              <a:t>    MPNN</a:t>
            </a:r>
          </a:p>
          <a:p>
            <a:r>
              <a:rPr lang="en-US" sz="1100" dirty="0"/>
              <a:t>(</a:t>
            </a:r>
            <a:r>
              <a:rPr lang="en-US" sz="1100" dirty="0" err="1"/>
              <a:t>Glimer</a:t>
            </a:r>
            <a:r>
              <a:rPr lang="en-US" sz="1100" dirty="0"/>
              <a:t> et al. </a:t>
            </a:r>
          </a:p>
          <a:p>
            <a:r>
              <a:rPr lang="en-US" sz="1100" dirty="0"/>
              <a:t> ICML 2017)</a:t>
            </a:r>
          </a:p>
          <a:p>
            <a:endParaRPr lang="en-US" sz="1200" dirty="0"/>
          </a:p>
        </p:txBody>
      </p:sp>
      <p:sp>
        <p:nvSpPr>
          <p:cNvPr id="16" name="Rectangle 15">
            <a:extLst>
              <a:ext uri="{FF2B5EF4-FFF2-40B4-BE49-F238E27FC236}">
                <a16:creationId xmlns:a16="http://schemas.microsoft.com/office/drawing/2014/main" id="{ACEF3D61-DE22-764C-8AA2-3013F7053D2D}"/>
              </a:ext>
            </a:extLst>
          </p:cNvPr>
          <p:cNvSpPr/>
          <p:nvPr/>
        </p:nvSpPr>
        <p:spPr>
          <a:xfrm>
            <a:off x="7089309" y="35208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TextBox 16">
            <a:extLst>
              <a:ext uri="{FF2B5EF4-FFF2-40B4-BE49-F238E27FC236}">
                <a16:creationId xmlns:a16="http://schemas.microsoft.com/office/drawing/2014/main" id="{8E940B2C-E013-5C4C-8814-315D44BC76B6}"/>
              </a:ext>
            </a:extLst>
          </p:cNvPr>
          <p:cNvSpPr txBox="1"/>
          <p:nvPr/>
        </p:nvSpPr>
        <p:spPr>
          <a:xfrm>
            <a:off x="7135975" y="3564710"/>
            <a:ext cx="989373" cy="984885"/>
          </a:xfrm>
          <a:prstGeom prst="rect">
            <a:avLst/>
          </a:prstGeom>
          <a:noFill/>
        </p:spPr>
        <p:txBody>
          <a:bodyPr wrap="none" rtlCol="0">
            <a:spAutoFit/>
          </a:bodyPr>
          <a:lstStyle/>
          <a:p>
            <a:r>
              <a:rPr lang="en-US" sz="1200" dirty="0"/>
              <a:t>   Spectral </a:t>
            </a:r>
          </a:p>
          <a:p>
            <a:r>
              <a:rPr lang="en-US" sz="1200" dirty="0"/>
              <a:t>Graph CNN</a:t>
            </a:r>
          </a:p>
          <a:p>
            <a:r>
              <a:rPr lang="en-US" sz="1100" dirty="0"/>
              <a:t>(Bruna et al. </a:t>
            </a:r>
          </a:p>
          <a:p>
            <a:r>
              <a:rPr lang="en-US" sz="1100" dirty="0"/>
              <a:t>  ICLR 2014)</a:t>
            </a:r>
          </a:p>
          <a:p>
            <a:endParaRPr lang="en-US" sz="1200" dirty="0"/>
          </a:p>
        </p:txBody>
      </p:sp>
      <p:sp>
        <p:nvSpPr>
          <p:cNvPr id="18" name="Rectangle 17">
            <a:extLst>
              <a:ext uri="{FF2B5EF4-FFF2-40B4-BE49-F238E27FC236}">
                <a16:creationId xmlns:a16="http://schemas.microsoft.com/office/drawing/2014/main" id="{1247513A-EBE3-3646-BF77-6423BD23082E}"/>
              </a:ext>
            </a:extLst>
          </p:cNvPr>
          <p:cNvSpPr/>
          <p:nvPr/>
        </p:nvSpPr>
        <p:spPr>
          <a:xfrm>
            <a:off x="6891397" y="4714695"/>
            <a:ext cx="1079500" cy="9144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C496C69C-DA12-BE47-BFB9-88CDF1FEBDF1}"/>
              </a:ext>
            </a:extLst>
          </p:cNvPr>
          <p:cNvSpPr txBox="1"/>
          <p:nvPr/>
        </p:nvSpPr>
        <p:spPr>
          <a:xfrm>
            <a:off x="6872131" y="4838460"/>
            <a:ext cx="1199367" cy="800219"/>
          </a:xfrm>
          <a:prstGeom prst="rect">
            <a:avLst/>
          </a:prstGeom>
          <a:noFill/>
        </p:spPr>
        <p:txBody>
          <a:bodyPr wrap="none" rtlCol="0">
            <a:spAutoFit/>
          </a:bodyPr>
          <a:lstStyle/>
          <a:p>
            <a:r>
              <a:rPr lang="en-US" sz="1200" dirty="0"/>
              <a:t>   </a:t>
            </a:r>
            <a:r>
              <a:rPr lang="en-US" sz="1200" dirty="0" err="1"/>
              <a:t>ChebNet</a:t>
            </a:r>
            <a:r>
              <a:rPr lang="en-US" sz="1200" dirty="0"/>
              <a:t> </a:t>
            </a:r>
          </a:p>
          <a:p>
            <a:r>
              <a:rPr lang="en-US" sz="1100" dirty="0"/>
              <a:t>(</a:t>
            </a:r>
            <a:r>
              <a:rPr lang="en-US" sz="1100" dirty="0" err="1"/>
              <a:t>Defferard</a:t>
            </a:r>
            <a:r>
              <a:rPr lang="en-US" sz="1100" dirty="0"/>
              <a:t> et al. </a:t>
            </a:r>
          </a:p>
          <a:p>
            <a:r>
              <a:rPr lang="en-US" sz="1100" dirty="0"/>
              <a:t>  NIPS 2016)</a:t>
            </a:r>
          </a:p>
          <a:p>
            <a:endParaRPr lang="en-US" sz="1200" dirty="0"/>
          </a:p>
        </p:txBody>
      </p:sp>
      <p:sp>
        <p:nvSpPr>
          <p:cNvPr id="20" name="TextBox 19">
            <a:extLst>
              <a:ext uri="{FF2B5EF4-FFF2-40B4-BE49-F238E27FC236}">
                <a16:creationId xmlns:a16="http://schemas.microsoft.com/office/drawing/2014/main" id="{E61637F9-CD3F-5E43-B218-F686D461636A}"/>
              </a:ext>
            </a:extLst>
          </p:cNvPr>
          <p:cNvSpPr txBox="1"/>
          <p:nvPr/>
        </p:nvSpPr>
        <p:spPr>
          <a:xfrm>
            <a:off x="4112154" y="5024358"/>
            <a:ext cx="1016000" cy="646331"/>
          </a:xfrm>
          <a:prstGeom prst="rect">
            <a:avLst/>
          </a:prstGeom>
          <a:noFill/>
        </p:spPr>
        <p:txBody>
          <a:bodyPr wrap="square" rtlCol="0">
            <a:spAutoFit/>
          </a:bodyPr>
          <a:lstStyle/>
          <a:p>
            <a:r>
              <a:rPr lang="en-US" sz="3600" dirty="0">
                <a:solidFill>
                  <a:schemeClr val="accent1"/>
                </a:solidFill>
              </a:rPr>
              <a:t>…</a:t>
            </a:r>
          </a:p>
        </p:txBody>
      </p:sp>
      <p:sp>
        <p:nvSpPr>
          <p:cNvPr id="21" name="TextBox 20">
            <a:extLst>
              <a:ext uri="{FF2B5EF4-FFF2-40B4-BE49-F238E27FC236}">
                <a16:creationId xmlns:a16="http://schemas.microsoft.com/office/drawing/2014/main" id="{EF33CB3D-5A95-6F45-ADBA-0B83D7D0CEBC}"/>
              </a:ext>
            </a:extLst>
          </p:cNvPr>
          <p:cNvSpPr txBox="1"/>
          <p:nvPr/>
        </p:nvSpPr>
        <p:spPr>
          <a:xfrm>
            <a:off x="3303659" y="2041388"/>
            <a:ext cx="2810074" cy="369332"/>
          </a:xfrm>
          <a:prstGeom prst="rect">
            <a:avLst/>
          </a:prstGeom>
          <a:noFill/>
        </p:spPr>
        <p:txBody>
          <a:bodyPr wrap="square" rtlCol="0">
            <a:spAutoFit/>
          </a:bodyPr>
          <a:lstStyle/>
          <a:p>
            <a:r>
              <a:rPr lang="en-US" dirty="0"/>
              <a:t>Spatial Based Filtering</a:t>
            </a:r>
          </a:p>
        </p:txBody>
      </p:sp>
      <p:sp>
        <p:nvSpPr>
          <p:cNvPr id="22" name="TextBox 21">
            <a:extLst>
              <a:ext uri="{FF2B5EF4-FFF2-40B4-BE49-F238E27FC236}">
                <a16:creationId xmlns:a16="http://schemas.microsoft.com/office/drawing/2014/main" id="{1BC7AA4F-3F73-EF48-B24E-A087CF67C580}"/>
              </a:ext>
            </a:extLst>
          </p:cNvPr>
          <p:cNvSpPr txBox="1"/>
          <p:nvPr/>
        </p:nvSpPr>
        <p:spPr>
          <a:xfrm>
            <a:off x="6179572" y="2041388"/>
            <a:ext cx="2810074" cy="369332"/>
          </a:xfrm>
          <a:prstGeom prst="rect">
            <a:avLst/>
          </a:prstGeom>
          <a:noFill/>
        </p:spPr>
        <p:txBody>
          <a:bodyPr wrap="square" rtlCol="0">
            <a:spAutoFit/>
          </a:bodyPr>
          <a:lstStyle/>
          <a:p>
            <a:r>
              <a:rPr lang="en-US" dirty="0"/>
              <a:t>Spectral Based Filtering</a:t>
            </a:r>
          </a:p>
        </p:txBody>
      </p:sp>
      <p:cxnSp>
        <p:nvCxnSpPr>
          <p:cNvPr id="23" name="Curved Connector 22">
            <a:extLst>
              <a:ext uri="{FF2B5EF4-FFF2-40B4-BE49-F238E27FC236}">
                <a16:creationId xmlns:a16="http://schemas.microsoft.com/office/drawing/2014/main" id="{0A72E17B-6A6A-BE4E-9E81-532E57C2B9FA}"/>
              </a:ext>
            </a:extLst>
          </p:cNvPr>
          <p:cNvCxnSpPr>
            <a:endCxn id="16" idx="0"/>
          </p:cNvCxnSpPr>
          <p:nvPr/>
        </p:nvCxnSpPr>
        <p:spPr>
          <a:xfrm>
            <a:off x="4945872" y="3082745"/>
            <a:ext cx="2683187" cy="43815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40D19882-8D08-8A47-9616-8768869EE3B8}"/>
              </a:ext>
            </a:extLst>
          </p:cNvPr>
          <p:cNvCxnSpPr>
            <a:cxnSpLocks/>
            <a:stCxn id="16" idx="3"/>
            <a:endCxn id="19" idx="3"/>
          </p:cNvCxnSpPr>
          <p:nvPr/>
        </p:nvCxnSpPr>
        <p:spPr>
          <a:xfrm flipH="1">
            <a:off x="8071498" y="3978095"/>
            <a:ext cx="97311" cy="1260475"/>
          </a:xfrm>
          <a:prstGeom prst="curvedConnector3">
            <a:avLst>
              <a:gd name="adj1" fmla="val -23491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0AF353B1-DAA9-EB4D-9078-993F5C4E7CE5}"/>
              </a:ext>
            </a:extLst>
          </p:cNvPr>
          <p:cNvCxnSpPr>
            <a:cxnSpLocks/>
            <a:stCxn id="19" idx="1"/>
            <a:endCxn id="9" idx="2"/>
          </p:cNvCxnSpPr>
          <p:nvPr/>
        </p:nvCxnSpPr>
        <p:spPr>
          <a:xfrm rot="10800000">
            <a:off x="6179663" y="4839522"/>
            <a:ext cx="692468" cy="39904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1677B759-D442-5146-8DE9-85FFC9234978}"/>
              </a:ext>
            </a:extLst>
          </p:cNvPr>
          <p:cNvCxnSpPr>
            <a:cxnSpLocks/>
            <a:stCxn id="8" idx="0"/>
          </p:cNvCxnSpPr>
          <p:nvPr/>
        </p:nvCxnSpPr>
        <p:spPr>
          <a:xfrm rot="16200000" flipV="1">
            <a:off x="5635471" y="3539211"/>
            <a:ext cx="76200" cy="86506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E32BCAEC-4D6C-4D48-B0A8-D552B0EBBC42}"/>
              </a:ext>
            </a:extLst>
          </p:cNvPr>
          <p:cNvCxnSpPr>
            <a:cxnSpLocks/>
            <a:stCxn id="13" idx="1"/>
          </p:cNvCxnSpPr>
          <p:nvPr/>
        </p:nvCxnSpPr>
        <p:spPr>
          <a:xfrm rot="10800000" flipV="1">
            <a:off x="3826818" y="4022401"/>
            <a:ext cx="353539" cy="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5DCC123E-BABD-8F47-80E8-D5FF6F6239C8}"/>
              </a:ext>
            </a:extLst>
          </p:cNvPr>
          <p:cNvCxnSpPr>
            <a:cxnSpLocks/>
          </p:cNvCxnSpPr>
          <p:nvPr/>
        </p:nvCxnSpPr>
        <p:spPr>
          <a:xfrm>
            <a:off x="3357842" y="4426570"/>
            <a:ext cx="547364" cy="52582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5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53</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790691B0-3BA7-6F45-9B77-1F2C70BC9646}"/>
              </a:ext>
            </a:extLst>
          </p:cNvPr>
          <p:cNvSpPr/>
          <p:nvPr/>
        </p:nvSpPr>
        <p:spPr>
          <a:xfrm>
            <a:off x="1051314" y="6167316"/>
            <a:ext cx="6096000" cy="276999"/>
          </a:xfrm>
          <a:prstGeom prst="rect">
            <a:avLst/>
          </a:prstGeom>
        </p:spPr>
        <p:txBody>
          <a:bodyPr>
            <a:spAutoFit/>
          </a:bodyPr>
          <a:lstStyle/>
          <a:p>
            <a:r>
              <a:rPr lang="en-US" sz="1200" b="1" dirty="0">
                <a:solidFill>
                  <a:srgbClr val="222222"/>
                </a:solidFill>
                <a:latin typeface="Arial" panose="020B0604020202020204" pitchFamily="34" charset="0"/>
              </a:rPr>
              <a:t>Graph neural networks for ranking web pages. </a:t>
            </a:r>
            <a:r>
              <a:rPr lang="en-US" sz="1200" i="1" dirty="0">
                <a:solidFill>
                  <a:srgbClr val="222222"/>
                </a:solidFill>
                <a:latin typeface="Arial" panose="020B0604020202020204" pitchFamily="34" charset="0"/>
              </a:rPr>
              <a:t>WI</a:t>
            </a:r>
            <a:r>
              <a:rPr lang="en-US" sz="1200" dirty="0">
                <a:solidFill>
                  <a:srgbClr val="222222"/>
                </a:solidFill>
                <a:latin typeface="Arial" panose="020B0604020202020204" pitchFamily="34" charset="0"/>
              </a:rPr>
              <a:t>. IEEE, 2005.</a:t>
            </a:r>
            <a:endParaRPr lang="en-US" sz="1200"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A3AA55-402D-8840-BFFC-5BBB8BC1532E}"/>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40" name="TextBox 39">
                <a:extLst>
                  <a:ext uri="{FF2B5EF4-FFF2-40B4-BE49-F238E27FC236}">
                    <a16:creationId xmlns:a16="http://schemas.microsoft.com/office/drawing/2014/main" id="{1AA3AA55-402D-8840-BFFC-5BBB8BC1532E}"/>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560BC72-CBD3-8243-BFCC-13DBCB880F9F}"/>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41" name="TextBox 40">
                <a:extLst>
                  <a:ext uri="{FF2B5EF4-FFF2-40B4-BE49-F238E27FC236}">
                    <a16:creationId xmlns:a16="http://schemas.microsoft.com/office/drawing/2014/main" id="{B560BC72-CBD3-8243-BFCC-13DBCB880F9F}"/>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p:spTree>
    <p:extLst>
      <p:ext uri="{BB962C8B-B14F-4D97-AF65-F5344CB8AC3E}">
        <p14:creationId xmlns:p14="http://schemas.microsoft.com/office/powerpoint/2010/main" val="3812151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226-0BCF-1A47-9012-0DBE7EA80265}"/>
              </a:ext>
            </a:extLst>
          </p:cNvPr>
          <p:cNvSpPr>
            <a:spLocks noGrp="1"/>
          </p:cNvSpPr>
          <p:nvPr>
            <p:ph type="title"/>
          </p:nvPr>
        </p:nvSpPr>
        <p:spPr/>
        <p:txBody>
          <a:bodyPr/>
          <a:lstStyle/>
          <a:p>
            <a:r>
              <a:rPr lang="en-US" dirty="0"/>
              <a:t>Graph Filtering in the First GNN Paper</a:t>
            </a:r>
          </a:p>
        </p:txBody>
      </p:sp>
      <p:sp>
        <p:nvSpPr>
          <p:cNvPr id="3" name="Slide Number Placeholder 2">
            <a:extLst>
              <a:ext uri="{FF2B5EF4-FFF2-40B4-BE49-F238E27FC236}">
                <a16:creationId xmlns:a16="http://schemas.microsoft.com/office/drawing/2014/main" id="{541FB0C9-FA3C-314F-BF85-9317968E3B2A}"/>
              </a:ext>
            </a:extLst>
          </p:cNvPr>
          <p:cNvSpPr>
            <a:spLocks noGrp="1"/>
          </p:cNvSpPr>
          <p:nvPr>
            <p:ph type="sldNum" sz="quarter" idx="12"/>
          </p:nvPr>
        </p:nvSpPr>
        <p:spPr/>
        <p:txBody>
          <a:bodyPr/>
          <a:lstStyle/>
          <a:p>
            <a:fld id="{4C15419E-54D6-8648-ABFB-BEF58E3E877E}" type="slidenum">
              <a:rPr lang="en-US" smtClean="0"/>
              <a:t>54</a:t>
            </a:fld>
            <a:endParaRPr lang="en-US" dirty="0"/>
          </a:p>
        </p:txBody>
      </p:sp>
      <p:sp>
        <p:nvSpPr>
          <p:cNvPr id="4" name="Freeform 3">
            <a:extLst>
              <a:ext uri="{FF2B5EF4-FFF2-40B4-BE49-F238E27FC236}">
                <a16:creationId xmlns:a16="http://schemas.microsoft.com/office/drawing/2014/main" id="{FE8395A0-134B-BC41-A451-04A60246E73B}"/>
              </a:ext>
            </a:extLst>
          </p:cNvPr>
          <p:cNvSpPr/>
          <p:nvPr/>
        </p:nvSpPr>
        <p:spPr>
          <a:xfrm>
            <a:off x="1456546" y="2415036"/>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E69598-F3C8-5E4A-A248-645846334CCE}"/>
              </a:ext>
            </a:extLst>
          </p:cNvPr>
          <p:cNvSpPr/>
          <p:nvPr/>
        </p:nvSpPr>
        <p:spPr>
          <a:xfrm>
            <a:off x="2301106" y="34671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BC782F-4096-9647-B3DF-87FC6A1CA110}"/>
              </a:ext>
            </a:extLst>
          </p:cNvPr>
          <p:cNvSpPr/>
          <p:nvPr/>
        </p:nvSpPr>
        <p:spPr>
          <a:xfrm>
            <a:off x="2095269" y="4198638"/>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19AE3F-E640-EC40-B960-A616649085C9}"/>
              </a:ext>
            </a:extLst>
          </p:cNvPr>
          <p:cNvSpPr/>
          <p:nvPr/>
        </p:nvSpPr>
        <p:spPr>
          <a:xfrm>
            <a:off x="3182765" y="386892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1328174-C489-5E4F-A680-EF8BF988F021}"/>
              </a:ext>
            </a:extLst>
          </p:cNvPr>
          <p:cNvCxnSpPr>
            <a:cxnSpLocks/>
            <a:stCxn id="5" idx="5"/>
            <a:endCxn id="7" idx="1"/>
          </p:cNvCxnSpPr>
          <p:nvPr/>
        </p:nvCxnSpPr>
        <p:spPr>
          <a:xfrm>
            <a:off x="2544275" y="3710359"/>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32613F5-5D45-194A-9402-79327C028507}"/>
              </a:ext>
            </a:extLst>
          </p:cNvPr>
          <p:cNvCxnSpPr>
            <a:cxnSpLocks/>
            <a:stCxn id="5" idx="4"/>
            <a:endCxn id="6" idx="0"/>
          </p:cNvCxnSpPr>
          <p:nvPr/>
        </p:nvCxnSpPr>
        <p:spPr>
          <a:xfrm flipH="1">
            <a:off x="2237714" y="3752080"/>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E2070ECD-B502-3444-900F-26141219060D}"/>
              </a:ext>
            </a:extLst>
          </p:cNvPr>
          <p:cNvSpPr/>
          <p:nvPr/>
        </p:nvSpPr>
        <p:spPr>
          <a:xfrm>
            <a:off x="3189966" y="294353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BB0154-57B9-F642-85D5-4618913EEF02}"/>
              </a:ext>
            </a:extLst>
          </p:cNvPr>
          <p:cNvSpPr/>
          <p:nvPr/>
        </p:nvSpPr>
        <p:spPr>
          <a:xfrm>
            <a:off x="1839580" y="2830222"/>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8B6DBB-12B1-C948-A58F-5303BD32E2DA}"/>
              </a:ext>
            </a:extLst>
          </p:cNvPr>
          <p:cNvCxnSpPr>
            <a:cxnSpLocks/>
            <a:stCxn id="5" idx="1"/>
            <a:endCxn id="11" idx="5"/>
          </p:cNvCxnSpPr>
          <p:nvPr/>
        </p:nvCxnSpPr>
        <p:spPr>
          <a:xfrm flipH="1" flipV="1">
            <a:off x="2082749" y="3073391"/>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22F8047-461F-0640-9DC7-4766975C8826}"/>
              </a:ext>
            </a:extLst>
          </p:cNvPr>
          <p:cNvCxnSpPr>
            <a:cxnSpLocks/>
            <a:stCxn id="6" idx="2"/>
            <a:endCxn id="15" idx="6"/>
          </p:cNvCxnSpPr>
          <p:nvPr/>
        </p:nvCxnSpPr>
        <p:spPr>
          <a:xfrm flipH="1" flipV="1">
            <a:off x="1336204" y="4225431"/>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5CA178A-B0FF-394A-8658-27B3FCBC3D31}"/>
              </a:ext>
            </a:extLst>
          </p:cNvPr>
          <p:cNvCxnSpPr>
            <a:cxnSpLocks/>
            <a:stCxn id="10" idx="4"/>
            <a:endCxn id="7" idx="7"/>
          </p:cNvCxnSpPr>
          <p:nvPr/>
        </p:nvCxnSpPr>
        <p:spPr>
          <a:xfrm>
            <a:off x="3332411" y="3228424"/>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0097EDA2-64DE-7247-8937-011CF9B6A1EF}"/>
              </a:ext>
            </a:extLst>
          </p:cNvPr>
          <p:cNvSpPr/>
          <p:nvPr/>
        </p:nvSpPr>
        <p:spPr>
          <a:xfrm>
            <a:off x="1051314" y="408298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1751CDF-F3B8-1640-BB35-6CC9CF0A6A8B}"/>
              </a:ext>
            </a:extLst>
          </p:cNvPr>
          <p:cNvCxnSpPr>
            <a:cxnSpLocks/>
            <a:stCxn id="7" idx="4"/>
            <a:endCxn id="17" idx="7"/>
          </p:cNvCxnSpPr>
          <p:nvPr/>
        </p:nvCxnSpPr>
        <p:spPr>
          <a:xfrm flipH="1">
            <a:off x="2978870" y="4153817"/>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5826AF0-2C60-274E-BBA6-F977570C84C2}"/>
              </a:ext>
            </a:extLst>
          </p:cNvPr>
          <p:cNvSpPr/>
          <p:nvPr/>
        </p:nvSpPr>
        <p:spPr>
          <a:xfrm>
            <a:off x="2735701" y="4587596"/>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D9ECAFC-794D-4E49-8254-0A5CAB516EA9}"/>
              </a:ext>
            </a:extLst>
          </p:cNvPr>
          <p:cNvCxnSpPr>
            <a:cxnSpLocks/>
            <a:stCxn id="19" idx="1"/>
            <a:endCxn id="7" idx="6"/>
          </p:cNvCxnSpPr>
          <p:nvPr/>
        </p:nvCxnSpPr>
        <p:spPr>
          <a:xfrm flipH="1" flipV="1">
            <a:off x="3467655" y="4011372"/>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6B45FE98-798A-904C-A11C-67E228514BBC}"/>
              </a:ext>
            </a:extLst>
          </p:cNvPr>
          <p:cNvSpPr/>
          <p:nvPr/>
        </p:nvSpPr>
        <p:spPr>
          <a:xfrm>
            <a:off x="3992798" y="436491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FBE76E-96C9-A64B-9E79-562E5C97CEF7}"/>
                  </a:ext>
                </a:extLst>
              </p:cNvPr>
              <p:cNvSpPr txBox="1"/>
              <p:nvPr/>
            </p:nvSpPr>
            <p:spPr>
              <a:xfrm>
                <a:off x="1188517" y="3752079"/>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m:oMathPara>
                </a14:m>
                <a:endParaRPr lang="en-US" dirty="0"/>
              </a:p>
            </p:txBody>
          </p:sp>
        </mc:Choice>
        <mc:Fallback xmlns="">
          <p:sp>
            <p:nvSpPr>
              <p:cNvPr id="20" name="TextBox 19">
                <a:extLst>
                  <a:ext uri="{FF2B5EF4-FFF2-40B4-BE49-F238E27FC236}">
                    <a16:creationId xmlns:a16="http://schemas.microsoft.com/office/drawing/2014/main" id="{08FBE76E-96C9-A64B-9E79-562E5C97CEF7}"/>
                  </a:ext>
                </a:extLst>
              </p:cNvPr>
              <p:cNvSpPr txBox="1">
                <a:spLocks noRot="1" noChangeAspect="1" noMove="1" noResize="1" noEditPoints="1" noAdjustHandles="1" noChangeArrowheads="1" noChangeShapeType="1" noTextEdit="1"/>
              </p:cNvSpPr>
              <p:nvPr/>
            </p:nvSpPr>
            <p:spPr>
              <a:xfrm>
                <a:off x="1188517" y="3752079"/>
                <a:ext cx="565732" cy="276999"/>
              </a:xfrm>
              <a:prstGeom prst="rect">
                <a:avLst/>
              </a:prstGeom>
              <a:blipFill>
                <a:blip r:embed="rId2"/>
                <a:stretch>
                  <a:fillRect l="-888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6C807-2F2C-D143-9625-4596ED5119F1}"/>
                  </a:ext>
                </a:extLst>
              </p:cNvPr>
              <p:cNvSpPr txBox="1"/>
              <p:nvPr/>
            </p:nvSpPr>
            <p:spPr>
              <a:xfrm>
                <a:off x="2345053" y="3148470"/>
                <a:ext cx="555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1</m:t>
                          </m:r>
                        </m:sub>
                      </m:sSub>
                    </m:oMath>
                  </m:oMathPara>
                </a14:m>
                <a:endParaRPr lang="en-US" dirty="0"/>
              </a:p>
            </p:txBody>
          </p:sp>
        </mc:Choice>
        <mc:Fallback xmlns="">
          <p:sp>
            <p:nvSpPr>
              <p:cNvPr id="21" name="TextBox 20">
                <a:extLst>
                  <a:ext uri="{FF2B5EF4-FFF2-40B4-BE49-F238E27FC236}">
                    <a16:creationId xmlns:a16="http://schemas.microsoft.com/office/drawing/2014/main" id="{25A6C807-2F2C-D143-9625-4596ED5119F1}"/>
                  </a:ext>
                </a:extLst>
              </p:cNvPr>
              <p:cNvSpPr txBox="1">
                <a:spLocks noRot="1" noChangeAspect="1" noMove="1" noResize="1" noEditPoints="1" noAdjustHandles="1" noChangeArrowheads="1" noChangeShapeType="1" noTextEdit="1"/>
              </p:cNvSpPr>
              <p:nvPr/>
            </p:nvSpPr>
            <p:spPr>
              <a:xfrm>
                <a:off x="2345053" y="3148470"/>
                <a:ext cx="555088" cy="276999"/>
              </a:xfrm>
              <a:prstGeom prst="rect">
                <a:avLst/>
              </a:prstGeom>
              <a:blipFill>
                <a:blip r:embed="rId3"/>
                <a:stretch>
                  <a:fillRect l="-909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77A1F-8F9B-A649-913D-6BDA9EB9A45A}"/>
                  </a:ext>
                </a:extLst>
              </p:cNvPr>
              <p:cNvSpPr txBox="1"/>
              <p:nvPr/>
            </p:nvSpPr>
            <p:spPr>
              <a:xfrm>
                <a:off x="1982025" y="252643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3</m:t>
                          </m:r>
                        </m:sub>
                      </m:sSub>
                    </m:oMath>
                  </m:oMathPara>
                </a14:m>
                <a:endParaRPr lang="en-US" dirty="0"/>
              </a:p>
            </p:txBody>
          </p:sp>
        </mc:Choice>
        <mc:Fallback xmlns="">
          <p:sp>
            <p:nvSpPr>
              <p:cNvPr id="22" name="TextBox 21">
                <a:extLst>
                  <a:ext uri="{FF2B5EF4-FFF2-40B4-BE49-F238E27FC236}">
                    <a16:creationId xmlns:a16="http://schemas.microsoft.com/office/drawing/2014/main" id="{D9377A1F-8F9B-A649-913D-6BDA9EB9A45A}"/>
                  </a:ext>
                </a:extLst>
              </p:cNvPr>
              <p:cNvSpPr txBox="1">
                <a:spLocks noRot="1" noChangeAspect="1" noMove="1" noResize="1" noEditPoints="1" noAdjustHandles="1" noChangeArrowheads="1" noChangeShapeType="1" noTextEdit="1"/>
              </p:cNvSpPr>
              <p:nvPr/>
            </p:nvSpPr>
            <p:spPr>
              <a:xfrm>
                <a:off x="1982025" y="2526430"/>
                <a:ext cx="565732" cy="276999"/>
              </a:xfrm>
              <a:prstGeom prst="rect">
                <a:avLst/>
              </a:prstGeom>
              <a:blipFill>
                <a:blip r:embed="rId4"/>
                <a:stretch>
                  <a:fillRect l="-888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9216AB7-EAEF-ED45-86E3-8A0B8CE1D412}"/>
                  </a:ext>
                </a:extLst>
              </p:cNvPr>
              <p:cNvSpPr txBox="1"/>
              <p:nvPr/>
            </p:nvSpPr>
            <p:spPr>
              <a:xfrm>
                <a:off x="3492395" y="285819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4</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4</m:t>
                          </m:r>
                        </m:sub>
                      </m:sSub>
                    </m:oMath>
                  </m:oMathPara>
                </a14:m>
                <a:endParaRPr lang="en-US" dirty="0"/>
              </a:p>
            </p:txBody>
          </p:sp>
        </mc:Choice>
        <mc:Fallback xmlns="">
          <p:sp>
            <p:nvSpPr>
              <p:cNvPr id="23" name="TextBox 22">
                <a:extLst>
                  <a:ext uri="{FF2B5EF4-FFF2-40B4-BE49-F238E27FC236}">
                    <a16:creationId xmlns:a16="http://schemas.microsoft.com/office/drawing/2014/main" id="{69216AB7-EAEF-ED45-86E3-8A0B8CE1D412}"/>
                  </a:ext>
                </a:extLst>
              </p:cNvPr>
              <p:cNvSpPr txBox="1">
                <a:spLocks noRot="1" noChangeAspect="1" noMove="1" noResize="1" noEditPoints="1" noAdjustHandles="1" noChangeArrowheads="1" noChangeShapeType="1" noTextEdit="1"/>
              </p:cNvSpPr>
              <p:nvPr/>
            </p:nvSpPr>
            <p:spPr>
              <a:xfrm>
                <a:off x="3492395" y="2858194"/>
                <a:ext cx="565732" cy="276999"/>
              </a:xfrm>
              <a:prstGeom prst="rect">
                <a:avLst/>
              </a:prstGeom>
              <a:blipFill>
                <a:blip r:embed="rId5"/>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A5ABF2-11B0-AE40-B0F3-E21E299EBE2F}"/>
                  </a:ext>
                </a:extLst>
              </p:cNvPr>
              <p:cNvSpPr txBox="1"/>
              <p:nvPr/>
            </p:nvSpPr>
            <p:spPr>
              <a:xfrm>
                <a:off x="3562890" y="3663150"/>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5</m:t>
                          </m:r>
                        </m:sub>
                      </m:sSub>
                    </m:oMath>
                  </m:oMathPara>
                </a14:m>
                <a:endParaRPr lang="en-US" dirty="0"/>
              </a:p>
            </p:txBody>
          </p:sp>
        </mc:Choice>
        <mc:Fallback xmlns="">
          <p:sp>
            <p:nvSpPr>
              <p:cNvPr id="24" name="TextBox 23">
                <a:extLst>
                  <a:ext uri="{FF2B5EF4-FFF2-40B4-BE49-F238E27FC236}">
                    <a16:creationId xmlns:a16="http://schemas.microsoft.com/office/drawing/2014/main" id="{75A5ABF2-11B0-AE40-B0F3-E21E299EBE2F}"/>
                  </a:ext>
                </a:extLst>
              </p:cNvPr>
              <p:cNvSpPr txBox="1">
                <a:spLocks noRot="1" noChangeAspect="1" noMove="1" noResize="1" noEditPoints="1" noAdjustHandles="1" noChangeArrowheads="1" noChangeShapeType="1" noTextEdit="1"/>
              </p:cNvSpPr>
              <p:nvPr/>
            </p:nvSpPr>
            <p:spPr>
              <a:xfrm>
                <a:off x="3562890" y="3663150"/>
                <a:ext cx="565732" cy="276999"/>
              </a:xfrm>
              <a:prstGeom prst="rect">
                <a:avLst/>
              </a:prstGeom>
              <a:blipFill>
                <a:blip r:embed="rId6"/>
                <a:stretch>
                  <a:fillRect l="-888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10FB3-F936-E64D-9EB0-F8BDEB470B41}"/>
                  </a:ext>
                </a:extLst>
              </p:cNvPr>
              <p:cNvSpPr txBox="1"/>
              <p:nvPr/>
            </p:nvSpPr>
            <p:spPr>
              <a:xfrm>
                <a:off x="4176964" y="4049644"/>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6</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6</m:t>
                          </m:r>
                        </m:sub>
                      </m:sSub>
                    </m:oMath>
                  </m:oMathPara>
                </a14:m>
                <a:endParaRPr lang="en-US" dirty="0"/>
              </a:p>
            </p:txBody>
          </p:sp>
        </mc:Choice>
        <mc:Fallback xmlns="">
          <p:sp>
            <p:nvSpPr>
              <p:cNvPr id="25" name="TextBox 24">
                <a:extLst>
                  <a:ext uri="{FF2B5EF4-FFF2-40B4-BE49-F238E27FC236}">
                    <a16:creationId xmlns:a16="http://schemas.microsoft.com/office/drawing/2014/main" id="{7F310FB3-F936-E64D-9EB0-F8BDEB470B41}"/>
                  </a:ext>
                </a:extLst>
              </p:cNvPr>
              <p:cNvSpPr txBox="1">
                <a:spLocks noRot="1" noChangeAspect="1" noMove="1" noResize="1" noEditPoints="1" noAdjustHandles="1" noChangeArrowheads="1" noChangeShapeType="1" noTextEdit="1"/>
              </p:cNvSpPr>
              <p:nvPr/>
            </p:nvSpPr>
            <p:spPr>
              <a:xfrm>
                <a:off x="4176964" y="4049644"/>
                <a:ext cx="565732" cy="276999"/>
              </a:xfrm>
              <a:prstGeom prst="rect">
                <a:avLst/>
              </a:prstGeom>
              <a:blipFill>
                <a:blip r:embed="rId7"/>
                <a:stretch>
                  <a:fillRect l="-8889" r="-222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936643-A67D-3E42-89EF-4B54219BBD61}"/>
                  </a:ext>
                </a:extLst>
              </p:cNvPr>
              <p:cNvSpPr txBox="1"/>
              <p:nvPr/>
            </p:nvSpPr>
            <p:spPr>
              <a:xfrm>
                <a:off x="3020591" y="4755701"/>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7</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7</m:t>
                          </m:r>
                        </m:sub>
                      </m:sSub>
                    </m:oMath>
                  </m:oMathPara>
                </a14:m>
                <a:endParaRPr lang="en-US" dirty="0"/>
              </a:p>
            </p:txBody>
          </p:sp>
        </mc:Choice>
        <mc:Fallback xmlns="">
          <p:sp>
            <p:nvSpPr>
              <p:cNvPr id="26" name="TextBox 25">
                <a:extLst>
                  <a:ext uri="{FF2B5EF4-FFF2-40B4-BE49-F238E27FC236}">
                    <a16:creationId xmlns:a16="http://schemas.microsoft.com/office/drawing/2014/main" id="{22936643-A67D-3E42-89EF-4B54219BBD61}"/>
                  </a:ext>
                </a:extLst>
              </p:cNvPr>
              <p:cNvSpPr txBox="1">
                <a:spLocks noRot="1" noChangeAspect="1" noMove="1" noResize="1" noEditPoints="1" noAdjustHandles="1" noChangeArrowheads="1" noChangeShapeType="1" noTextEdit="1"/>
              </p:cNvSpPr>
              <p:nvPr/>
            </p:nvSpPr>
            <p:spPr>
              <a:xfrm>
                <a:off x="3020591" y="4755701"/>
                <a:ext cx="565732" cy="276999"/>
              </a:xfrm>
              <a:prstGeom prst="rect">
                <a:avLst/>
              </a:prstGeom>
              <a:blipFill>
                <a:blip r:embed="rId8"/>
                <a:stretch>
                  <a:fillRect l="-8889"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8669D3-2CCD-2E4F-88F5-5A1B18F709FC}"/>
                  </a:ext>
                </a:extLst>
              </p:cNvPr>
              <p:cNvSpPr txBox="1"/>
              <p:nvPr/>
            </p:nvSpPr>
            <p:spPr>
              <a:xfrm>
                <a:off x="1053629" y="404964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48669D3-2CCD-2E4F-88F5-5A1B18F709FC}"/>
                  </a:ext>
                </a:extLst>
              </p:cNvPr>
              <p:cNvSpPr txBox="1">
                <a:spLocks noRot="1" noChangeAspect="1" noMove="1" noResize="1" noEditPoints="1" noAdjustHandles="1" noChangeArrowheads="1" noChangeShapeType="1" noTextEdit="1"/>
              </p:cNvSpPr>
              <p:nvPr/>
            </p:nvSpPr>
            <p:spPr>
              <a:xfrm>
                <a:off x="1053629" y="4049643"/>
                <a:ext cx="294247" cy="276999"/>
              </a:xfrm>
              <a:prstGeom prst="rect">
                <a:avLst/>
              </a:prstGeom>
              <a:blipFill>
                <a:blip r:embed="rId9"/>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2891437-46BE-3D46-8419-39613BBFF4EF}"/>
                  </a:ext>
                </a:extLst>
              </p:cNvPr>
              <p:cNvSpPr txBox="1"/>
              <p:nvPr/>
            </p:nvSpPr>
            <p:spPr>
              <a:xfrm>
                <a:off x="2108138" y="4161282"/>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8" name="TextBox 27">
                <a:extLst>
                  <a:ext uri="{FF2B5EF4-FFF2-40B4-BE49-F238E27FC236}">
                    <a16:creationId xmlns:a16="http://schemas.microsoft.com/office/drawing/2014/main" id="{62891437-46BE-3D46-8419-39613BBFF4EF}"/>
                  </a:ext>
                </a:extLst>
              </p:cNvPr>
              <p:cNvSpPr txBox="1">
                <a:spLocks noRot="1" noChangeAspect="1" noMove="1" noResize="1" noEditPoints="1" noAdjustHandles="1" noChangeArrowheads="1" noChangeShapeType="1" noTextEdit="1"/>
              </p:cNvSpPr>
              <p:nvPr/>
            </p:nvSpPr>
            <p:spPr>
              <a:xfrm>
                <a:off x="2108138" y="4161282"/>
                <a:ext cx="294247" cy="276999"/>
              </a:xfrm>
              <a:prstGeom prst="rect">
                <a:avLst/>
              </a:prstGeom>
              <a:blipFill>
                <a:blip r:embed="rId10"/>
                <a:stretch>
                  <a:fillRect l="-8333" r="-4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1B00A2-42F8-6749-9793-46423F0C8FC5}"/>
                  </a:ext>
                </a:extLst>
              </p:cNvPr>
              <p:cNvSpPr txBox="1"/>
              <p:nvPr/>
            </p:nvSpPr>
            <p:spPr>
              <a:xfrm>
                <a:off x="2317445" y="3446951"/>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9" name="TextBox 28">
                <a:extLst>
                  <a:ext uri="{FF2B5EF4-FFF2-40B4-BE49-F238E27FC236}">
                    <a16:creationId xmlns:a16="http://schemas.microsoft.com/office/drawing/2014/main" id="{201B00A2-42F8-6749-9793-46423F0C8FC5}"/>
                  </a:ext>
                </a:extLst>
              </p:cNvPr>
              <p:cNvSpPr txBox="1">
                <a:spLocks noRot="1" noChangeAspect="1" noMove="1" noResize="1" noEditPoints="1" noAdjustHandles="1" noChangeArrowheads="1" noChangeShapeType="1" noTextEdit="1"/>
              </p:cNvSpPr>
              <p:nvPr/>
            </p:nvSpPr>
            <p:spPr>
              <a:xfrm>
                <a:off x="2317445" y="3446951"/>
                <a:ext cx="288925" cy="276999"/>
              </a:xfrm>
              <a:prstGeom prst="rect">
                <a:avLst/>
              </a:prstGeom>
              <a:blipFill>
                <a:blip r:embed="rId11"/>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3DEADA-C68F-5044-A2E3-C55DCB73BDAE}"/>
                  </a:ext>
                </a:extLst>
              </p:cNvPr>
              <p:cNvSpPr txBox="1"/>
              <p:nvPr/>
            </p:nvSpPr>
            <p:spPr>
              <a:xfrm>
                <a:off x="1834901" y="281425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0" name="TextBox 29">
                <a:extLst>
                  <a:ext uri="{FF2B5EF4-FFF2-40B4-BE49-F238E27FC236}">
                    <a16:creationId xmlns:a16="http://schemas.microsoft.com/office/drawing/2014/main" id="{FD3DEADA-C68F-5044-A2E3-C55DCB73BDAE}"/>
                  </a:ext>
                </a:extLst>
              </p:cNvPr>
              <p:cNvSpPr txBox="1">
                <a:spLocks noRot="1" noChangeAspect="1" noMove="1" noResize="1" noEditPoints="1" noAdjustHandles="1" noChangeArrowheads="1" noChangeShapeType="1" noTextEdit="1"/>
              </p:cNvSpPr>
              <p:nvPr/>
            </p:nvSpPr>
            <p:spPr>
              <a:xfrm>
                <a:off x="1834901" y="2814256"/>
                <a:ext cx="294247" cy="276999"/>
              </a:xfrm>
              <a:prstGeom prst="rect">
                <a:avLst/>
              </a:prstGeom>
              <a:blipFill>
                <a:blip r:embed="rId12"/>
                <a:stretch>
                  <a:fillRect l="-833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174797F-27A7-4541-BAE0-A4D1F9AA2964}"/>
                  </a:ext>
                </a:extLst>
              </p:cNvPr>
              <p:cNvSpPr txBox="1"/>
              <p:nvPr/>
            </p:nvSpPr>
            <p:spPr>
              <a:xfrm>
                <a:off x="3186358" y="2915392"/>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1" name="TextBox 30">
                <a:extLst>
                  <a:ext uri="{FF2B5EF4-FFF2-40B4-BE49-F238E27FC236}">
                    <a16:creationId xmlns:a16="http://schemas.microsoft.com/office/drawing/2014/main" id="{3174797F-27A7-4541-BAE0-A4D1F9AA2964}"/>
                  </a:ext>
                </a:extLst>
              </p:cNvPr>
              <p:cNvSpPr txBox="1">
                <a:spLocks noRot="1" noChangeAspect="1" noMove="1" noResize="1" noEditPoints="1" noAdjustHandles="1" noChangeArrowheads="1" noChangeShapeType="1" noTextEdit="1"/>
              </p:cNvSpPr>
              <p:nvPr/>
            </p:nvSpPr>
            <p:spPr>
              <a:xfrm>
                <a:off x="3186358" y="2915392"/>
                <a:ext cx="284373" cy="276999"/>
              </a:xfrm>
              <a:prstGeom prst="rect">
                <a:avLst/>
              </a:prstGeom>
              <a:blipFill>
                <a:blip r:embed="rId1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F03501-F961-4C4B-A800-2938D1145092}"/>
                  </a:ext>
                </a:extLst>
              </p:cNvPr>
              <p:cNvSpPr txBox="1"/>
              <p:nvPr/>
            </p:nvSpPr>
            <p:spPr>
              <a:xfrm>
                <a:off x="3198947" y="383176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32" name="TextBox 31">
                <a:extLst>
                  <a:ext uri="{FF2B5EF4-FFF2-40B4-BE49-F238E27FC236}">
                    <a16:creationId xmlns:a16="http://schemas.microsoft.com/office/drawing/2014/main" id="{FDF03501-F961-4C4B-A800-2938D1145092}"/>
                  </a:ext>
                </a:extLst>
              </p:cNvPr>
              <p:cNvSpPr txBox="1">
                <a:spLocks noRot="1" noChangeAspect="1" noMove="1" noResize="1" noEditPoints="1" noAdjustHandles="1" noChangeArrowheads="1" noChangeShapeType="1" noTextEdit="1"/>
              </p:cNvSpPr>
              <p:nvPr/>
            </p:nvSpPr>
            <p:spPr>
              <a:xfrm>
                <a:off x="3198947" y="3831764"/>
                <a:ext cx="294247" cy="276999"/>
              </a:xfrm>
              <a:prstGeom prst="rect">
                <a:avLst/>
              </a:prstGeom>
              <a:blipFill>
                <a:blip r:embed="rId14"/>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1387B-4E2C-DF40-90EE-8736CBB56FDC}"/>
                  </a:ext>
                </a:extLst>
              </p:cNvPr>
              <p:cNvSpPr txBox="1"/>
              <p:nvPr/>
            </p:nvSpPr>
            <p:spPr>
              <a:xfrm>
                <a:off x="3992798" y="4329606"/>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3" name="TextBox 32">
                <a:extLst>
                  <a:ext uri="{FF2B5EF4-FFF2-40B4-BE49-F238E27FC236}">
                    <a16:creationId xmlns:a16="http://schemas.microsoft.com/office/drawing/2014/main" id="{63D1387B-4E2C-DF40-90EE-8736CBB56FDC}"/>
                  </a:ext>
                </a:extLst>
              </p:cNvPr>
              <p:cNvSpPr txBox="1">
                <a:spLocks noRot="1" noChangeAspect="1" noMove="1" noResize="1" noEditPoints="1" noAdjustHandles="1" noChangeArrowheads="1" noChangeShapeType="1" noTextEdit="1"/>
              </p:cNvSpPr>
              <p:nvPr/>
            </p:nvSpPr>
            <p:spPr>
              <a:xfrm>
                <a:off x="3992798" y="4329606"/>
                <a:ext cx="294247" cy="276999"/>
              </a:xfrm>
              <a:prstGeom prst="rect">
                <a:avLst/>
              </a:prstGeom>
              <a:blipFill>
                <a:blip r:embed="rId15"/>
                <a:stretch>
                  <a:fillRect l="-4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88AF5C5-DF5A-A746-A285-C44191EE668A}"/>
                  </a:ext>
                </a:extLst>
              </p:cNvPr>
              <p:cNvSpPr txBox="1"/>
              <p:nvPr/>
            </p:nvSpPr>
            <p:spPr>
              <a:xfrm>
                <a:off x="2731192" y="455633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4" name="TextBox 33">
                <a:extLst>
                  <a:ext uri="{FF2B5EF4-FFF2-40B4-BE49-F238E27FC236}">
                    <a16:creationId xmlns:a16="http://schemas.microsoft.com/office/drawing/2014/main" id="{288AF5C5-DF5A-A746-A285-C44191EE668A}"/>
                  </a:ext>
                </a:extLst>
              </p:cNvPr>
              <p:cNvSpPr txBox="1">
                <a:spLocks noRot="1" noChangeAspect="1" noMove="1" noResize="1" noEditPoints="1" noAdjustHandles="1" noChangeArrowheads="1" noChangeShapeType="1" noTextEdit="1"/>
              </p:cNvSpPr>
              <p:nvPr/>
            </p:nvSpPr>
            <p:spPr>
              <a:xfrm>
                <a:off x="2731192" y="4556337"/>
                <a:ext cx="294247" cy="276999"/>
              </a:xfrm>
              <a:prstGeom prst="rect">
                <a:avLst/>
              </a:prstGeom>
              <a:blipFill>
                <a:blip r:embed="rId16"/>
                <a:stretch>
                  <a:fillRect l="-41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699D6DF-59D4-7F4D-9526-4F2B8BF99B37}"/>
                  </a:ext>
                </a:extLst>
              </p:cNvPr>
              <p:cNvSpPr txBox="1"/>
              <p:nvPr/>
            </p:nvSpPr>
            <p:spPr>
              <a:xfrm>
                <a:off x="2387179" y="4049643"/>
                <a:ext cx="565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8</m:t>
                              </m:r>
                            </m:sub>
                          </m:sSub>
                          <m:r>
                            <a:rPr lang="en-US" b="0" i="1" smtClean="0">
                              <a:latin typeface="Cambria Math" panose="02040503050406030204" pitchFamily="18" charset="0"/>
                            </a:rPr>
                            <m:t>,</m:t>
                          </m:r>
                          <m:r>
                            <a:rPr lang="en-US" b="0" i="1" smtClean="0">
                              <a:latin typeface="Cambria Math" panose="02040503050406030204" pitchFamily="18" charset="0"/>
                            </a:rPr>
                            <m:t>𝑙</m:t>
                          </m:r>
                        </m:e>
                        <m:sub>
                          <m:r>
                            <a:rPr lang="en-US" b="0" i="1" smtClean="0">
                              <a:latin typeface="Cambria Math" panose="02040503050406030204" pitchFamily="18" charset="0"/>
                            </a:rPr>
                            <m:t>8</m:t>
                          </m:r>
                        </m:sub>
                      </m:sSub>
                    </m:oMath>
                  </m:oMathPara>
                </a14:m>
                <a:endParaRPr lang="en-US" dirty="0"/>
              </a:p>
            </p:txBody>
          </p:sp>
        </mc:Choice>
        <mc:Fallback xmlns="">
          <p:sp>
            <p:nvSpPr>
              <p:cNvPr id="35" name="TextBox 34">
                <a:extLst>
                  <a:ext uri="{FF2B5EF4-FFF2-40B4-BE49-F238E27FC236}">
                    <a16:creationId xmlns:a16="http://schemas.microsoft.com/office/drawing/2014/main" id="{2699D6DF-59D4-7F4D-9526-4F2B8BF99B37}"/>
                  </a:ext>
                </a:extLst>
              </p:cNvPr>
              <p:cNvSpPr txBox="1">
                <a:spLocks noRot="1" noChangeAspect="1" noMove="1" noResize="1" noEditPoints="1" noAdjustHandles="1" noChangeArrowheads="1" noChangeShapeType="1" noTextEdit="1"/>
              </p:cNvSpPr>
              <p:nvPr/>
            </p:nvSpPr>
            <p:spPr>
              <a:xfrm>
                <a:off x="2387179" y="4049643"/>
                <a:ext cx="565732" cy="276999"/>
              </a:xfrm>
              <a:prstGeom prst="rect">
                <a:avLst/>
              </a:prstGeom>
              <a:blipFill>
                <a:blip r:embed="rId17"/>
                <a:stretch>
                  <a:fillRect l="-869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E7B48A-7877-BE4D-96FE-BCEFE5462AF9}"/>
                  </a:ext>
                </a:extLst>
              </p:cNvPr>
              <p:cNvSpPr txBox="1"/>
              <p:nvPr/>
            </p:nvSpPr>
            <p:spPr>
              <a:xfrm>
                <a:off x="6548235" y="1983259"/>
                <a:ext cx="3873194"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oMath>
                </a14:m>
                <a:r>
                  <a:rPr lang="en-US" sz="2400" dirty="0"/>
                  <a:t>: The hidden features</a:t>
                </a:r>
                <a:endParaRPr lang="en-US" dirty="0"/>
              </a:p>
            </p:txBody>
          </p:sp>
        </mc:Choice>
        <mc:Fallback xmlns="">
          <p:sp>
            <p:nvSpPr>
              <p:cNvPr id="36" name="TextBox 35">
                <a:extLst>
                  <a:ext uri="{FF2B5EF4-FFF2-40B4-BE49-F238E27FC236}">
                    <a16:creationId xmlns:a16="http://schemas.microsoft.com/office/drawing/2014/main" id="{DEE7B48A-7877-BE4D-96FE-BCEFE5462AF9}"/>
                  </a:ext>
                </a:extLst>
              </p:cNvPr>
              <p:cNvSpPr txBox="1">
                <a:spLocks noRot="1" noChangeAspect="1" noMove="1" noResize="1" noEditPoints="1" noAdjustHandles="1" noChangeArrowheads="1" noChangeShapeType="1" noTextEdit="1"/>
              </p:cNvSpPr>
              <p:nvPr/>
            </p:nvSpPr>
            <p:spPr>
              <a:xfrm>
                <a:off x="6548235" y="1983259"/>
                <a:ext cx="3873194" cy="369332"/>
              </a:xfrm>
              <a:prstGeom prst="rect">
                <a:avLst/>
              </a:prstGeom>
              <a:blipFill>
                <a:blip r:embed="rId18"/>
                <a:stretch>
                  <a:fillRect l="-3279" t="-24138"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4A807-9418-0A4E-AA49-0C96D5539E36}"/>
                  </a:ext>
                </a:extLst>
              </p:cNvPr>
              <p:cNvSpPr txBox="1"/>
              <p:nvPr/>
            </p:nvSpPr>
            <p:spPr>
              <a:xfrm>
                <a:off x="6548235" y="2921082"/>
                <a:ext cx="4309223"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𝑖</m:t>
                        </m:r>
                      </m:sub>
                    </m:sSub>
                  </m:oMath>
                </a14:m>
                <a:r>
                  <a:rPr lang="en-US" sz="2400" dirty="0"/>
                  <a:t>:  The input features</a:t>
                </a:r>
              </a:p>
            </p:txBody>
          </p:sp>
        </mc:Choice>
        <mc:Fallback xmlns="">
          <p:sp>
            <p:nvSpPr>
              <p:cNvPr id="37" name="TextBox 36">
                <a:extLst>
                  <a:ext uri="{FF2B5EF4-FFF2-40B4-BE49-F238E27FC236}">
                    <a16:creationId xmlns:a16="http://schemas.microsoft.com/office/drawing/2014/main" id="{0884A807-9418-0A4E-AA49-0C96D5539E36}"/>
                  </a:ext>
                </a:extLst>
              </p:cNvPr>
              <p:cNvSpPr txBox="1">
                <a:spLocks noRot="1" noChangeAspect="1" noMove="1" noResize="1" noEditPoints="1" noAdjustHandles="1" noChangeArrowheads="1" noChangeShapeType="1" noTextEdit="1"/>
              </p:cNvSpPr>
              <p:nvPr/>
            </p:nvSpPr>
            <p:spPr>
              <a:xfrm>
                <a:off x="6548235" y="2921082"/>
                <a:ext cx="4309223" cy="369332"/>
              </a:xfrm>
              <a:prstGeom prst="rect">
                <a:avLst/>
              </a:prstGeom>
              <a:blipFill>
                <a:blip r:embed="rId19"/>
                <a:stretch>
                  <a:fillRect l="-2950" t="-20000"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99ECB22-3E93-B54D-BBBD-A18B22BC8EBA}"/>
                  </a:ext>
                </a:extLst>
              </p:cNvPr>
              <p:cNvSpPr txBox="1"/>
              <p:nvPr/>
            </p:nvSpPr>
            <p:spPr>
              <a:xfrm>
                <a:off x="5343973" y="4281690"/>
                <a:ext cx="4314707" cy="736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𝑗</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e>
                      </m:nary>
                    </m:oMath>
                  </m:oMathPara>
                </a14:m>
                <a:endParaRPr lang="en-US" dirty="0"/>
              </a:p>
            </p:txBody>
          </p:sp>
        </mc:Choice>
        <mc:Fallback xmlns="">
          <p:sp>
            <p:nvSpPr>
              <p:cNvPr id="38" name="TextBox 37">
                <a:extLst>
                  <a:ext uri="{FF2B5EF4-FFF2-40B4-BE49-F238E27FC236}">
                    <a16:creationId xmlns:a16="http://schemas.microsoft.com/office/drawing/2014/main" id="{499ECB22-3E93-B54D-BBBD-A18B22BC8EBA}"/>
                  </a:ext>
                </a:extLst>
              </p:cNvPr>
              <p:cNvSpPr txBox="1">
                <a:spLocks noRot="1" noChangeAspect="1" noMove="1" noResize="1" noEditPoints="1" noAdjustHandles="1" noChangeArrowheads="1" noChangeShapeType="1" noTextEdit="1"/>
              </p:cNvSpPr>
              <p:nvPr/>
            </p:nvSpPr>
            <p:spPr>
              <a:xfrm>
                <a:off x="5343973" y="4281690"/>
                <a:ext cx="4314707" cy="736227"/>
              </a:xfrm>
              <a:prstGeom prst="rect">
                <a:avLst/>
              </a:prstGeom>
              <a:blipFill>
                <a:blip r:embed="rId20"/>
                <a:stretch>
                  <a:fillRect l="-587" t="-132203" b="-17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EF7488-044A-1843-99AE-12A5B236D54F}"/>
                  </a:ext>
                </a:extLst>
              </p:cNvPr>
              <p:cNvSpPr txBox="1"/>
              <p:nvPr/>
            </p:nvSpPr>
            <p:spPr>
              <a:xfrm>
                <a:off x="5302252" y="5895937"/>
                <a:ext cx="360194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e>
                    </m:d>
                    <m:r>
                      <a:rPr lang="en-US" sz="2000" b="0" i="1" smtClean="0">
                        <a:latin typeface="Cambria Math" panose="02040503050406030204" pitchFamily="18" charset="0"/>
                      </a:rPr>
                      <m:t>:</m:t>
                    </m:r>
                  </m:oMath>
                </a14:m>
                <a:r>
                  <a:rPr lang="en-US" sz="2000" dirty="0"/>
                  <a:t> Feedforward neural network.</a:t>
                </a:r>
              </a:p>
            </p:txBody>
          </p:sp>
        </mc:Choice>
        <mc:Fallback xmlns="">
          <p:sp>
            <p:nvSpPr>
              <p:cNvPr id="39" name="TextBox 38">
                <a:extLst>
                  <a:ext uri="{FF2B5EF4-FFF2-40B4-BE49-F238E27FC236}">
                    <a16:creationId xmlns:a16="http://schemas.microsoft.com/office/drawing/2014/main" id="{B9EF7488-044A-1843-99AE-12A5B236D54F}"/>
                  </a:ext>
                </a:extLst>
              </p:cNvPr>
              <p:cNvSpPr txBox="1">
                <a:spLocks noRot="1" noChangeAspect="1" noMove="1" noResize="1" noEditPoints="1" noAdjustHandles="1" noChangeArrowheads="1" noChangeShapeType="1" noTextEdit="1"/>
              </p:cNvSpPr>
              <p:nvPr/>
            </p:nvSpPr>
            <p:spPr>
              <a:xfrm>
                <a:off x="5302252" y="5895937"/>
                <a:ext cx="3601948" cy="307777"/>
              </a:xfrm>
              <a:prstGeom prst="rect">
                <a:avLst/>
              </a:prstGeom>
              <a:blipFill>
                <a:blip r:embed="rId21"/>
                <a:stretch>
                  <a:fillRect l="-3169" t="-24000" r="-3169"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79DAD44-A746-6546-8932-D9C58A96519A}"/>
                  </a:ext>
                </a:extLst>
              </p:cNvPr>
              <p:cNvSpPr txBox="1"/>
              <p:nvPr/>
            </p:nvSpPr>
            <p:spPr>
              <a:xfrm>
                <a:off x="5302252" y="5318427"/>
                <a:ext cx="3422988" cy="307777"/>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Neighbors of the node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m:t>
                        </m:r>
                      </m:sub>
                    </m:sSub>
                  </m:oMath>
                </a14:m>
                <a:r>
                  <a:rPr lang="en-US" sz="2000" dirty="0"/>
                  <a:t>.</a:t>
                </a:r>
              </a:p>
            </p:txBody>
          </p:sp>
        </mc:Choice>
        <mc:Fallback xmlns="">
          <p:sp>
            <p:nvSpPr>
              <p:cNvPr id="40" name="TextBox 39">
                <a:extLst>
                  <a:ext uri="{FF2B5EF4-FFF2-40B4-BE49-F238E27FC236}">
                    <a16:creationId xmlns:a16="http://schemas.microsoft.com/office/drawing/2014/main" id="{379DAD44-A746-6546-8932-D9C58A96519A}"/>
                  </a:ext>
                </a:extLst>
              </p:cNvPr>
              <p:cNvSpPr txBox="1">
                <a:spLocks noRot="1" noChangeAspect="1" noMove="1" noResize="1" noEditPoints="1" noAdjustHandles="1" noChangeArrowheads="1" noChangeShapeType="1" noTextEdit="1"/>
              </p:cNvSpPr>
              <p:nvPr/>
            </p:nvSpPr>
            <p:spPr>
              <a:xfrm>
                <a:off x="5302252" y="5318427"/>
                <a:ext cx="3422988" cy="307777"/>
              </a:xfrm>
              <a:prstGeom prst="rect">
                <a:avLst/>
              </a:prstGeom>
              <a:blipFill>
                <a:blip r:embed="rId22"/>
                <a:stretch>
                  <a:fillRect l="-2593" t="-24000" r="-3333" b="-48000"/>
                </a:stretch>
              </a:blipFill>
            </p:spPr>
            <p:txBody>
              <a:bodyPr/>
              <a:lstStyle/>
              <a:p>
                <a:r>
                  <a:rPr lang="en-US">
                    <a:noFill/>
                  </a:rPr>
                  <a:t> </a:t>
                </a:r>
              </a:p>
            </p:txBody>
          </p:sp>
        </mc:Fallback>
      </mc:AlternateContent>
      <p:sp>
        <p:nvSpPr>
          <p:cNvPr id="41" name="Down Arrow 40">
            <a:extLst>
              <a:ext uri="{FF2B5EF4-FFF2-40B4-BE49-F238E27FC236}">
                <a16:creationId xmlns:a16="http://schemas.microsoft.com/office/drawing/2014/main" id="{C7D2CE3D-2A23-6348-90F1-56BDA5F881CC}"/>
              </a:ext>
            </a:extLst>
          </p:cNvPr>
          <p:cNvSpPr/>
          <p:nvPr/>
        </p:nvSpPr>
        <p:spPr>
          <a:xfrm rot="19915119">
            <a:off x="2152366" y="31076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20E8999E-55C9-EA4A-9CE3-5F08C5B38F44}"/>
              </a:ext>
            </a:extLst>
          </p:cNvPr>
          <p:cNvSpPr/>
          <p:nvPr/>
        </p:nvSpPr>
        <p:spPr>
          <a:xfrm rot="12371500">
            <a:off x="2271030" y="3755407"/>
            <a:ext cx="142445" cy="393798"/>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1D086CDA-C842-A642-A5D4-C90EB359C6B4}"/>
              </a:ext>
            </a:extLst>
          </p:cNvPr>
          <p:cNvSpPr/>
          <p:nvPr/>
        </p:nvSpPr>
        <p:spPr>
          <a:xfrm rot="6376167">
            <a:off x="2799594" y="3547539"/>
            <a:ext cx="142445" cy="511171"/>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781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55</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4"/>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5"/>
                <a:stretch>
                  <a:fillRect l="-2685" t="-21875" r="-4027" b="-25000"/>
                </a:stretch>
              </a:blipFill>
            </p:spPr>
            <p:txBody>
              <a:bodyPr/>
              <a:lstStyle/>
              <a:p>
                <a:r>
                  <a:rPr lang="en-US">
                    <a:noFill/>
                  </a:rPr>
                  <a:t> </a:t>
                </a:r>
              </a:p>
            </p:txBody>
          </p:sp>
        </mc:Fallback>
      </mc:AlternateContent>
    </p:spTree>
    <p:extLst>
      <p:ext uri="{BB962C8B-B14F-4D97-AF65-F5344CB8AC3E}">
        <p14:creationId xmlns:p14="http://schemas.microsoft.com/office/powerpoint/2010/main" val="2405633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56</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5"/>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6"/>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7"/>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Tree>
    <p:extLst>
      <p:ext uri="{BB962C8B-B14F-4D97-AF65-F5344CB8AC3E}">
        <p14:creationId xmlns:p14="http://schemas.microsoft.com/office/powerpoint/2010/main" val="2568581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57</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8"/>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9"/>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0"/>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89534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58</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6"/>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7"/>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9"/>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0"/>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1"/>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2"/>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3"/>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4"/>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5"/>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6"/>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7"/>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3038668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59</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𝜆</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sup>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𝑔</m:t>
                              </m:r>
                            </m:e>
                          </m:acc>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m:rPr>
                                      <m:brk m:alnAt="23"/>
                                    </m:rPr>
                                    <a:rPr lang="en-US" b="0" i="1" smtClean="0">
                                      <a:solidFill>
                                        <a:schemeClr val="tx1"/>
                                      </a:solidFill>
                                      <a:latin typeface="Cambria Math" panose="02040503050406030204" pitchFamily="18" charset="0"/>
                                    </a:rPr>
                                    <m:t>𝜆</m:t>
                                  </m:r>
                                </m:e>
                                <m:sub>
                                  <m:r>
                                    <m:rPr>
                                      <m:brk m:alnAt="23"/>
                                    </m:rP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𝑖</m:t>
                              </m:r>
                            </m:sub>
                          </m:sSub>
                        </m:e>
                      </m:nary>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l="-39241" t="-94203" b="-150725"/>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526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52624" cy="215444"/>
              </a:xfrm>
              <a:prstGeom prst="rect">
                <a:avLst/>
              </a:prstGeom>
              <a:blipFill>
                <a:blip r:embed="rId9"/>
                <a:stretch>
                  <a:fillRect l="-8108" t="-22222" r="-10811"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8412C0F-5FC7-4B48-BF8C-94467F4425B9}"/>
                  </a:ext>
                </a:extLst>
              </p:cNvPr>
              <p:cNvSpPr txBox="1"/>
              <p:nvPr/>
            </p:nvSpPr>
            <p:spPr>
              <a:xfrm>
                <a:off x="929289" y="5322630"/>
                <a:ext cx="5010346" cy="461665"/>
              </a:xfrm>
              <a:prstGeom prst="rect">
                <a:avLst/>
              </a:prstGeom>
              <a:noFill/>
            </p:spPr>
            <p:txBody>
              <a:bodyPr wrap="none" rtlCol="0">
                <a:spAutoFit/>
              </a:bodyPr>
              <a:lstStyle/>
              <a:p>
                <a:r>
                  <a:rPr lang="en-US" sz="2400" dirty="0">
                    <a:solidFill>
                      <a:schemeClr val="accent5">
                        <a:lumMod val="75000"/>
                      </a:schemeClr>
                    </a:solidFill>
                  </a:rPr>
                  <a:t>Filter </a:t>
                </a:r>
                <a14:m>
                  <m:oMath xmlns:m="http://schemas.openxmlformats.org/officeDocument/2006/math">
                    <m:acc>
                      <m:accPr>
                        <m:chr m:val="̂"/>
                        <m:ctrlPr>
                          <a:rPr lang="en-US" sz="2400" b="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𝑔</m:t>
                        </m:r>
                      </m:e>
                    </m:acc>
                    <m:d>
                      <m:dPr>
                        <m:ctrlPr>
                          <a:rPr lang="en-US" sz="2400" b="0" i="1" dirty="0" smtClean="0">
                            <a:solidFill>
                              <a:schemeClr val="accent5">
                                <a:lumMod val="75000"/>
                              </a:schemeClr>
                            </a:solidFill>
                            <a:latin typeface="Cambria Math" panose="02040503050406030204" pitchFamily="18" charset="0"/>
                          </a:rPr>
                        </m:ctrlPr>
                      </m:dPr>
                      <m:e>
                        <m:sSub>
                          <m:sSubPr>
                            <m:ctrlPr>
                              <a:rPr lang="en-US" sz="2400" b="0" i="1" dirty="0" smtClean="0">
                                <a:solidFill>
                                  <a:schemeClr val="accent5">
                                    <a:lumMod val="75000"/>
                                  </a:schemeClr>
                                </a:solidFill>
                                <a:latin typeface="Cambria Math" panose="02040503050406030204" pitchFamily="18" charset="0"/>
                              </a:rPr>
                            </m:ctrlPr>
                          </m:sSubPr>
                          <m:e>
                            <m:r>
                              <a:rPr lang="en-US" sz="2400" b="0" i="1" dirty="0" smtClean="0">
                                <a:solidFill>
                                  <a:schemeClr val="accent5">
                                    <a:lumMod val="75000"/>
                                  </a:schemeClr>
                                </a:solidFill>
                                <a:latin typeface="Cambria Math" panose="02040503050406030204" pitchFamily="18" charset="0"/>
                              </a:rPr>
                              <m:t>𝜆</m:t>
                            </m:r>
                          </m:e>
                          <m:sub>
                            <m:r>
                              <a:rPr lang="en-US" sz="2400" b="0" i="1" dirty="0" smtClean="0">
                                <a:solidFill>
                                  <a:schemeClr val="accent5">
                                    <a:lumMod val="75000"/>
                                  </a:schemeClr>
                                </a:solidFill>
                                <a:latin typeface="Cambria Math" panose="02040503050406030204" pitchFamily="18" charset="0"/>
                              </a:rPr>
                              <m:t>𝑖</m:t>
                            </m:r>
                          </m:sub>
                        </m:sSub>
                      </m:e>
                    </m:d>
                    <m:r>
                      <a:rPr lang="en-US" sz="2400" b="0" i="1" dirty="0" smtClean="0">
                        <a:solidFill>
                          <a:schemeClr val="accent5">
                            <a:lumMod val="75000"/>
                          </a:schemeClr>
                        </a:solidFill>
                        <a:latin typeface="Cambria Math" panose="02040503050406030204" pitchFamily="18" charset="0"/>
                      </a:rPr>
                      <m:t>:</m:t>
                    </m:r>
                  </m:oMath>
                </a14:m>
                <a:r>
                  <a:rPr lang="en-US" sz="2400" dirty="0">
                    <a:solidFill>
                      <a:srgbClr val="FF0000"/>
                    </a:solidFill>
                  </a:rPr>
                  <a:t> </a:t>
                </a:r>
                <a:r>
                  <a:rPr lang="en-US" sz="2400" dirty="0">
                    <a:solidFill>
                      <a:schemeClr val="accent6">
                        <a:lumMod val="50000"/>
                      </a:schemeClr>
                    </a:solidFill>
                  </a:rPr>
                  <a:t>Modulating the frequency</a:t>
                </a:r>
              </a:p>
            </p:txBody>
          </p:sp>
        </mc:Choice>
        <mc:Fallback xmlns="">
          <p:sp>
            <p:nvSpPr>
              <p:cNvPr id="40" name="TextBox 39">
                <a:extLst>
                  <a:ext uri="{FF2B5EF4-FFF2-40B4-BE49-F238E27FC236}">
                    <a16:creationId xmlns:a16="http://schemas.microsoft.com/office/drawing/2014/main" id="{C8412C0F-5FC7-4B48-BF8C-94467F4425B9}"/>
                  </a:ext>
                </a:extLst>
              </p:cNvPr>
              <p:cNvSpPr txBox="1">
                <a:spLocks noRot="1" noChangeAspect="1" noMove="1" noResize="1" noEditPoints="1" noAdjustHandles="1" noChangeArrowheads="1" noChangeShapeType="1" noTextEdit="1"/>
              </p:cNvSpPr>
              <p:nvPr/>
            </p:nvSpPr>
            <p:spPr>
              <a:xfrm>
                <a:off x="929289" y="5322630"/>
                <a:ext cx="5010346" cy="461665"/>
              </a:xfrm>
              <a:prstGeom prst="rect">
                <a:avLst/>
              </a:prstGeom>
              <a:blipFill>
                <a:blip r:embed="rId19"/>
                <a:stretch>
                  <a:fillRect l="-1768" t="-5405" r="-758" b="-29730"/>
                </a:stretch>
              </a:blipFill>
            </p:spPr>
            <p:txBody>
              <a:bodyPr/>
              <a:lstStyle/>
              <a:p>
                <a:r>
                  <a:rPr lang="en-US">
                    <a:noFill/>
                  </a:rPr>
                  <a:t> </a:t>
                </a:r>
              </a:p>
            </p:txBody>
          </p:sp>
        </mc:Fallback>
      </mc:AlternateContent>
    </p:spTree>
    <p:extLst>
      <p:ext uri="{BB962C8B-B14F-4D97-AF65-F5344CB8AC3E}">
        <p14:creationId xmlns:p14="http://schemas.microsoft.com/office/powerpoint/2010/main" val="91758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114E-BCC4-274D-89A8-F841F6BE72D4}"/>
              </a:ext>
            </a:extLst>
          </p:cNvPr>
          <p:cNvSpPr>
            <a:spLocks noGrp="1"/>
          </p:cNvSpPr>
          <p:nvPr>
            <p:ph type="title"/>
          </p:nvPr>
        </p:nvSpPr>
        <p:spPr>
          <a:xfrm>
            <a:off x="0" y="-10728"/>
            <a:ext cx="10515600" cy="1325563"/>
          </a:xfrm>
        </p:spPr>
        <p:txBody>
          <a:bodyPr>
            <a:normAutofit/>
          </a:bodyPr>
          <a:lstStyle/>
          <a:p>
            <a:r>
              <a:rPr lang="en-US" sz="3600" dirty="0"/>
              <a:t>Deep Learning Meets Graphs: Challenges</a:t>
            </a:r>
          </a:p>
        </p:txBody>
      </p:sp>
      <p:sp>
        <p:nvSpPr>
          <p:cNvPr id="3" name="Slide Number Placeholder 2">
            <a:extLst>
              <a:ext uri="{FF2B5EF4-FFF2-40B4-BE49-F238E27FC236}">
                <a16:creationId xmlns:a16="http://schemas.microsoft.com/office/drawing/2014/main" id="{F8978EDD-24CA-5047-9F0F-6A923DB875B6}"/>
              </a:ext>
            </a:extLst>
          </p:cNvPr>
          <p:cNvSpPr>
            <a:spLocks noGrp="1"/>
          </p:cNvSpPr>
          <p:nvPr>
            <p:ph type="sldNum" sz="quarter" idx="12"/>
          </p:nvPr>
        </p:nvSpPr>
        <p:spPr/>
        <p:txBody>
          <a:bodyPr/>
          <a:lstStyle/>
          <a:p>
            <a:fld id="{4C15419E-54D6-8648-ABFB-BEF58E3E877E}" type="slidenum">
              <a:rPr lang="en-US" smtClean="0"/>
              <a:t>6</a:t>
            </a:fld>
            <a:endParaRPr lang="en-US" dirty="0"/>
          </a:p>
        </p:txBody>
      </p:sp>
      <p:sp>
        <p:nvSpPr>
          <p:cNvPr id="5" name="TextBox 4">
            <a:extLst>
              <a:ext uri="{FF2B5EF4-FFF2-40B4-BE49-F238E27FC236}">
                <a16:creationId xmlns:a16="http://schemas.microsoft.com/office/drawing/2014/main" id="{00EE128C-740F-644F-83E5-2F068E059056}"/>
              </a:ext>
            </a:extLst>
          </p:cNvPr>
          <p:cNvSpPr txBox="1"/>
          <p:nvPr/>
        </p:nvSpPr>
        <p:spPr>
          <a:xfrm>
            <a:off x="234024" y="1079946"/>
            <a:ext cx="8223405" cy="1261884"/>
          </a:xfrm>
          <a:prstGeom prst="rect">
            <a:avLst/>
          </a:prstGeom>
          <a:noFill/>
        </p:spPr>
        <p:txBody>
          <a:bodyPr wrap="none" rtlCol="0">
            <a:spAutoFit/>
          </a:bodyPr>
          <a:lstStyle/>
          <a:p>
            <a:r>
              <a:rPr lang="en-US" sz="2800" dirty="0">
                <a:solidFill>
                  <a:schemeClr val="accent5">
                    <a:lumMod val="75000"/>
                  </a:schemeClr>
                </a:solidFill>
              </a:rPr>
              <a:t>Traditional DL is designed for simple grids or sequences</a:t>
            </a:r>
          </a:p>
          <a:p>
            <a:pPr marL="914400" lvl="1" indent="-457200">
              <a:buFont typeface="Arial" panose="020B0604020202020204" pitchFamily="34" charset="0"/>
              <a:buChar char="•"/>
            </a:pPr>
            <a:r>
              <a:rPr lang="en-US" sz="2400" dirty="0">
                <a:solidFill>
                  <a:schemeClr val="accent5">
                    <a:lumMod val="75000"/>
                  </a:schemeClr>
                </a:solidFill>
              </a:rPr>
              <a:t>CNNs for fixed-size images/grids</a:t>
            </a:r>
          </a:p>
          <a:p>
            <a:pPr marL="914400" lvl="1" indent="-457200">
              <a:buFont typeface="Arial" panose="020B0604020202020204" pitchFamily="34" charset="0"/>
              <a:buChar char="•"/>
            </a:pPr>
            <a:r>
              <a:rPr lang="en-US" sz="2400" dirty="0">
                <a:solidFill>
                  <a:schemeClr val="accent5">
                    <a:lumMod val="75000"/>
                  </a:schemeClr>
                </a:solidFill>
              </a:rPr>
              <a:t>RNNs for text/sequences</a:t>
            </a:r>
            <a:endParaRPr lang="en-US" sz="2400" dirty="0">
              <a:solidFill>
                <a:srgbClr val="FF0000"/>
              </a:solidFill>
            </a:endParaRPr>
          </a:p>
        </p:txBody>
      </p:sp>
      <p:pic>
        <p:nvPicPr>
          <p:cNvPr id="6" name="Picture 2" descr="mage result for image to regular grid graph">
            <a:extLst>
              <a:ext uri="{FF2B5EF4-FFF2-40B4-BE49-F238E27FC236}">
                <a16:creationId xmlns:a16="http://schemas.microsoft.com/office/drawing/2014/main" id="{EA0AAFED-5EC0-CF49-B27E-A38A00D2F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06" y="2585043"/>
            <a:ext cx="2846385" cy="155873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73CFBBDF-605D-9B48-B58E-579D8EC14AEF}"/>
              </a:ext>
            </a:extLst>
          </p:cNvPr>
          <p:cNvSpPr/>
          <p:nvPr/>
        </p:nvSpPr>
        <p:spPr>
          <a:xfrm>
            <a:off x="4463876"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D9E23B-31DB-994D-A8FA-3B49F3A5EDEA}"/>
              </a:ext>
            </a:extLst>
          </p:cNvPr>
          <p:cNvSpPr/>
          <p:nvPr/>
        </p:nvSpPr>
        <p:spPr>
          <a:xfrm>
            <a:off x="5084838" y="3070116"/>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25F6688-BDA4-9A45-9F04-89F737CA5468}"/>
              </a:ext>
            </a:extLst>
          </p:cNvPr>
          <p:cNvSpPr/>
          <p:nvPr/>
        </p:nvSpPr>
        <p:spPr>
          <a:xfrm>
            <a:off x="5694442" y="3075555"/>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48D4D3C-117A-344F-86FF-E7C1E79D8FD8}"/>
              </a:ext>
            </a:extLst>
          </p:cNvPr>
          <p:cNvCxnSpPr>
            <a:stCxn id="7" idx="6"/>
            <a:endCxn id="8" idx="2"/>
          </p:cNvCxnSpPr>
          <p:nvPr/>
        </p:nvCxnSpPr>
        <p:spPr>
          <a:xfrm>
            <a:off x="4891954" y="3270845"/>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D3C5702-7175-6A44-873F-882775E495CA}"/>
              </a:ext>
            </a:extLst>
          </p:cNvPr>
          <p:cNvCxnSpPr>
            <a:endCxn id="8" idx="6"/>
          </p:cNvCxnSpPr>
          <p:nvPr/>
        </p:nvCxnSpPr>
        <p:spPr>
          <a:xfrm flipH="1">
            <a:off x="5512916" y="327084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06B0F5E-10C2-7B41-A925-D2E5E2B2ED89}"/>
              </a:ext>
            </a:extLst>
          </p:cNvPr>
          <p:cNvSpPr/>
          <p:nvPr/>
        </p:nvSpPr>
        <p:spPr>
          <a:xfrm>
            <a:off x="6216479"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076A168-E453-5E4F-BCF3-CA1FAD37939F}"/>
              </a:ext>
            </a:extLst>
          </p:cNvPr>
          <p:cNvSpPr/>
          <p:nvPr/>
        </p:nvSpPr>
        <p:spPr>
          <a:xfrm>
            <a:off x="6837441" y="3075555"/>
            <a:ext cx="428078"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067D5D-D7AB-B34F-8666-06FD933F6898}"/>
              </a:ext>
            </a:extLst>
          </p:cNvPr>
          <p:cNvSpPr/>
          <p:nvPr/>
        </p:nvSpPr>
        <p:spPr>
          <a:xfrm>
            <a:off x="7466574" y="3080994"/>
            <a:ext cx="366176" cy="40145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8AE1B12-B10A-784B-9416-E3C9B156FBB6}"/>
              </a:ext>
            </a:extLst>
          </p:cNvPr>
          <p:cNvCxnSpPr>
            <a:stCxn id="13" idx="6"/>
          </p:cNvCxnSpPr>
          <p:nvPr/>
        </p:nvCxnSpPr>
        <p:spPr>
          <a:xfrm>
            <a:off x="6644557" y="3276284"/>
            <a:ext cx="1928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E8D1C0-1243-BD48-95A2-E6618FFA1902}"/>
              </a:ext>
            </a:extLst>
          </p:cNvPr>
          <p:cNvCxnSpPr/>
          <p:nvPr/>
        </p:nvCxnSpPr>
        <p:spPr>
          <a:xfrm flipH="1">
            <a:off x="7301377" y="3276284"/>
            <a:ext cx="1651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A518C70-7AE8-7D46-AAF3-8592385D7009}"/>
              </a:ext>
            </a:extLst>
          </p:cNvPr>
          <p:cNvCxnSpPr/>
          <p:nvPr/>
        </p:nvCxnSpPr>
        <p:spPr>
          <a:xfrm flipH="1">
            <a:off x="6057204" y="3292615"/>
            <a:ext cx="16519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9B1C47A-82F1-1848-8293-019FDA0B70AE}"/>
              </a:ext>
            </a:extLst>
          </p:cNvPr>
          <p:cNvSpPr txBox="1"/>
          <p:nvPr/>
        </p:nvSpPr>
        <p:spPr>
          <a:xfrm>
            <a:off x="230553" y="4367261"/>
            <a:ext cx="6228628" cy="1631216"/>
          </a:xfrm>
          <a:prstGeom prst="rect">
            <a:avLst/>
          </a:prstGeom>
          <a:noFill/>
        </p:spPr>
        <p:txBody>
          <a:bodyPr wrap="none" rtlCol="0">
            <a:spAutoFit/>
          </a:bodyPr>
          <a:lstStyle/>
          <a:p>
            <a:r>
              <a:rPr lang="en-US" sz="2800" dirty="0">
                <a:solidFill>
                  <a:schemeClr val="accent5">
                    <a:lumMod val="75000"/>
                  </a:schemeClr>
                </a:solidFill>
              </a:rPr>
              <a:t>But </a:t>
            </a:r>
            <a:r>
              <a:rPr lang="en-US" sz="2400" dirty="0">
                <a:solidFill>
                  <a:schemeClr val="accent5">
                    <a:lumMod val="75000"/>
                  </a:schemeClr>
                </a:solidFill>
              </a:rPr>
              <a:t>nodes on graphs have different connections</a:t>
            </a:r>
          </a:p>
          <a:p>
            <a:pPr marL="914400" lvl="1" indent="-457200">
              <a:buFont typeface="Arial" panose="020B0604020202020204" pitchFamily="34" charset="0"/>
              <a:buChar char="•"/>
            </a:pPr>
            <a:r>
              <a:rPr lang="en-US" sz="2400" dirty="0">
                <a:solidFill>
                  <a:schemeClr val="accent5">
                    <a:lumMod val="75000"/>
                  </a:schemeClr>
                </a:solidFill>
              </a:rPr>
              <a:t>Arbitrary neighbor size</a:t>
            </a:r>
          </a:p>
          <a:p>
            <a:pPr marL="914400" lvl="1" indent="-457200">
              <a:buFont typeface="Arial" panose="020B0604020202020204" pitchFamily="34" charset="0"/>
              <a:buChar char="•"/>
            </a:pPr>
            <a:r>
              <a:rPr lang="en-US" sz="2400" dirty="0">
                <a:solidFill>
                  <a:schemeClr val="accent5">
                    <a:lumMod val="75000"/>
                  </a:schemeClr>
                </a:solidFill>
              </a:rPr>
              <a:t>Complex topological structure</a:t>
            </a:r>
          </a:p>
          <a:p>
            <a:pPr marL="914400" lvl="1" indent="-457200">
              <a:buFont typeface="Arial" panose="020B0604020202020204" pitchFamily="34" charset="0"/>
              <a:buChar char="•"/>
            </a:pPr>
            <a:r>
              <a:rPr lang="en-US" sz="2400" dirty="0">
                <a:solidFill>
                  <a:schemeClr val="accent5">
                    <a:lumMod val="75000"/>
                  </a:schemeClr>
                </a:solidFill>
              </a:rPr>
              <a:t>No fixed node ordering</a:t>
            </a:r>
            <a:endParaRPr lang="en-US" sz="2400" dirty="0">
              <a:solidFill>
                <a:srgbClr val="FF0000"/>
              </a:solidFill>
            </a:endParaRPr>
          </a:p>
        </p:txBody>
      </p:sp>
      <p:grpSp>
        <p:nvGrpSpPr>
          <p:cNvPr id="19" name="Group 18">
            <a:extLst>
              <a:ext uri="{FF2B5EF4-FFF2-40B4-BE49-F238E27FC236}">
                <a16:creationId xmlns:a16="http://schemas.microsoft.com/office/drawing/2014/main" id="{BEF4D085-1DFA-064A-970C-D12A57BE7A23}"/>
              </a:ext>
            </a:extLst>
          </p:cNvPr>
          <p:cNvGrpSpPr/>
          <p:nvPr/>
        </p:nvGrpSpPr>
        <p:grpSpPr>
          <a:xfrm>
            <a:off x="7173190" y="2865032"/>
            <a:ext cx="3972395" cy="3004457"/>
            <a:chOff x="2834962" y="1932007"/>
            <a:chExt cx="3586772" cy="2948851"/>
          </a:xfrm>
          <a:solidFill>
            <a:schemeClr val="bg2"/>
          </a:solidFill>
        </p:grpSpPr>
        <p:sp>
          <p:nvSpPr>
            <p:cNvPr id="20" name="Parallelogram 19">
              <a:extLst>
                <a:ext uri="{FF2B5EF4-FFF2-40B4-BE49-F238E27FC236}">
                  <a16:creationId xmlns:a16="http://schemas.microsoft.com/office/drawing/2014/main" id="{C5502C50-DA33-1541-8303-DAC050655A7B}"/>
                </a:ext>
              </a:extLst>
            </p:cNvPr>
            <p:cNvSpPr/>
            <p:nvPr/>
          </p:nvSpPr>
          <p:spPr>
            <a:xfrm rot="19202589">
              <a:off x="2834962" y="2405636"/>
              <a:ext cx="3586772" cy="2073297"/>
            </a:xfrm>
            <a:prstGeom prst="parallelogram">
              <a:avLst>
                <a:gd name="adj" fmla="val 83127"/>
              </a:avLst>
            </a:prstGeom>
            <a:solidFill>
              <a:srgbClr val="FFFF0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C1CB693-6223-1A46-B0B8-934EFE1E44CB}"/>
                </a:ext>
              </a:extLst>
            </p:cNvPr>
            <p:cNvSpPr/>
            <p:nvPr/>
          </p:nvSpPr>
          <p:spPr>
            <a:xfrm>
              <a:off x="4916554" y="193200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20AE17C-DD46-EB40-9772-9FD2FD09EA13}"/>
                </a:ext>
              </a:extLst>
            </p:cNvPr>
            <p:cNvSpPr/>
            <p:nvPr/>
          </p:nvSpPr>
          <p:spPr>
            <a:xfrm>
              <a:off x="4551602" y="23579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4139E1E-C355-4448-A593-8F12EBBE2373}"/>
                </a:ext>
              </a:extLst>
            </p:cNvPr>
            <p:cNvSpPr/>
            <p:nvPr/>
          </p:nvSpPr>
          <p:spPr>
            <a:xfrm>
              <a:off x="4838968" y="247835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990F7486-E30E-B74D-B1A2-061B002F8601}"/>
                </a:ext>
              </a:extLst>
            </p:cNvPr>
            <p:cNvCxnSpPr>
              <a:stCxn id="22" idx="6"/>
              <a:endCxn id="21" idx="3"/>
            </p:cNvCxnSpPr>
            <p:nvPr/>
          </p:nvCxnSpPr>
          <p:spPr>
            <a:xfrm flipV="1">
              <a:off x="4645240" y="2027917"/>
              <a:ext cx="285027" cy="38622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F377DC-6A95-9948-921A-C95975F5A834}"/>
                </a:ext>
              </a:extLst>
            </p:cNvPr>
            <p:cNvCxnSpPr>
              <a:cxnSpLocks/>
              <a:stCxn id="23" idx="0"/>
              <a:endCxn id="21" idx="4"/>
            </p:cNvCxnSpPr>
            <p:nvPr/>
          </p:nvCxnSpPr>
          <p:spPr>
            <a:xfrm flipV="1">
              <a:off x="4885787" y="2044373"/>
              <a:ext cx="77587" cy="43398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3470B0-C8E1-4942-ADBC-40507BADC39C}"/>
                </a:ext>
              </a:extLst>
            </p:cNvPr>
            <p:cNvCxnSpPr>
              <a:cxnSpLocks/>
              <a:stCxn id="22" idx="5"/>
              <a:endCxn id="23" idx="2"/>
            </p:cNvCxnSpPr>
            <p:nvPr/>
          </p:nvCxnSpPr>
          <p:spPr>
            <a:xfrm>
              <a:off x="4631528" y="2453871"/>
              <a:ext cx="207440" cy="806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A30CDC-478B-9044-B57C-7846C02B1690}"/>
                </a:ext>
              </a:extLst>
            </p:cNvPr>
            <p:cNvCxnSpPr>
              <a:cxnSpLocks/>
              <a:stCxn id="62" idx="7"/>
              <a:endCxn id="22" idx="3"/>
            </p:cNvCxnSpPr>
            <p:nvPr/>
          </p:nvCxnSpPr>
          <p:spPr>
            <a:xfrm flipV="1">
              <a:off x="4207068" y="2453871"/>
              <a:ext cx="358247" cy="4366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80922-02E4-124B-AD54-CDBE761002D0}"/>
                </a:ext>
              </a:extLst>
            </p:cNvPr>
            <p:cNvCxnSpPr>
              <a:cxnSpLocks/>
              <a:stCxn id="35" idx="0"/>
              <a:endCxn id="23" idx="4"/>
            </p:cNvCxnSpPr>
            <p:nvPr/>
          </p:nvCxnSpPr>
          <p:spPr>
            <a:xfrm flipH="1" flipV="1">
              <a:off x="4885787" y="2590721"/>
              <a:ext cx="4255" cy="3360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EF4705-EC2D-E548-A2D5-8AD06FD9DECB}"/>
                </a:ext>
              </a:extLst>
            </p:cNvPr>
            <p:cNvCxnSpPr>
              <a:cxnSpLocks/>
              <a:stCxn id="36" idx="1"/>
              <a:endCxn id="64" idx="5"/>
            </p:cNvCxnSpPr>
            <p:nvPr/>
          </p:nvCxnSpPr>
          <p:spPr>
            <a:xfrm flipH="1" flipV="1">
              <a:off x="4438490" y="3317758"/>
              <a:ext cx="292461" cy="6193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6B83F2-7898-0945-80D5-50CA2F0C2C59}"/>
                </a:ext>
              </a:extLst>
            </p:cNvPr>
            <p:cNvCxnSpPr>
              <a:cxnSpLocks/>
              <a:stCxn id="51" idx="7"/>
              <a:endCxn id="36" idx="3"/>
            </p:cNvCxnSpPr>
            <p:nvPr/>
          </p:nvCxnSpPr>
          <p:spPr>
            <a:xfrm flipV="1">
              <a:off x="4247042" y="3459151"/>
              <a:ext cx="483910" cy="5392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5F6F1C-B533-1646-BBEC-7199076D1BFA}"/>
                </a:ext>
              </a:extLst>
            </p:cNvPr>
            <p:cNvCxnSpPr>
              <a:cxnSpLocks/>
              <a:stCxn id="51" idx="6"/>
              <a:endCxn id="44" idx="2"/>
            </p:cNvCxnSpPr>
            <p:nvPr/>
          </p:nvCxnSpPr>
          <p:spPr>
            <a:xfrm flipV="1">
              <a:off x="4260756" y="3878526"/>
              <a:ext cx="338729" cy="15958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B0DD882-88EC-2646-BEDA-BF31CE3DE9A1}"/>
                </a:ext>
              </a:extLst>
            </p:cNvPr>
            <p:cNvSpPr/>
            <p:nvPr/>
          </p:nvSpPr>
          <p:spPr>
            <a:xfrm>
              <a:off x="5056831" y="2284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5460D244-D190-4549-B1FF-5D577563F235}"/>
                </a:ext>
              </a:extLst>
            </p:cNvPr>
            <p:cNvCxnSpPr>
              <a:cxnSpLocks/>
              <a:stCxn id="32" idx="1"/>
              <a:endCxn id="21" idx="4"/>
            </p:cNvCxnSpPr>
            <p:nvPr/>
          </p:nvCxnSpPr>
          <p:spPr>
            <a:xfrm flipH="1" flipV="1">
              <a:off x="4963373" y="2044373"/>
              <a:ext cx="107170" cy="25693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0A395E-7DB3-DA4F-996E-356A68A595B3}"/>
                </a:ext>
              </a:extLst>
            </p:cNvPr>
            <p:cNvCxnSpPr>
              <a:cxnSpLocks/>
              <a:stCxn id="23" idx="6"/>
              <a:endCxn id="32" idx="3"/>
            </p:cNvCxnSpPr>
            <p:nvPr/>
          </p:nvCxnSpPr>
          <p:spPr>
            <a:xfrm flipV="1">
              <a:off x="4932607" y="2380759"/>
              <a:ext cx="137938" cy="15377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21A6676-2E4E-4E4C-BC4E-78E787D8F882}"/>
                </a:ext>
              </a:extLst>
            </p:cNvPr>
            <p:cNvSpPr/>
            <p:nvPr/>
          </p:nvSpPr>
          <p:spPr>
            <a:xfrm>
              <a:off x="4843222" y="292681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90BFAD7-6B33-244C-BC37-C1309E5DA78F}"/>
                </a:ext>
              </a:extLst>
            </p:cNvPr>
            <p:cNvSpPr/>
            <p:nvPr/>
          </p:nvSpPr>
          <p:spPr>
            <a:xfrm>
              <a:off x="4717239" y="3363241"/>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32F8B95-60BC-8A42-B467-4BA36520EA9B}"/>
                </a:ext>
              </a:extLst>
            </p:cNvPr>
            <p:cNvSpPr/>
            <p:nvPr/>
          </p:nvSpPr>
          <p:spPr>
            <a:xfrm>
              <a:off x="5042540" y="345272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94F7CA14-CEB2-D044-AE20-1136CAAB26F3}"/>
                </a:ext>
              </a:extLst>
            </p:cNvPr>
            <p:cNvCxnSpPr>
              <a:cxnSpLocks/>
              <a:stCxn id="44" idx="6"/>
              <a:endCxn id="47" idx="1"/>
            </p:cNvCxnSpPr>
            <p:nvPr/>
          </p:nvCxnSpPr>
          <p:spPr>
            <a:xfrm>
              <a:off x="4693122" y="3878526"/>
              <a:ext cx="325250" cy="3433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15CE44-A918-3944-BE9A-1314944304ED}"/>
                </a:ext>
              </a:extLst>
            </p:cNvPr>
            <p:cNvCxnSpPr>
              <a:cxnSpLocks/>
              <a:stCxn id="45" idx="5"/>
              <a:endCxn id="47" idx="0"/>
            </p:cNvCxnSpPr>
            <p:nvPr/>
          </p:nvCxnSpPr>
          <p:spPr>
            <a:xfrm>
              <a:off x="4893394" y="3770370"/>
              <a:ext cx="158083" cy="43509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74E072-C1F4-0D4F-980C-09C3FE2AC5F2}"/>
                </a:ext>
              </a:extLst>
            </p:cNvPr>
            <p:cNvCxnSpPr>
              <a:cxnSpLocks/>
              <a:stCxn id="46" idx="0"/>
              <a:endCxn id="44" idx="5"/>
            </p:cNvCxnSpPr>
            <p:nvPr/>
          </p:nvCxnSpPr>
          <p:spPr>
            <a:xfrm flipH="1" flipV="1">
              <a:off x="4679409" y="3918254"/>
              <a:ext cx="92291" cy="4388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633D64D-6AC7-C34F-BA31-52B6FD8109A8}"/>
                </a:ext>
              </a:extLst>
            </p:cNvPr>
            <p:cNvCxnSpPr>
              <a:cxnSpLocks/>
              <a:stCxn id="45" idx="5"/>
              <a:endCxn id="48" idx="2"/>
            </p:cNvCxnSpPr>
            <p:nvPr/>
          </p:nvCxnSpPr>
          <p:spPr>
            <a:xfrm>
              <a:off x="4893394" y="3770370"/>
              <a:ext cx="198937" cy="1501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BFD798-1775-F84A-9AF3-999EE6E78B8C}"/>
                </a:ext>
              </a:extLst>
            </p:cNvPr>
            <p:cNvCxnSpPr>
              <a:cxnSpLocks/>
              <a:stCxn id="46" idx="0"/>
              <a:endCxn id="45" idx="4"/>
            </p:cNvCxnSpPr>
            <p:nvPr/>
          </p:nvCxnSpPr>
          <p:spPr>
            <a:xfrm flipV="1">
              <a:off x="4771700" y="3786826"/>
              <a:ext cx="88590" cy="57026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BB8853-E413-1543-87E1-A37862787EE5}"/>
                </a:ext>
              </a:extLst>
            </p:cNvPr>
            <p:cNvCxnSpPr>
              <a:cxnSpLocks/>
              <a:stCxn id="44" idx="6"/>
              <a:endCxn id="48" idx="4"/>
            </p:cNvCxnSpPr>
            <p:nvPr/>
          </p:nvCxnSpPr>
          <p:spPr>
            <a:xfrm>
              <a:off x="4693122" y="3878526"/>
              <a:ext cx="446029" cy="9818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B5D96BA-71A9-6842-A82C-24A5C0EAF10D}"/>
                </a:ext>
              </a:extLst>
            </p:cNvPr>
            <p:cNvSpPr/>
            <p:nvPr/>
          </p:nvSpPr>
          <p:spPr>
            <a:xfrm>
              <a:off x="4599484" y="3822343"/>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E3F46610-FACA-2048-BB9C-597FC88745E8}"/>
                </a:ext>
              </a:extLst>
            </p:cNvPr>
            <p:cNvSpPr/>
            <p:nvPr/>
          </p:nvSpPr>
          <p:spPr>
            <a:xfrm>
              <a:off x="4813470" y="3674459"/>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49C70D53-2AD7-7D42-8DAB-E951511F593B}"/>
                </a:ext>
              </a:extLst>
            </p:cNvPr>
            <p:cNvSpPr/>
            <p:nvPr/>
          </p:nvSpPr>
          <p:spPr>
            <a:xfrm>
              <a:off x="4724880" y="4357086"/>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D9C412D-583B-0948-9E39-F95C0967F389}"/>
                </a:ext>
              </a:extLst>
            </p:cNvPr>
            <p:cNvSpPr/>
            <p:nvPr/>
          </p:nvSpPr>
          <p:spPr>
            <a:xfrm>
              <a:off x="5004658" y="420546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16B163AB-EA47-3142-B340-B2EC7F8AF456}"/>
                </a:ext>
              </a:extLst>
            </p:cNvPr>
            <p:cNvSpPr/>
            <p:nvPr/>
          </p:nvSpPr>
          <p:spPr>
            <a:xfrm>
              <a:off x="5092332" y="386435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95E940E1-A965-9D42-8051-CE4A7498F38B}"/>
                </a:ext>
              </a:extLst>
            </p:cNvPr>
            <p:cNvCxnSpPr>
              <a:cxnSpLocks/>
              <a:stCxn id="52" idx="6"/>
              <a:endCxn id="53" idx="2"/>
            </p:cNvCxnSpPr>
            <p:nvPr/>
          </p:nvCxnSpPr>
          <p:spPr>
            <a:xfrm>
              <a:off x="4068851" y="4419353"/>
              <a:ext cx="260414" cy="267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6D50DB-9795-E949-AE40-13A9F16EC73F}"/>
                </a:ext>
              </a:extLst>
            </p:cNvPr>
            <p:cNvCxnSpPr>
              <a:cxnSpLocks/>
              <a:stCxn id="54" idx="1"/>
              <a:endCxn id="52" idx="3"/>
            </p:cNvCxnSpPr>
            <p:nvPr/>
          </p:nvCxnSpPr>
          <p:spPr>
            <a:xfrm flipH="1" flipV="1">
              <a:off x="3988925" y="4459081"/>
              <a:ext cx="37695" cy="325867"/>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11440E9-BD14-904C-9C60-2C397E1F53E1}"/>
                </a:ext>
              </a:extLst>
            </p:cNvPr>
            <p:cNvSpPr/>
            <p:nvPr/>
          </p:nvSpPr>
          <p:spPr>
            <a:xfrm>
              <a:off x="4167118" y="398192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5F8912A8-68B5-3248-A676-D3693F7EB806}"/>
                </a:ext>
              </a:extLst>
            </p:cNvPr>
            <p:cNvSpPr/>
            <p:nvPr/>
          </p:nvSpPr>
          <p:spPr>
            <a:xfrm>
              <a:off x="3975213" y="4363170"/>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C4F399B-27C0-E04E-813F-CF4D04D00FCE}"/>
                </a:ext>
              </a:extLst>
            </p:cNvPr>
            <p:cNvSpPr/>
            <p:nvPr/>
          </p:nvSpPr>
          <p:spPr>
            <a:xfrm>
              <a:off x="4329265" y="4365845"/>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4CB81D7A-55CA-7843-B580-7B219D83612F}"/>
                </a:ext>
              </a:extLst>
            </p:cNvPr>
            <p:cNvSpPr/>
            <p:nvPr/>
          </p:nvSpPr>
          <p:spPr>
            <a:xfrm>
              <a:off x="4012909" y="4768492"/>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11E985F5-F145-0440-8AD0-E52AD082BFBF}"/>
                </a:ext>
              </a:extLst>
            </p:cNvPr>
            <p:cNvCxnSpPr>
              <a:cxnSpLocks/>
              <a:stCxn id="52" idx="0"/>
              <a:endCxn id="51" idx="3"/>
            </p:cNvCxnSpPr>
            <p:nvPr/>
          </p:nvCxnSpPr>
          <p:spPr>
            <a:xfrm flipV="1">
              <a:off x="4022032" y="4077839"/>
              <a:ext cx="158798" cy="28533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6B124C-9847-774B-A9FE-B1771A20445E}"/>
                </a:ext>
              </a:extLst>
            </p:cNvPr>
            <p:cNvCxnSpPr>
              <a:cxnSpLocks/>
              <a:stCxn id="54" idx="0"/>
              <a:endCxn id="51" idx="4"/>
            </p:cNvCxnSpPr>
            <p:nvPr/>
          </p:nvCxnSpPr>
          <p:spPr>
            <a:xfrm flipV="1">
              <a:off x="4059728" y="4094294"/>
              <a:ext cx="154209" cy="67419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C1F153-23F0-BD45-9C67-AA818F8371FF}"/>
                </a:ext>
              </a:extLst>
            </p:cNvPr>
            <p:cNvCxnSpPr>
              <a:cxnSpLocks/>
              <a:stCxn id="53" idx="1"/>
              <a:endCxn id="51" idx="5"/>
            </p:cNvCxnSpPr>
            <p:nvPr/>
          </p:nvCxnSpPr>
          <p:spPr>
            <a:xfrm flipH="1" flipV="1">
              <a:off x="4247042" y="4077839"/>
              <a:ext cx="95936" cy="30446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E3E6D40-247C-6044-BAA7-34F16A137F64}"/>
                </a:ext>
              </a:extLst>
            </p:cNvPr>
            <p:cNvCxnSpPr>
              <a:cxnSpLocks/>
              <a:stCxn id="54" idx="6"/>
              <a:endCxn id="53" idx="3"/>
            </p:cNvCxnSpPr>
            <p:nvPr/>
          </p:nvCxnSpPr>
          <p:spPr>
            <a:xfrm flipV="1">
              <a:off x="4106547" y="4461756"/>
              <a:ext cx="236432" cy="36292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F35B61-1C2C-8E4C-9F3F-E68889FEA06A}"/>
                </a:ext>
              </a:extLst>
            </p:cNvPr>
            <p:cNvCxnSpPr>
              <a:cxnSpLocks/>
              <a:stCxn id="36" idx="1"/>
              <a:endCxn id="35" idx="4"/>
            </p:cNvCxnSpPr>
            <p:nvPr/>
          </p:nvCxnSpPr>
          <p:spPr>
            <a:xfrm flipV="1">
              <a:off x="4730952" y="3039185"/>
              <a:ext cx="159090" cy="34051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851FB5-16C0-3546-BA92-B71D3041FD77}"/>
                </a:ext>
              </a:extLst>
            </p:cNvPr>
            <p:cNvCxnSpPr>
              <a:cxnSpLocks/>
              <a:stCxn id="37" idx="1"/>
              <a:endCxn id="35" idx="4"/>
            </p:cNvCxnSpPr>
            <p:nvPr/>
          </p:nvCxnSpPr>
          <p:spPr>
            <a:xfrm flipH="1" flipV="1">
              <a:off x="4890042" y="3039185"/>
              <a:ext cx="166211" cy="4300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D93BF9E-1093-544F-85A0-4F2041B04E4F}"/>
                </a:ext>
              </a:extLst>
            </p:cNvPr>
            <p:cNvCxnSpPr>
              <a:cxnSpLocks/>
              <a:stCxn id="36" idx="5"/>
              <a:endCxn id="37" idx="2"/>
            </p:cNvCxnSpPr>
            <p:nvPr/>
          </p:nvCxnSpPr>
          <p:spPr>
            <a:xfrm>
              <a:off x="4797164" y="3459151"/>
              <a:ext cx="245376" cy="4976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B293D35-9963-8A44-AD8B-8161C9FFB8A6}"/>
                </a:ext>
              </a:extLst>
            </p:cNvPr>
            <p:cNvSpPr/>
            <p:nvPr/>
          </p:nvSpPr>
          <p:spPr>
            <a:xfrm>
              <a:off x="4127144" y="2874047"/>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D1E28A7-59C6-3441-9A79-6B41DEB6D7B4}"/>
                </a:ext>
              </a:extLst>
            </p:cNvPr>
            <p:cNvSpPr/>
            <p:nvPr/>
          </p:nvSpPr>
          <p:spPr>
            <a:xfrm>
              <a:off x="4023045" y="3323514"/>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932107D-C721-C341-B076-E87BCDAAD27A}"/>
                </a:ext>
              </a:extLst>
            </p:cNvPr>
            <p:cNvSpPr/>
            <p:nvPr/>
          </p:nvSpPr>
          <p:spPr>
            <a:xfrm>
              <a:off x="4358566" y="3221848"/>
              <a:ext cx="93638" cy="11236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a:extLst>
                <a:ext uri="{FF2B5EF4-FFF2-40B4-BE49-F238E27FC236}">
                  <a16:creationId xmlns:a16="http://schemas.microsoft.com/office/drawing/2014/main" id="{DB6184F8-80FE-1C40-9591-C19195660994}"/>
                </a:ext>
              </a:extLst>
            </p:cNvPr>
            <p:cNvCxnSpPr>
              <a:cxnSpLocks/>
              <a:stCxn id="62" idx="5"/>
              <a:endCxn id="64" idx="0"/>
            </p:cNvCxnSpPr>
            <p:nvPr/>
          </p:nvCxnSpPr>
          <p:spPr>
            <a:xfrm>
              <a:off x="4207069" y="2969958"/>
              <a:ext cx="198317" cy="25189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0F7618-ACBF-814C-897A-471026A70546}"/>
                </a:ext>
              </a:extLst>
            </p:cNvPr>
            <p:cNvCxnSpPr>
              <a:cxnSpLocks/>
              <a:stCxn id="63" idx="1"/>
            </p:cNvCxnSpPr>
            <p:nvPr/>
          </p:nvCxnSpPr>
          <p:spPr>
            <a:xfrm flipV="1">
              <a:off x="4036758" y="2999855"/>
              <a:ext cx="135302" cy="34011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FFC7D6-3CF0-984E-9370-F7B18D569B81}"/>
                </a:ext>
              </a:extLst>
            </p:cNvPr>
            <p:cNvCxnSpPr>
              <a:cxnSpLocks/>
              <a:stCxn id="63" idx="6"/>
              <a:endCxn id="64" idx="2"/>
            </p:cNvCxnSpPr>
            <p:nvPr/>
          </p:nvCxnSpPr>
          <p:spPr>
            <a:xfrm flipV="1">
              <a:off x="4116683" y="3278031"/>
              <a:ext cx="241884" cy="101665"/>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7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60</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Tree>
    <p:extLst>
      <p:ext uri="{BB962C8B-B14F-4D97-AF65-F5344CB8AC3E}">
        <p14:creationId xmlns:p14="http://schemas.microsoft.com/office/powerpoint/2010/main" val="2531086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61</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p:pic>
        <p:nvPicPr>
          <p:cNvPr id="19" name="Picture 3" descr="page46image30926800">
            <a:extLst>
              <a:ext uri="{FF2B5EF4-FFF2-40B4-BE49-F238E27FC236}">
                <a16:creationId xmlns:a16="http://schemas.microsoft.com/office/drawing/2014/main" id="{5251D964-A1DD-7544-B6A6-C256E74E70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9727" y="5469793"/>
            <a:ext cx="3619500" cy="9132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72404FC-15AD-3F42-9FCA-3BE596840DAF}"/>
              </a:ext>
            </a:extLst>
          </p:cNvPr>
          <p:cNvSpPr txBox="1"/>
          <p:nvPr/>
        </p:nvSpPr>
        <p:spPr>
          <a:xfrm>
            <a:off x="6350426" y="5011888"/>
            <a:ext cx="981359" cy="307777"/>
          </a:xfrm>
          <a:prstGeom prst="rect">
            <a:avLst/>
          </a:prstGeom>
          <a:noFill/>
        </p:spPr>
        <p:txBody>
          <a:bodyPr wrap="none" rtlCol="0">
            <a:spAutoFit/>
          </a:bodyPr>
          <a:lstStyle/>
          <a:p>
            <a:r>
              <a:rPr lang="en-US" sz="1400" dirty="0"/>
              <a:t>Example: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7982143-6D11-D241-A847-504147682B05}"/>
                  </a:ext>
                </a:extLst>
              </p:cNvPr>
              <p:cNvSpPr/>
              <p:nvPr/>
            </p:nvSpPr>
            <p:spPr>
              <a:xfrm>
                <a:off x="7331785" y="6073064"/>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1" name="Rectangle 20">
                <a:extLst>
                  <a:ext uri="{FF2B5EF4-FFF2-40B4-BE49-F238E27FC236}">
                    <a16:creationId xmlns:a16="http://schemas.microsoft.com/office/drawing/2014/main" id="{D7982143-6D11-D241-A847-504147682B05}"/>
                  </a:ext>
                </a:extLst>
              </p:cNvPr>
              <p:cNvSpPr>
                <a:spLocks noRot="1" noChangeAspect="1" noMove="1" noResize="1" noEditPoints="1" noAdjustHandles="1" noChangeArrowheads="1" noChangeShapeType="1" noTextEdit="1"/>
              </p:cNvSpPr>
              <p:nvPr/>
            </p:nvSpPr>
            <p:spPr>
              <a:xfrm>
                <a:off x="7331785" y="6073064"/>
                <a:ext cx="119900" cy="107950"/>
              </a:xfrm>
              <a:prstGeom prst="rect">
                <a:avLst/>
              </a:prstGeom>
              <a:blipFill>
                <a:blip r:embed="rId11"/>
                <a:stretch>
                  <a:fillRect l="-18182" b="-2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1A05FFC-5EC2-774C-9C12-D169E05AA12B}"/>
                  </a:ext>
                </a:extLst>
              </p:cNvPr>
              <p:cNvSpPr/>
              <p:nvPr/>
            </p:nvSpPr>
            <p:spPr>
              <a:xfrm>
                <a:off x="8536311"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2" name="Rectangle 21">
                <a:extLst>
                  <a:ext uri="{FF2B5EF4-FFF2-40B4-BE49-F238E27FC236}">
                    <a16:creationId xmlns:a16="http://schemas.microsoft.com/office/drawing/2014/main" id="{B1A05FFC-5EC2-774C-9C12-D169E05AA12B}"/>
                  </a:ext>
                </a:extLst>
              </p:cNvPr>
              <p:cNvSpPr>
                <a:spLocks noRot="1" noChangeAspect="1" noMove="1" noResize="1" noEditPoints="1" noAdjustHandles="1" noChangeArrowheads="1" noChangeShapeType="1" noTextEdit="1"/>
              </p:cNvSpPr>
              <p:nvPr/>
            </p:nvSpPr>
            <p:spPr>
              <a:xfrm>
                <a:off x="8536311" y="6101639"/>
                <a:ext cx="119900" cy="107950"/>
              </a:xfrm>
              <a:prstGeom prst="rect">
                <a:avLst/>
              </a:prstGeom>
              <a:blipFill>
                <a:blip r:embed="rId12"/>
                <a:stretch>
                  <a:fillRect l="-30000"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DE666E6-21CF-0046-B4D9-095080E6775D}"/>
                  </a:ext>
                </a:extLst>
              </p:cNvPr>
              <p:cNvSpPr/>
              <p:nvPr/>
            </p:nvSpPr>
            <p:spPr>
              <a:xfrm>
                <a:off x="9752678" y="6101639"/>
                <a:ext cx="119900" cy="107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900" b="0" i="1" smtClean="0">
                              <a:solidFill>
                                <a:schemeClr val="tx1"/>
                              </a:solidFill>
                              <a:latin typeface="Cambria Math" panose="02040503050406030204" pitchFamily="18" charset="0"/>
                            </a:rPr>
                          </m:ctrlPr>
                        </m:sSubPr>
                        <m:e>
                          <m:r>
                            <a:rPr lang="en-US" sz="900" b="0" i="1" smtClean="0">
                              <a:solidFill>
                                <a:schemeClr val="tx1"/>
                              </a:solidFill>
                              <a:latin typeface="Cambria Math" panose="02040503050406030204" pitchFamily="18" charset="0"/>
                            </a:rPr>
                            <m:t>𝜆</m:t>
                          </m:r>
                        </m:e>
                        <m:sub>
                          <m:r>
                            <a:rPr lang="en-US" sz="900" b="0" i="1" smtClean="0">
                              <a:solidFill>
                                <a:schemeClr val="tx1"/>
                              </a:solidFill>
                              <a:latin typeface="Cambria Math" panose="02040503050406030204" pitchFamily="18" charset="0"/>
                            </a:rPr>
                            <m:t>𝑖</m:t>
                          </m:r>
                        </m:sub>
                      </m:sSub>
                    </m:oMath>
                  </m:oMathPara>
                </a14:m>
                <a:endParaRPr lang="en-US" sz="900" dirty="0">
                  <a:solidFill>
                    <a:schemeClr val="tx1"/>
                  </a:solidFill>
                </a:endParaRPr>
              </a:p>
            </p:txBody>
          </p:sp>
        </mc:Choice>
        <mc:Fallback xmlns="">
          <p:sp>
            <p:nvSpPr>
              <p:cNvPr id="23" name="Rectangle 22">
                <a:extLst>
                  <a:ext uri="{FF2B5EF4-FFF2-40B4-BE49-F238E27FC236}">
                    <a16:creationId xmlns:a16="http://schemas.microsoft.com/office/drawing/2014/main" id="{FDE666E6-21CF-0046-B4D9-095080E6775D}"/>
                  </a:ext>
                </a:extLst>
              </p:cNvPr>
              <p:cNvSpPr>
                <a:spLocks noRot="1" noChangeAspect="1" noMove="1" noResize="1" noEditPoints="1" noAdjustHandles="1" noChangeArrowheads="1" noChangeShapeType="1" noTextEdit="1"/>
              </p:cNvSpPr>
              <p:nvPr/>
            </p:nvSpPr>
            <p:spPr>
              <a:xfrm>
                <a:off x="9752678" y="6101639"/>
                <a:ext cx="119900" cy="107950"/>
              </a:xfrm>
              <a:prstGeom prst="rect">
                <a:avLst/>
              </a:prstGeom>
              <a:blipFill>
                <a:blip r:embed="rId13"/>
                <a:stretch>
                  <a:fillRect l="-44444" t="-11111" b="-2222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CCF7F43-2997-FB48-91D1-C42D20EBCDFF}"/>
                  </a:ext>
                </a:extLst>
              </p:cNvPr>
              <p:cNvSpPr/>
              <p:nvPr/>
            </p:nvSpPr>
            <p:spPr>
              <a:xfrm>
                <a:off x="6504977" y="5580797"/>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4" name="Rectangle 23">
                <a:extLst>
                  <a:ext uri="{FF2B5EF4-FFF2-40B4-BE49-F238E27FC236}">
                    <a16:creationId xmlns:a16="http://schemas.microsoft.com/office/drawing/2014/main" id="{CCCF7F43-2997-FB48-91D1-C42D20EBCDFF}"/>
                  </a:ext>
                </a:extLst>
              </p:cNvPr>
              <p:cNvSpPr>
                <a:spLocks noRot="1" noChangeAspect="1" noMove="1" noResize="1" noEditPoints="1" noAdjustHandles="1" noChangeArrowheads="1" noChangeShapeType="1" noTextEdit="1"/>
              </p:cNvSpPr>
              <p:nvPr/>
            </p:nvSpPr>
            <p:spPr>
              <a:xfrm>
                <a:off x="6504977" y="5580797"/>
                <a:ext cx="119900" cy="107950"/>
              </a:xfrm>
              <a:prstGeom prst="rect">
                <a:avLst/>
              </a:prstGeom>
              <a:blipFill>
                <a:blip r:embed="rId14"/>
                <a:stretch>
                  <a:fillRect l="-18182"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78BC4DE-E38C-0B4F-BBFF-9D9401DBD995}"/>
                  </a:ext>
                </a:extLst>
              </p:cNvPr>
              <p:cNvSpPr/>
              <p:nvPr/>
            </p:nvSpPr>
            <p:spPr>
              <a:xfrm>
                <a:off x="7705877" y="5592336"/>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5" name="Rectangle 24">
                <a:extLst>
                  <a:ext uri="{FF2B5EF4-FFF2-40B4-BE49-F238E27FC236}">
                    <a16:creationId xmlns:a16="http://schemas.microsoft.com/office/drawing/2014/main" id="{278BC4DE-E38C-0B4F-BBFF-9D9401DBD995}"/>
                  </a:ext>
                </a:extLst>
              </p:cNvPr>
              <p:cNvSpPr>
                <a:spLocks noRot="1" noChangeAspect="1" noMove="1" noResize="1" noEditPoints="1" noAdjustHandles="1" noChangeArrowheads="1" noChangeShapeType="1" noTextEdit="1"/>
              </p:cNvSpPr>
              <p:nvPr/>
            </p:nvSpPr>
            <p:spPr>
              <a:xfrm>
                <a:off x="7705877" y="5592336"/>
                <a:ext cx="119900" cy="107950"/>
              </a:xfrm>
              <a:prstGeom prst="rect">
                <a:avLst/>
              </a:prstGeom>
              <a:blipFill>
                <a:blip r:embed="rId15"/>
                <a:stretch>
                  <a:fillRect l="-20000" t="-40000" b="-30000"/>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7967B7F-5F1E-C745-9913-49595BC0B0FA}"/>
                  </a:ext>
                </a:extLst>
              </p:cNvPr>
              <p:cNvSpPr/>
              <p:nvPr/>
            </p:nvSpPr>
            <p:spPr>
              <a:xfrm>
                <a:off x="8913127" y="5596672"/>
                <a:ext cx="119900" cy="1079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900" b="0" i="1" smtClean="0">
                              <a:solidFill>
                                <a:schemeClr val="tx1"/>
                              </a:solidFill>
                              <a:latin typeface="Cambria Math" panose="02040503050406030204" pitchFamily="18" charset="0"/>
                            </a:rPr>
                          </m:ctrlPr>
                        </m:accPr>
                        <m:e>
                          <m:r>
                            <a:rPr lang="en-US" sz="900" b="0" i="1" smtClean="0">
                              <a:solidFill>
                                <a:schemeClr val="tx1"/>
                              </a:solidFill>
                              <a:latin typeface="Cambria Math" panose="02040503050406030204" pitchFamily="18" charset="0"/>
                            </a:rPr>
                            <m:t>𝑔</m:t>
                          </m:r>
                        </m:e>
                      </m:acc>
                    </m:oMath>
                  </m:oMathPara>
                </a14:m>
                <a:endParaRPr lang="en-US" sz="900" dirty="0">
                  <a:solidFill>
                    <a:schemeClr val="tx1"/>
                  </a:solidFill>
                </a:endParaRPr>
              </a:p>
            </p:txBody>
          </p:sp>
        </mc:Choice>
        <mc:Fallback xmlns="">
          <p:sp>
            <p:nvSpPr>
              <p:cNvPr id="26" name="Rectangle 25">
                <a:extLst>
                  <a:ext uri="{FF2B5EF4-FFF2-40B4-BE49-F238E27FC236}">
                    <a16:creationId xmlns:a16="http://schemas.microsoft.com/office/drawing/2014/main" id="{27967B7F-5F1E-C745-9913-49595BC0B0FA}"/>
                  </a:ext>
                </a:extLst>
              </p:cNvPr>
              <p:cNvSpPr>
                <a:spLocks noRot="1" noChangeAspect="1" noMove="1" noResize="1" noEditPoints="1" noAdjustHandles="1" noChangeArrowheads="1" noChangeShapeType="1" noTextEdit="1"/>
              </p:cNvSpPr>
              <p:nvPr/>
            </p:nvSpPr>
            <p:spPr>
              <a:xfrm>
                <a:off x="8913127" y="5596672"/>
                <a:ext cx="119900" cy="107950"/>
              </a:xfrm>
              <a:prstGeom prst="rect">
                <a:avLst/>
              </a:prstGeom>
              <a:blipFill>
                <a:blip r:embed="rId16"/>
                <a:stretch>
                  <a:fillRect l="-20000" t="-44444" b="-33333"/>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7"/>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8"/>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20"/>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27506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C0A9-B60E-D94A-B0D7-D35F9A0FFEDB}"/>
              </a:ext>
            </a:extLst>
          </p:cNvPr>
          <p:cNvSpPr>
            <a:spLocks noGrp="1"/>
          </p:cNvSpPr>
          <p:nvPr>
            <p:ph type="title"/>
          </p:nvPr>
        </p:nvSpPr>
        <p:spPr/>
        <p:txBody>
          <a:bodyPr/>
          <a:lstStyle/>
          <a:p>
            <a:r>
              <a:rPr lang="en-US" dirty="0"/>
              <a:t>Graph Spectral Filtering for Graph Signal</a:t>
            </a:r>
          </a:p>
        </p:txBody>
      </p:sp>
      <p:sp>
        <p:nvSpPr>
          <p:cNvPr id="3" name="Slide Number Placeholder 2">
            <a:extLst>
              <a:ext uri="{FF2B5EF4-FFF2-40B4-BE49-F238E27FC236}">
                <a16:creationId xmlns:a16="http://schemas.microsoft.com/office/drawing/2014/main" id="{3B93D5DC-432E-4145-86A1-1D38EA5359AA}"/>
              </a:ext>
            </a:extLst>
          </p:cNvPr>
          <p:cNvSpPr>
            <a:spLocks noGrp="1"/>
          </p:cNvSpPr>
          <p:nvPr>
            <p:ph type="sldNum" sz="quarter" idx="12"/>
          </p:nvPr>
        </p:nvSpPr>
        <p:spPr/>
        <p:txBody>
          <a:bodyPr/>
          <a:lstStyle/>
          <a:p>
            <a:fld id="{4C15419E-54D6-8648-ABFB-BEF58E3E877E}" type="slidenum">
              <a:rPr lang="en-US" smtClean="0"/>
              <a:t>62</a:t>
            </a:fld>
            <a:endParaRPr lang="en-US" dirty="0"/>
          </a:p>
        </p:txBody>
      </p:sp>
      <p:sp>
        <p:nvSpPr>
          <p:cNvPr id="4" name="TextBox 3">
            <a:extLst>
              <a:ext uri="{FF2B5EF4-FFF2-40B4-BE49-F238E27FC236}">
                <a16:creationId xmlns:a16="http://schemas.microsoft.com/office/drawing/2014/main" id="{A9ADEE48-B9CA-0C4C-9308-FAE9696A17A9}"/>
              </a:ext>
            </a:extLst>
          </p:cNvPr>
          <p:cNvSpPr txBox="1"/>
          <p:nvPr/>
        </p:nvSpPr>
        <p:spPr>
          <a:xfrm>
            <a:off x="838200" y="1564167"/>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F73646-B0D1-9E4E-B9BA-67ED571E9249}"/>
                  </a:ext>
                </a:extLst>
              </p:cNvPr>
              <p:cNvSpPr txBox="1"/>
              <p:nvPr/>
            </p:nvSpPr>
            <p:spPr>
              <a:xfrm>
                <a:off x="838200" y="2905780"/>
                <a:ext cx="3404394" cy="523220"/>
              </a:xfrm>
              <a:prstGeom prst="rect">
                <a:avLst/>
              </a:prstGeom>
              <a:noFill/>
            </p:spPr>
            <p:txBody>
              <a:bodyPr wrap="none" rtlCol="0">
                <a:spAutoFit/>
              </a:bodyPr>
              <a:lstStyle/>
              <a:p>
                <a:r>
                  <a:rPr lang="en-US" sz="2800" dirty="0">
                    <a:solidFill>
                      <a:schemeClr val="accent5">
                        <a:lumMod val="75000"/>
                      </a:schemeClr>
                    </a:solidFill>
                  </a:rPr>
                  <a:t>Filter a graph signal </a:t>
                </a:r>
                <a14:m>
                  <m:oMath xmlns:m="http://schemas.openxmlformats.org/officeDocument/2006/math">
                    <m:r>
                      <a:rPr lang="en-US" sz="2800" b="0" i="1" smtClean="0">
                        <a:solidFill>
                          <a:schemeClr val="accent5">
                            <a:lumMod val="75000"/>
                          </a:schemeClr>
                        </a:solidFill>
                        <a:latin typeface="Cambria Math" panose="02040503050406030204" pitchFamily="18" charset="0"/>
                      </a:rPr>
                      <m:t>𝑓</m:t>
                    </m:r>
                  </m:oMath>
                </a14:m>
                <a:r>
                  <a:rPr lang="en-US" sz="2800" dirty="0">
                    <a:solidFill>
                      <a:schemeClr val="accent5">
                        <a:lumMod val="75000"/>
                      </a:schemeClr>
                    </a:solidFill>
                  </a:rPr>
                  <a:t>:</a:t>
                </a:r>
                <a:endParaRPr lang="en-US" sz="2800" dirty="0">
                  <a:solidFill>
                    <a:srgbClr val="FF0000"/>
                  </a:solidFill>
                </a:endParaRPr>
              </a:p>
            </p:txBody>
          </p:sp>
        </mc:Choice>
        <mc:Fallback xmlns="">
          <p:sp>
            <p:nvSpPr>
              <p:cNvPr id="5" name="TextBox 4">
                <a:extLst>
                  <a:ext uri="{FF2B5EF4-FFF2-40B4-BE49-F238E27FC236}">
                    <a16:creationId xmlns:a16="http://schemas.microsoft.com/office/drawing/2014/main" id="{72F73646-B0D1-9E4E-B9BA-67ED571E9249}"/>
                  </a:ext>
                </a:extLst>
              </p:cNvPr>
              <p:cNvSpPr txBox="1">
                <a:spLocks noRot="1" noChangeAspect="1" noMove="1" noResize="1" noEditPoints="1" noAdjustHandles="1" noChangeArrowheads="1" noChangeShapeType="1" noTextEdit="1"/>
              </p:cNvSpPr>
              <p:nvPr/>
            </p:nvSpPr>
            <p:spPr>
              <a:xfrm>
                <a:off x="838200" y="2905780"/>
                <a:ext cx="3404394" cy="523220"/>
              </a:xfrm>
              <a:prstGeom prst="rect">
                <a:avLst/>
              </a:prstGeom>
              <a:blipFill>
                <a:blip r:embed="rId2"/>
                <a:stretch>
                  <a:fillRect l="-3346" t="-11905" r="-2602"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B8EAB8-1BA1-FD4B-8753-6807B80FE9DD}"/>
                  </a:ext>
                </a:extLst>
              </p:cNvPr>
              <p:cNvSpPr/>
              <p:nvPr/>
            </p:nvSpPr>
            <p:spPr>
              <a:xfrm>
                <a:off x="1615689" y="374532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F3B8EAB8-1BA1-FD4B-8753-6807B80FE9DD}"/>
                  </a:ext>
                </a:extLst>
              </p:cNvPr>
              <p:cNvSpPr>
                <a:spLocks noRot="1" noChangeAspect="1" noMove="1" noResize="1" noEditPoints="1" noAdjustHandles="1" noChangeArrowheads="1" noChangeShapeType="1" noTextEdit="1"/>
              </p:cNvSpPr>
              <p:nvPr/>
            </p:nvSpPr>
            <p:spPr>
              <a:xfrm>
                <a:off x="1615689" y="3745321"/>
                <a:ext cx="603250" cy="53340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DF7AFB1-56EB-2B47-A4E1-AB90E7F8E208}"/>
                  </a:ext>
                </a:extLst>
              </p:cNvPr>
              <p:cNvSpPr/>
              <p:nvPr/>
            </p:nvSpPr>
            <p:spPr>
              <a:xfrm>
                <a:off x="3376863" y="3765571"/>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𝑈</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DDF7AFB1-56EB-2B47-A4E1-AB90E7F8E208}"/>
                  </a:ext>
                </a:extLst>
              </p:cNvPr>
              <p:cNvSpPr>
                <a:spLocks noRot="1" noChangeAspect="1" noMove="1" noResize="1" noEditPoints="1" noAdjustHandles="1" noChangeArrowheads="1" noChangeShapeType="1" noTextEdit="1"/>
              </p:cNvSpPr>
              <p:nvPr/>
            </p:nvSpPr>
            <p:spPr>
              <a:xfrm>
                <a:off x="3376863" y="3765571"/>
                <a:ext cx="603250" cy="533400"/>
              </a:xfrm>
              <a:prstGeom prst="rect">
                <a:avLst/>
              </a:prstGeom>
              <a:blipFill>
                <a:blip r:embed="rId4"/>
                <a:stretch>
                  <a:fillRect l="-204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096E0F-E6D0-C84C-908C-1D3395A43F8D}"/>
                  </a:ext>
                </a:extLst>
              </p:cNvPr>
              <p:cNvSpPr/>
              <p:nvPr/>
            </p:nvSpPr>
            <p:spPr>
              <a:xfrm>
                <a:off x="5114304" y="3754195"/>
                <a:ext cx="1414377"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07096E0F-E6D0-C84C-908C-1D3395A43F8D}"/>
                  </a:ext>
                </a:extLst>
              </p:cNvPr>
              <p:cNvSpPr>
                <a:spLocks noRot="1" noChangeAspect="1" noMove="1" noResize="1" noEditPoints="1" noAdjustHandles="1" noChangeArrowheads="1" noChangeShapeType="1" noTextEdit="1"/>
              </p:cNvSpPr>
              <p:nvPr/>
            </p:nvSpPr>
            <p:spPr>
              <a:xfrm>
                <a:off x="5114304" y="3754195"/>
                <a:ext cx="1414377" cy="533400"/>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B0052FB-E661-9B46-8193-E06280E26CAC}"/>
                  </a:ext>
                </a:extLst>
              </p:cNvPr>
              <p:cNvSpPr/>
              <p:nvPr/>
            </p:nvSpPr>
            <p:spPr>
              <a:xfrm>
                <a:off x="7644383" y="3596431"/>
                <a:ext cx="1986866" cy="854175"/>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𝑈</m:t>
                      </m:r>
                      <m:sSup>
                        <m:sSupPr>
                          <m:ctrlPr>
                            <a:rPr lang="en-US" i="1">
                              <a:solidFill>
                                <a:schemeClr val="tx1"/>
                              </a:solidFill>
                              <a:latin typeface="Cambria Math" panose="02040503050406030204" pitchFamily="18" charset="0"/>
                            </a:rPr>
                          </m:ctrlPr>
                        </m:sSup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Λ</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𝑈</m:t>
                          </m:r>
                        </m:e>
                        <m:sup>
                          <m:r>
                            <a:rPr lang="en-US" i="1">
                              <a:solidFill>
                                <a:schemeClr val="tx1"/>
                              </a:solidFill>
                              <a:latin typeface="Cambria Math" panose="02040503050406030204" pitchFamily="18" charset="0"/>
                            </a:rPr>
                            <m:t>𝑇</m:t>
                          </m:r>
                        </m:sup>
                      </m:sSup>
                      <m:r>
                        <a:rPr lang="en-US" i="1">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9" name="Rectangle 8">
                <a:extLst>
                  <a:ext uri="{FF2B5EF4-FFF2-40B4-BE49-F238E27FC236}">
                    <a16:creationId xmlns:a16="http://schemas.microsoft.com/office/drawing/2014/main" id="{BB0052FB-E661-9B46-8193-E06280E26CAC}"/>
                  </a:ext>
                </a:extLst>
              </p:cNvPr>
              <p:cNvSpPr>
                <a:spLocks noRot="1" noChangeAspect="1" noMove="1" noResize="1" noEditPoints="1" noAdjustHandles="1" noChangeArrowheads="1" noChangeShapeType="1" noTextEdit="1"/>
              </p:cNvSpPr>
              <p:nvPr/>
            </p:nvSpPr>
            <p:spPr>
              <a:xfrm>
                <a:off x="7644383" y="3596431"/>
                <a:ext cx="1986866" cy="85417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D88640C-D20F-484D-87B1-DA6A2FD1B616}"/>
              </a:ext>
            </a:extLst>
          </p:cNvPr>
          <p:cNvSpPr/>
          <p:nvPr/>
        </p:nvSpPr>
        <p:spPr>
          <a:xfrm>
            <a:off x="2336844" y="3960713"/>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93CAF6F-63B6-C74A-AA91-2F6359C72053}"/>
              </a:ext>
            </a:extLst>
          </p:cNvPr>
          <p:cNvSpPr/>
          <p:nvPr/>
        </p:nvSpPr>
        <p:spPr>
          <a:xfrm>
            <a:off x="4084603" y="3960713"/>
            <a:ext cx="954050"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DEE072B-E250-A34F-8377-2926296EF091}"/>
              </a:ext>
            </a:extLst>
          </p:cNvPr>
          <p:cNvSpPr/>
          <p:nvPr/>
        </p:nvSpPr>
        <p:spPr>
          <a:xfrm>
            <a:off x="6587570" y="3941398"/>
            <a:ext cx="997924"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66F261-E6E0-7B46-BE41-4291709579C4}"/>
                  </a:ext>
                </a:extLst>
              </p:cNvPr>
              <p:cNvSpPr txBox="1"/>
              <p:nvPr/>
            </p:nvSpPr>
            <p:spPr>
              <a:xfrm>
                <a:off x="2554116" y="3682122"/>
                <a:ext cx="487569"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𝐺𝐹𝑇</m:t>
                      </m:r>
                    </m:oMath>
                  </m:oMathPara>
                </a14:m>
                <a:endParaRPr lang="en-US" sz="1400" dirty="0"/>
              </a:p>
            </p:txBody>
          </p:sp>
        </mc:Choice>
        <mc:Fallback xmlns="">
          <p:sp>
            <p:nvSpPr>
              <p:cNvPr id="13" name="TextBox 12">
                <a:extLst>
                  <a:ext uri="{FF2B5EF4-FFF2-40B4-BE49-F238E27FC236}">
                    <a16:creationId xmlns:a16="http://schemas.microsoft.com/office/drawing/2014/main" id="{ED66F261-E6E0-7B46-BE41-4291709579C4}"/>
                  </a:ext>
                </a:extLst>
              </p:cNvPr>
              <p:cNvSpPr txBox="1">
                <a:spLocks noRot="1" noChangeAspect="1" noMove="1" noResize="1" noEditPoints="1" noAdjustHandles="1" noChangeArrowheads="1" noChangeShapeType="1" noTextEdit="1"/>
              </p:cNvSpPr>
              <p:nvPr/>
            </p:nvSpPr>
            <p:spPr>
              <a:xfrm>
                <a:off x="2554116" y="3682122"/>
                <a:ext cx="487569" cy="270652"/>
              </a:xfrm>
              <a:prstGeom prst="rect">
                <a:avLst/>
              </a:prstGeom>
              <a:blipFill>
                <a:blip r:embed="rId7"/>
                <a:stretch>
                  <a:fillRect l="-7500" r="-500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580193-F9A5-9F47-81FE-1835753E1A46}"/>
                  </a:ext>
                </a:extLst>
              </p:cNvPr>
              <p:cNvSpPr txBox="1"/>
              <p:nvPr/>
            </p:nvSpPr>
            <p:spPr>
              <a:xfrm>
                <a:off x="6780195" y="3653130"/>
                <a:ext cx="56772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𝐼𝐺𝐹𝑇</m:t>
                      </m:r>
                    </m:oMath>
                  </m:oMathPara>
                </a14:m>
                <a:endParaRPr lang="en-US" sz="1400" dirty="0"/>
              </a:p>
            </p:txBody>
          </p:sp>
        </mc:Choice>
        <mc:Fallback xmlns="">
          <p:sp>
            <p:nvSpPr>
              <p:cNvPr id="14" name="TextBox 13">
                <a:extLst>
                  <a:ext uri="{FF2B5EF4-FFF2-40B4-BE49-F238E27FC236}">
                    <a16:creationId xmlns:a16="http://schemas.microsoft.com/office/drawing/2014/main" id="{3A580193-F9A5-9F47-81FE-1835753E1A46}"/>
                  </a:ext>
                </a:extLst>
              </p:cNvPr>
              <p:cNvSpPr txBox="1">
                <a:spLocks noRot="1" noChangeAspect="1" noMove="1" noResize="1" noEditPoints="1" noAdjustHandles="1" noChangeArrowheads="1" noChangeShapeType="1" noTextEdit="1"/>
              </p:cNvSpPr>
              <p:nvPr/>
            </p:nvSpPr>
            <p:spPr>
              <a:xfrm>
                <a:off x="6780195" y="3653130"/>
                <a:ext cx="567720" cy="270652"/>
              </a:xfrm>
              <a:prstGeom prst="rect">
                <a:avLst/>
              </a:prstGeom>
              <a:blipFill>
                <a:blip r:embed="rId8"/>
                <a:stretch>
                  <a:fillRect l="-8696" r="-652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9DB75-50D4-DA45-9EC9-66636904C3E3}"/>
                  </a:ext>
                </a:extLst>
              </p:cNvPr>
              <p:cNvSpPr txBox="1"/>
              <p:nvPr/>
            </p:nvSpPr>
            <p:spPr>
              <a:xfrm>
                <a:off x="4304853" y="3680734"/>
                <a:ext cx="4102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𝑔</m:t>
                          </m:r>
                        </m:e>
                      </m:acc>
                      <m:r>
                        <a:rPr lang="en-US" sz="1400" b="0" i="1" smtClean="0">
                          <a:latin typeface="Cambria Math" panose="02040503050406030204" pitchFamily="18" charset="0"/>
                        </a:rPr>
                        <m:t>(</m:t>
                      </m:r>
                      <m:r>
                        <m:rPr>
                          <m:sty m:val="p"/>
                        </m:rPr>
                        <a:rPr lang="en-US" sz="1400" b="0" i="0" smtClean="0">
                          <a:latin typeface="Cambria Math" panose="02040503050406030204" pitchFamily="18" charset="0"/>
                        </a:rPr>
                        <m:t>Λ</m:t>
                      </m:r>
                      <m:r>
                        <a:rPr lang="en-US" sz="1400" b="0" i="1" smtClean="0">
                          <a:latin typeface="Cambria Math" panose="02040503050406030204" pitchFamily="18" charset="0"/>
                        </a:rPr>
                        <m:t>)</m:t>
                      </m:r>
                    </m:oMath>
                  </m:oMathPara>
                </a14:m>
                <a:endParaRPr lang="en-US" sz="1400" dirty="0"/>
              </a:p>
            </p:txBody>
          </p:sp>
        </mc:Choice>
        <mc:Fallback xmlns="">
          <p:sp>
            <p:nvSpPr>
              <p:cNvPr id="15" name="TextBox 14">
                <a:extLst>
                  <a:ext uri="{FF2B5EF4-FFF2-40B4-BE49-F238E27FC236}">
                    <a16:creationId xmlns:a16="http://schemas.microsoft.com/office/drawing/2014/main" id="{B9D9DB75-50D4-DA45-9EC9-66636904C3E3}"/>
                  </a:ext>
                </a:extLst>
              </p:cNvPr>
              <p:cNvSpPr txBox="1">
                <a:spLocks noRot="1" noChangeAspect="1" noMove="1" noResize="1" noEditPoints="1" noAdjustHandles="1" noChangeArrowheads="1" noChangeShapeType="1" noTextEdit="1"/>
              </p:cNvSpPr>
              <p:nvPr/>
            </p:nvSpPr>
            <p:spPr>
              <a:xfrm>
                <a:off x="4304853" y="3680734"/>
                <a:ext cx="410241" cy="215444"/>
              </a:xfrm>
              <a:prstGeom prst="rect">
                <a:avLst/>
              </a:prstGeom>
              <a:blipFill>
                <a:blip r:embed="rId9"/>
                <a:stretch>
                  <a:fillRect l="-9091" t="-22222" r="-15152" b="-2777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232CE76-A247-9847-AC08-9274828B34E9}"/>
              </a:ext>
            </a:extLst>
          </p:cNvPr>
          <p:cNvSpPr txBox="1"/>
          <p:nvPr/>
        </p:nvSpPr>
        <p:spPr>
          <a:xfrm>
            <a:off x="4272610" y="4099046"/>
            <a:ext cx="561051" cy="307777"/>
          </a:xfrm>
          <a:prstGeom prst="rect">
            <a:avLst/>
          </a:prstGeom>
          <a:noFill/>
        </p:spPr>
        <p:txBody>
          <a:bodyPr wrap="none" rtlCol="0">
            <a:spAutoFit/>
          </a:bodyPr>
          <a:lstStyle/>
          <a:p>
            <a:r>
              <a:rPr lang="en-US" sz="1400" dirty="0"/>
              <a:t>Filter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6F4C3-A20B-6A4A-874B-8224D9890BFD}"/>
                  </a:ext>
                </a:extLst>
              </p:cNvPr>
              <p:cNvSpPr txBox="1"/>
              <p:nvPr/>
            </p:nvSpPr>
            <p:spPr>
              <a:xfrm>
                <a:off x="3760241" y="2118974"/>
                <a:ext cx="1927387"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𝐺𝐹𝑇</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𝑓</m:t>
                      </m:r>
                    </m:oMath>
                  </m:oMathPara>
                </a14:m>
                <a:endParaRPr lang="en-US" dirty="0"/>
              </a:p>
            </p:txBody>
          </p:sp>
        </mc:Choice>
        <mc:Fallback xmlns="">
          <p:sp>
            <p:nvSpPr>
              <p:cNvPr id="30" name="TextBox 29">
                <a:extLst>
                  <a:ext uri="{FF2B5EF4-FFF2-40B4-BE49-F238E27FC236}">
                    <a16:creationId xmlns:a16="http://schemas.microsoft.com/office/drawing/2014/main" id="{11B6F4C3-A20B-6A4A-874B-8224D9890BFD}"/>
                  </a:ext>
                </a:extLst>
              </p:cNvPr>
              <p:cNvSpPr txBox="1">
                <a:spLocks noRot="1" noChangeAspect="1" noMove="1" noResize="1" noEditPoints="1" noAdjustHandles="1" noChangeArrowheads="1" noChangeShapeType="1" noTextEdit="1"/>
              </p:cNvSpPr>
              <p:nvPr/>
            </p:nvSpPr>
            <p:spPr>
              <a:xfrm>
                <a:off x="3760241" y="2118974"/>
                <a:ext cx="1927387" cy="390107"/>
              </a:xfrm>
              <a:prstGeom prst="rect">
                <a:avLst/>
              </a:prstGeom>
              <a:blipFill>
                <a:blip r:embed="rId10"/>
                <a:stretch>
                  <a:fillRect l="-2614" t="-21875" r="-3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52529-A2AA-BE40-9501-78471E64C7FE}"/>
                  </a:ext>
                </a:extLst>
              </p:cNvPr>
              <p:cNvSpPr txBox="1"/>
              <p:nvPr/>
            </p:nvSpPr>
            <p:spPr>
              <a:xfrm>
                <a:off x="6687591" y="2118974"/>
                <a:ext cx="1881734" cy="3901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𝐼𝐺𝐹𝑇</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𝑈</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dirty="0"/>
              </a:p>
            </p:txBody>
          </p:sp>
        </mc:Choice>
        <mc:Fallback xmlns="">
          <p:sp>
            <p:nvSpPr>
              <p:cNvPr id="31" name="TextBox 30">
                <a:extLst>
                  <a:ext uri="{FF2B5EF4-FFF2-40B4-BE49-F238E27FC236}">
                    <a16:creationId xmlns:a16="http://schemas.microsoft.com/office/drawing/2014/main" id="{91F52529-A2AA-BE40-9501-78471E64C7FE}"/>
                  </a:ext>
                </a:extLst>
              </p:cNvPr>
              <p:cNvSpPr txBox="1">
                <a:spLocks noRot="1" noChangeAspect="1" noMove="1" noResize="1" noEditPoints="1" noAdjustHandles="1" noChangeArrowheads="1" noChangeShapeType="1" noTextEdit="1"/>
              </p:cNvSpPr>
              <p:nvPr/>
            </p:nvSpPr>
            <p:spPr>
              <a:xfrm>
                <a:off x="6687591" y="2118974"/>
                <a:ext cx="1881734" cy="390107"/>
              </a:xfrm>
              <a:prstGeom prst="rect">
                <a:avLst/>
              </a:prstGeom>
              <a:blipFill>
                <a:blip r:embed="rId11"/>
                <a:stretch>
                  <a:fillRect l="-2685" t="-21875" r="-4027" b="-2500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F94AE165-1375-4640-A6A7-F7EF8F04CD7E}"/>
              </a:ext>
            </a:extLst>
          </p:cNvPr>
          <p:cNvSpPr txBox="1"/>
          <p:nvPr/>
        </p:nvSpPr>
        <p:spPr>
          <a:xfrm>
            <a:off x="2301547" y="4093504"/>
            <a:ext cx="1045607" cy="307777"/>
          </a:xfrm>
          <a:prstGeom prst="rect">
            <a:avLst/>
          </a:prstGeom>
          <a:noFill/>
        </p:spPr>
        <p:txBody>
          <a:bodyPr wrap="none" rtlCol="0">
            <a:spAutoFit/>
          </a:bodyPr>
          <a:lstStyle/>
          <a:p>
            <a:r>
              <a:rPr lang="en-US" sz="1400" dirty="0"/>
              <a:t>Decompose</a:t>
            </a:r>
          </a:p>
        </p:txBody>
      </p:sp>
      <p:sp>
        <p:nvSpPr>
          <p:cNvPr id="37" name="TextBox 36">
            <a:extLst>
              <a:ext uri="{FF2B5EF4-FFF2-40B4-BE49-F238E27FC236}">
                <a16:creationId xmlns:a16="http://schemas.microsoft.com/office/drawing/2014/main" id="{CDBBCF7A-2ECF-B14B-8E37-77AA241F1473}"/>
              </a:ext>
            </a:extLst>
          </p:cNvPr>
          <p:cNvSpPr txBox="1"/>
          <p:nvPr/>
        </p:nvSpPr>
        <p:spPr>
          <a:xfrm>
            <a:off x="6594205" y="4092184"/>
            <a:ext cx="1054904" cy="307777"/>
          </a:xfrm>
          <a:prstGeom prst="rect">
            <a:avLst/>
          </a:prstGeom>
          <a:noFill/>
        </p:spPr>
        <p:txBody>
          <a:bodyPr wrap="none" rtlCol="0">
            <a:spAutoFit/>
          </a:bodyPr>
          <a:lstStyle/>
          <a:p>
            <a:r>
              <a:rPr lang="en-US" sz="1400" dirty="0"/>
              <a:t>Reconstruct</a:t>
            </a:r>
          </a:p>
        </p:txBody>
      </p:sp>
      <p:sp>
        <p:nvSpPr>
          <p:cNvPr id="38" name="TextBox 37">
            <a:extLst>
              <a:ext uri="{FF2B5EF4-FFF2-40B4-BE49-F238E27FC236}">
                <a16:creationId xmlns:a16="http://schemas.microsoft.com/office/drawing/2014/main" id="{8A076B2B-5AF6-4649-8A91-92B5864FE24B}"/>
              </a:ext>
            </a:extLst>
          </p:cNvPr>
          <p:cNvSpPr txBox="1"/>
          <p:nvPr/>
        </p:nvSpPr>
        <p:spPr>
          <a:xfrm>
            <a:off x="3155684" y="4424890"/>
            <a:ext cx="1043684" cy="307777"/>
          </a:xfrm>
          <a:prstGeom prst="rect">
            <a:avLst/>
          </a:prstGeom>
          <a:noFill/>
        </p:spPr>
        <p:txBody>
          <a:bodyPr wrap="none" rtlCol="0">
            <a:spAutoFit/>
          </a:bodyPr>
          <a:lstStyle/>
          <a:p>
            <a:r>
              <a:rPr lang="en-US" sz="1400" dirty="0"/>
              <a:t>Coefficients</a:t>
            </a:r>
          </a:p>
        </p:txBody>
      </p:sp>
      <p:sp>
        <p:nvSpPr>
          <p:cNvPr id="39" name="TextBox 38">
            <a:extLst>
              <a:ext uri="{FF2B5EF4-FFF2-40B4-BE49-F238E27FC236}">
                <a16:creationId xmlns:a16="http://schemas.microsoft.com/office/drawing/2014/main" id="{00CB4217-C49F-B743-B709-19FF9C56F68A}"/>
              </a:ext>
            </a:extLst>
          </p:cNvPr>
          <p:cNvSpPr txBox="1"/>
          <p:nvPr/>
        </p:nvSpPr>
        <p:spPr>
          <a:xfrm>
            <a:off x="5017810" y="4424102"/>
            <a:ext cx="1619802" cy="307777"/>
          </a:xfrm>
          <a:prstGeom prst="rect">
            <a:avLst/>
          </a:prstGeom>
          <a:noFill/>
        </p:spPr>
        <p:txBody>
          <a:bodyPr wrap="none" rtlCol="0">
            <a:spAutoFit/>
          </a:bodyPr>
          <a:lstStyle/>
          <a:p>
            <a:r>
              <a:rPr lang="en-US" sz="1400" dirty="0"/>
              <a:t>Filtered coefficients</a:t>
            </a:r>
          </a:p>
        </p:txBody>
      </p:sp>
      <p:pic>
        <p:nvPicPr>
          <p:cNvPr id="32" name="Picture 31">
            <a:extLst>
              <a:ext uri="{FF2B5EF4-FFF2-40B4-BE49-F238E27FC236}">
                <a16:creationId xmlns:a16="http://schemas.microsoft.com/office/drawing/2014/main" id="{9C2AB6B9-034C-AB46-B32C-7ED78A8C7CD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659952" y="5166422"/>
            <a:ext cx="2991463" cy="1248990"/>
          </a:xfrm>
          <a:prstGeom prst="rect">
            <a:avLst/>
          </a:prstGeom>
        </p:spPr>
      </p:pic>
      <p:sp>
        <p:nvSpPr>
          <p:cNvPr id="33" name="Rectangle 32">
            <a:extLst>
              <a:ext uri="{FF2B5EF4-FFF2-40B4-BE49-F238E27FC236}">
                <a16:creationId xmlns:a16="http://schemas.microsoft.com/office/drawing/2014/main" id="{ABE021B8-BB2A-6C40-88D6-200DFDF88FE3}"/>
              </a:ext>
            </a:extLst>
          </p:cNvPr>
          <p:cNvSpPr/>
          <p:nvPr/>
        </p:nvSpPr>
        <p:spPr>
          <a:xfrm>
            <a:off x="8063236" y="3869259"/>
            <a:ext cx="946150" cy="368300"/>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Up-Down Arrow 33">
            <a:extLst>
              <a:ext uri="{FF2B5EF4-FFF2-40B4-BE49-F238E27FC236}">
                <a16:creationId xmlns:a16="http://schemas.microsoft.com/office/drawing/2014/main" id="{46382832-25E3-6149-AC49-F4CEA60F4AC7}"/>
              </a:ext>
            </a:extLst>
          </p:cNvPr>
          <p:cNvSpPr/>
          <p:nvPr/>
        </p:nvSpPr>
        <p:spPr>
          <a:xfrm>
            <a:off x="8480937" y="4237559"/>
            <a:ext cx="120650" cy="298450"/>
          </a:xfrm>
          <a:prstGeom prst="upDown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29B625-0E3C-3B4F-A9DD-5A9912A39DB8}"/>
                  </a:ext>
                </a:extLst>
              </p:cNvPr>
              <p:cNvSpPr txBox="1"/>
              <p:nvPr/>
            </p:nvSpPr>
            <p:spPr>
              <a:xfrm>
                <a:off x="8312524" y="4536009"/>
                <a:ext cx="52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35" name="TextBox 34">
                <a:extLst>
                  <a:ext uri="{FF2B5EF4-FFF2-40B4-BE49-F238E27FC236}">
                    <a16:creationId xmlns:a16="http://schemas.microsoft.com/office/drawing/2014/main" id="{3129B625-0E3C-3B4F-A9DD-5A9912A39DB8}"/>
                  </a:ext>
                </a:extLst>
              </p:cNvPr>
              <p:cNvSpPr txBox="1">
                <a:spLocks noRot="1" noChangeAspect="1" noMove="1" noResize="1" noEditPoints="1" noAdjustHandles="1" noChangeArrowheads="1" noChangeShapeType="1" noTextEdit="1"/>
              </p:cNvSpPr>
              <p:nvPr/>
            </p:nvSpPr>
            <p:spPr>
              <a:xfrm>
                <a:off x="8312524" y="4536009"/>
                <a:ext cx="529697" cy="276999"/>
              </a:xfrm>
              <a:prstGeom prst="rect">
                <a:avLst/>
              </a:prstGeom>
              <a:blipFill>
                <a:blip r:embed="rId13"/>
                <a:stretch>
                  <a:fillRect l="-9524" t="-13043" r="-14286" b="-3043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CFA8D91E-9117-9242-8668-F65EA4EADB99}"/>
              </a:ext>
            </a:extLst>
          </p:cNvPr>
          <p:cNvSpPr/>
          <p:nvPr/>
        </p:nvSpPr>
        <p:spPr>
          <a:xfrm>
            <a:off x="8273557" y="4543474"/>
            <a:ext cx="568664" cy="350515"/>
          </a:xfrm>
          <a:prstGeom prst="rect">
            <a:avLst/>
          </a:prstGeom>
          <a:noFill/>
          <a:ln w="952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779B761D-8AFA-CE41-8157-05E65BFDFE34}"/>
                  </a:ext>
                </a:extLst>
              </p:cNvPr>
              <p:cNvSpPr/>
              <p:nvPr/>
            </p:nvSpPr>
            <p:spPr>
              <a:xfrm>
                <a:off x="6478570" y="5416794"/>
                <a:ext cx="603250"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0" name="Rectangle 39">
                <a:extLst>
                  <a:ext uri="{FF2B5EF4-FFF2-40B4-BE49-F238E27FC236}">
                    <a16:creationId xmlns:a16="http://schemas.microsoft.com/office/drawing/2014/main" id="{779B761D-8AFA-CE41-8157-05E65BFDFE34}"/>
                  </a:ext>
                </a:extLst>
              </p:cNvPr>
              <p:cNvSpPr>
                <a:spLocks noRot="1" noChangeAspect="1" noMove="1" noResize="1" noEditPoints="1" noAdjustHandles="1" noChangeArrowheads="1" noChangeShapeType="1" noTextEdit="1"/>
              </p:cNvSpPr>
              <p:nvPr/>
            </p:nvSpPr>
            <p:spPr>
              <a:xfrm>
                <a:off x="6478570" y="5416794"/>
                <a:ext cx="603250" cy="533400"/>
              </a:xfrm>
              <a:prstGeom prst="rect">
                <a:avLst/>
              </a:prstGeom>
              <a:blipFill>
                <a:blip r:embed="rId14"/>
                <a:stretch>
                  <a:fillRect/>
                </a:stretch>
              </a:blipFill>
              <a:ln>
                <a:solidFill>
                  <a:schemeClr val="tx1"/>
                </a:solidFill>
              </a:ln>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656E6F61-2FB9-C149-A664-424616B78F2F}"/>
              </a:ext>
            </a:extLst>
          </p:cNvPr>
          <p:cNvSpPr/>
          <p:nvPr/>
        </p:nvSpPr>
        <p:spPr>
          <a:xfrm>
            <a:off x="7302600" y="5594655"/>
            <a:ext cx="972099" cy="158993"/>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84BB801-1D7B-D249-8EB4-1166F0DF42BA}"/>
              </a:ext>
            </a:extLst>
          </p:cNvPr>
          <p:cNvSpPr txBox="1"/>
          <p:nvPr/>
        </p:nvSpPr>
        <p:spPr>
          <a:xfrm>
            <a:off x="7397516" y="5740138"/>
            <a:ext cx="782265" cy="307777"/>
          </a:xfrm>
          <a:prstGeom prst="rect">
            <a:avLst/>
          </a:prstGeom>
          <a:noFill/>
        </p:spPr>
        <p:txBody>
          <a:bodyPr wrap="none" rtlCol="0">
            <a:spAutoFit/>
          </a:bodyPr>
          <a:lstStyle/>
          <a:p>
            <a:r>
              <a:rPr lang="en-US" sz="1400" dirty="0"/>
              <a:t>Filtering</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5550A81-3794-C544-9D20-A749F0B5C093}"/>
                  </a:ext>
                </a:extLst>
              </p:cNvPr>
              <p:cNvSpPr/>
              <p:nvPr/>
            </p:nvSpPr>
            <p:spPr>
              <a:xfrm>
                <a:off x="8480937" y="5416794"/>
                <a:ext cx="1017084" cy="533400"/>
              </a:xfrm>
              <a:prstGeom prst="rect">
                <a:avLst/>
              </a:prstGeom>
              <a:solidFill>
                <a:schemeClr val="accent5">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𝑔</m:t>
                          </m:r>
                        </m:e>
                      </m:ac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𝐿</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xmlns="">
          <p:sp>
            <p:nvSpPr>
              <p:cNvPr id="44" name="Rectangle 43">
                <a:extLst>
                  <a:ext uri="{FF2B5EF4-FFF2-40B4-BE49-F238E27FC236}">
                    <a16:creationId xmlns:a16="http://schemas.microsoft.com/office/drawing/2014/main" id="{C5550A81-3794-C544-9D20-A749F0B5C093}"/>
                  </a:ext>
                </a:extLst>
              </p:cNvPr>
              <p:cNvSpPr>
                <a:spLocks noRot="1" noChangeAspect="1" noMove="1" noResize="1" noEditPoints="1" noAdjustHandles="1" noChangeArrowheads="1" noChangeShapeType="1" noTextEdit="1"/>
              </p:cNvSpPr>
              <p:nvPr/>
            </p:nvSpPr>
            <p:spPr>
              <a:xfrm>
                <a:off x="8480937" y="5416794"/>
                <a:ext cx="1017084" cy="533400"/>
              </a:xfrm>
              <a:prstGeom prst="rect">
                <a:avLst/>
              </a:prstGeom>
              <a:blipFill>
                <a:blip r:embed="rId1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4252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63</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p:spTree>
    <p:extLst>
      <p:ext uri="{BB962C8B-B14F-4D97-AF65-F5344CB8AC3E}">
        <p14:creationId xmlns:p14="http://schemas.microsoft.com/office/powerpoint/2010/main" val="2028255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64</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Tree>
    <p:extLst>
      <p:ext uri="{BB962C8B-B14F-4D97-AF65-F5344CB8AC3E}">
        <p14:creationId xmlns:p14="http://schemas.microsoft.com/office/powerpoint/2010/main" val="412706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65</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89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66</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0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67</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2574554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9A77-1448-BC41-8307-7AB15B479202}"/>
              </a:ext>
            </a:extLst>
          </p:cNvPr>
          <p:cNvSpPr>
            <a:spLocks noGrp="1"/>
          </p:cNvSpPr>
          <p:nvPr>
            <p:ph type="title"/>
          </p:nvPr>
        </p:nvSpPr>
        <p:spPr/>
        <p:txBody>
          <a:bodyPr/>
          <a:lstStyle/>
          <a:p>
            <a:r>
              <a:rPr lang="en-US" dirty="0"/>
              <a:t>Graph Spectral Filtering for GNN</a:t>
            </a:r>
          </a:p>
        </p:txBody>
      </p:sp>
      <p:sp>
        <p:nvSpPr>
          <p:cNvPr id="3" name="Slide Number Placeholder 2">
            <a:extLst>
              <a:ext uri="{FF2B5EF4-FFF2-40B4-BE49-F238E27FC236}">
                <a16:creationId xmlns:a16="http://schemas.microsoft.com/office/drawing/2014/main" id="{0DB0D12C-E9C7-B044-ADAB-0286B3FF6034}"/>
              </a:ext>
            </a:extLst>
          </p:cNvPr>
          <p:cNvSpPr>
            <a:spLocks noGrp="1"/>
          </p:cNvSpPr>
          <p:nvPr>
            <p:ph type="sldNum" sz="quarter" idx="12"/>
          </p:nvPr>
        </p:nvSpPr>
        <p:spPr/>
        <p:txBody>
          <a:bodyPr/>
          <a:lstStyle/>
          <a:p>
            <a:fld id="{4C15419E-54D6-8648-ABFB-BEF58E3E877E}" type="slidenum">
              <a:rPr lang="en-US" smtClean="0"/>
              <a:t>68</a:t>
            </a:fld>
            <a:endParaRPr lang="en-US" dirty="0"/>
          </a:p>
        </p:txBody>
      </p:sp>
      <p:sp>
        <p:nvSpPr>
          <p:cNvPr id="4" name="TextBox 3">
            <a:extLst>
              <a:ext uri="{FF2B5EF4-FFF2-40B4-BE49-F238E27FC236}">
                <a16:creationId xmlns:a16="http://schemas.microsoft.com/office/drawing/2014/main" id="{30D86D3A-111E-4549-A09C-DB9ACD22C0AB}"/>
              </a:ext>
            </a:extLst>
          </p:cNvPr>
          <p:cNvSpPr txBox="1"/>
          <p:nvPr/>
        </p:nvSpPr>
        <p:spPr>
          <a:xfrm>
            <a:off x="838200" y="1429078"/>
            <a:ext cx="3861185" cy="523220"/>
          </a:xfrm>
          <a:prstGeom prst="rect">
            <a:avLst/>
          </a:prstGeom>
          <a:noFill/>
        </p:spPr>
        <p:txBody>
          <a:bodyPr wrap="none" rtlCol="0">
            <a:spAutoFit/>
          </a:bodyPr>
          <a:lstStyle/>
          <a:p>
            <a:r>
              <a:rPr lang="en-US" sz="2800" dirty="0">
                <a:solidFill>
                  <a:schemeClr val="accent5">
                    <a:lumMod val="75000"/>
                  </a:schemeClr>
                </a:solidFill>
              </a:rPr>
              <a:t>How to design the filter?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B65DCD-3CA8-E545-9854-980EEB747982}"/>
                  </a:ext>
                </a:extLst>
              </p:cNvPr>
              <p:cNvSpPr txBox="1"/>
              <p:nvPr/>
            </p:nvSpPr>
            <p:spPr>
              <a:xfrm>
                <a:off x="838200" y="1952298"/>
                <a:ext cx="5359865" cy="523220"/>
              </a:xfrm>
              <a:prstGeom prst="rect">
                <a:avLst/>
              </a:prstGeom>
              <a:noFill/>
            </p:spPr>
            <p:txBody>
              <a:bodyPr wrap="none" rtlCol="0">
                <a:spAutoFit/>
              </a:bodyPr>
              <a:lstStyle/>
              <a:p>
                <a:r>
                  <a:rPr lang="en-US" sz="2800" dirty="0"/>
                  <a:t>Data-driven! Learn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𝑔</m:t>
                        </m:r>
                      </m:e>
                    </m:acc>
                    <m:r>
                      <a:rPr lang="en-US" sz="2800" b="0" i="1" dirty="0" smtClean="0">
                        <a:latin typeface="Cambria Math" panose="02040503050406030204" pitchFamily="18" charset="0"/>
                      </a:rPr>
                      <m:t>(</m:t>
                    </m:r>
                    <m:r>
                      <m:rPr>
                        <m:sty m:val="p"/>
                      </m:rPr>
                      <a:rPr lang="en-US" sz="2800" b="0" i="0" dirty="0" smtClean="0">
                        <a:latin typeface="Cambria Math" panose="02040503050406030204" pitchFamily="18" charset="0"/>
                      </a:rPr>
                      <m:t>Λ</m:t>
                    </m:r>
                    <m:r>
                      <a:rPr lang="en-US" sz="2800" b="0" i="1" dirty="0" smtClean="0">
                        <a:latin typeface="Cambria Math" panose="02040503050406030204" pitchFamily="18" charset="0"/>
                      </a:rPr>
                      <m:t>)</m:t>
                    </m:r>
                  </m:oMath>
                </a14:m>
                <a:r>
                  <a:rPr lang="en-US" sz="2800" dirty="0"/>
                  <a:t> from data!</a:t>
                </a:r>
              </a:p>
            </p:txBody>
          </p:sp>
        </mc:Choice>
        <mc:Fallback xmlns="">
          <p:sp>
            <p:nvSpPr>
              <p:cNvPr id="5" name="TextBox 4">
                <a:extLst>
                  <a:ext uri="{FF2B5EF4-FFF2-40B4-BE49-F238E27FC236}">
                    <a16:creationId xmlns:a16="http://schemas.microsoft.com/office/drawing/2014/main" id="{8EB65DCD-3CA8-E545-9854-980EEB747982}"/>
                  </a:ext>
                </a:extLst>
              </p:cNvPr>
              <p:cNvSpPr txBox="1">
                <a:spLocks noRot="1" noChangeAspect="1" noMove="1" noResize="1" noEditPoints="1" noAdjustHandles="1" noChangeArrowheads="1" noChangeShapeType="1" noTextEdit="1"/>
              </p:cNvSpPr>
              <p:nvPr/>
            </p:nvSpPr>
            <p:spPr>
              <a:xfrm>
                <a:off x="838200" y="1952298"/>
                <a:ext cx="5359865" cy="523220"/>
              </a:xfrm>
              <a:prstGeom prst="rect">
                <a:avLst/>
              </a:prstGeom>
              <a:blipFill>
                <a:blip r:embed="rId2"/>
                <a:stretch>
                  <a:fillRect l="-2128" t="-11905" r="-1182" b="-2857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A80456A-C3C1-3242-83CA-3826F7BF7CF4}"/>
              </a:ext>
            </a:extLst>
          </p:cNvPr>
          <p:cNvSpPr txBox="1"/>
          <p:nvPr/>
        </p:nvSpPr>
        <p:spPr>
          <a:xfrm>
            <a:off x="838199" y="2570641"/>
            <a:ext cx="5998630" cy="954107"/>
          </a:xfrm>
          <a:prstGeom prst="rect">
            <a:avLst/>
          </a:prstGeom>
          <a:noFill/>
        </p:spPr>
        <p:txBody>
          <a:bodyPr wrap="none" rtlCol="0">
            <a:spAutoFit/>
          </a:bodyPr>
          <a:lstStyle/>
          <a:p>
            <a:r>
              <a:rPr lang="en-US" sz="2800" dirty="0">
                <a:solidFill>
                  <a:schemeClr val="accent5">
                    <a:lumMod val="75000"/>
                  </a:schemeClr>
                </a:solidFill>
              </a:rPr>
              <a:t>How to deal with multi-channel signals?</a:t>
            </a:r>
            <a:endParaRPr lang="en-US" sz="2800" i="1" dirty="0">
              <a:solidFill>
                <a:schemeClr val="accent5"/>
              </a:solidFill>
              <a:latin typeface="Cambria Math" panose="02040503050406030204" pitchFamily="18" charset="0"/>
            </a:endParaRPr>
          </a:p>
          <a:p>
            <a:r>
              <a:rPr lang="en-US" sz="2800" dirty="0">
                <a:solidFill>
                  <a:schemeClr val="accent5">
                    <a:lumMod val="75000"/>
                  </a:schemeClr>
                </a:solidFill>
              </a:rPr>
              <a:t> </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1306D-1504-854B-A00C-B15E4BEB174A}"/>
                  </a:ext>
                </a:extLst>
              </p:cNvPr>
              <p:cNvSpPr/>
              <p:nvPr/>
            </p:nvSpPr>
            <p:spPr>
              <a:xfrm>
                <a:off x="3892962" y="3583267"/>
                <a:ext cx="4201920" cy="468205"/>
              </a:xfrm>
              <a:prstGeom prst="rect">
                <a:avLst/>
              </a:prstGeom>
            </p:spPr>
            <p:txBody>
              <a:bodyPr wrap="non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𝑖𝑛</m:t>
                        </m:r>
                      </m:sub>
                    </m:sSub>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𝑁</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ℝ</m:t>
                        </m:r>
                      </m:e>
                      <m:sup>
                        <m:r>
                          <a:rPr lang="en-US" sz="2400" i="1">
                            <a:latin typeface="Cambria Math" panose="02040503050406030204" pitchFamily="18" charset="0"/>
                          </a:rPr>
                          <m:t>𝑁</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2</m:t>
                            </m:r>
                          </m:sub>
                        </m:sSub>
                      </m:sup>
                    </m:sSup>
                  </m:oMath>
                </a14:m>
                <a:r>
                  <a:rPr lang="en-US" sz="2400" dirty="0"/>
                  <a:t>. </a:t>
                </a:r>
                <a:endParaRPr lang="en-US" dirty="0"/>
              </a:p>
            </p:txBody>
          </p:sp>
        </mc:Choice>
        <mc:Fallback xmlns="">
          <p:sp>
            <p:nvSpPr>
              <p:cNvPr id="7" name="Rectangle 6">
                <a:extLst>
                  <a:ext uri="{FF2B5EF4-FFF2-40B4-BE49-F238E27FC236}">
                    <a16:creationId xmlns:a16="http://schemas.microsoft.com/office/drawing/2014/main" id="{7731306D-1504-854B-A00C-B15E4BEB174A}"/>
                  </a:ext>
                </a:extLst>
              </p:cNvPr>
              <p:cNvSpPr>
                <a:spLocks noRot="1" noChangeAspect="1" noMove="1" noResize="1" noEditPoints="1" noAdjustHandles="1" noChangeArrowheads="1" noChangeShapeType="1" noTextEdit="1"/>
              </p:cNvSpPr>
              <p:nvPr/>
            </p:nvSpPr>
            <p:spPr>
              <a:xfrm>
                <a:off x="3892962" y="3583267"/>
                <a:ext cx="4201920" cy="468205"/>
              </a:xfrm>
              <a:prstGeom prst="rect">
                <a:avLst/>
              </a:prstGeom>
              <a:blipFill>
                <a:blip r:embed="rId3"/>
                <a:stretch>
                  <a:fillRect l="-302" t="-5263" r="-1208" b="-2631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74E79F2-0649-3B45-B585-4EDF4F4ADCCE}"/>
              </a:ext>
            </a:extLst>
          </p:cNvPr>
          <p:cNvSpPr/>
          <p:nvPr/>
        </p:nvSpPr>
        <p:spPr>
          <a:xfrm rot="10800000">
            <a:off x="8939913" y="289237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068DAE-382E-814B-84C4-3C115373142D}"/>
              </a:ext>
            </a:extLst>
          </p:cNvPr>
          <p:cNvSpPr/>
          <p:nvPr/>
        </p:nvSpPr>
        <p:spPr>
          <a:xfrm rot="10800000">
            <a:off x="8772096" y="289237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E63D5-C1F4-1E41-BEF0-AF48BB425D7C}"/>
              </a:ext>
            </a:extLst>
          </p:cNvPr>
          <p:cNvSpPr/>
          <p:nvPr/>
        </p:nvSpPr>
        <p:spPr>
          <a:xfrm rot="10800000">
            <a:off x="8614788" y="289241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69C368-D694-5848-9CC8-C86DE3D122BF}"/>
              </a:ext>
            </a:extLst>
          </p:cNvPr>
          <p:cNvSpPr/>
          <p:nvPr/>
        </p:nvSpPr>
        <p:spPr>
          <a:xfrm rot="10800000">
            <a:off x="8446545" y="289237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70CF7-890A-6D48-A2DA-C649D795D856}"/>
              </a:ext>
            </a:extLst>
          </p:cNvPr>
          <p:cNvSpPr/>
          <p:nvPr/>
        </p:nvSpPr>
        <p:spPr>
          <a:xfrm rot="10800000">
            <a:off x="8939913" y="30743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F1F528-8BD3-5E47-8D5F-CF8077B1433C}"/>
              </a:ext>
            </a:extLst>
          </p:cNvPr>
          <p:cNvSpPr/>
          <p:nvPr/>
        </p:nvSpPr>
        <p:spPr>
          <a:xfrm rot="10800000">
            <a:off x="8772096" y="307434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A593D5-624C-5849-8E8A-DF73191993C5}"/>
              </a:ext>
            </a:extLst>
          </p:cNvPr>
          <p:cNvSpPr/>
          <p:nvPr/>
        </p:nvSpPr>
        <p:spPr>
          <a:xfrm rot="10800000">
            <a:off x="8614788" y="30743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6AC4494-786F-8B4C-A61F-F9055C170BD0}"/>
              </a:ext>
            </a:extLst>
          </p:cNvPr>
          <p:cNvSpPr/>
          <p:nvPr/>
        </p:nvSpPr>
        <p:spPr>
          <a:xfrm rot="10800000">
            <a:off x="8446545" y="307434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71A4B3-F14C-4A46-86E5-4C8609924AA1}"/>
              </a:ext>
            </a:extLst>
          </p:cNvPr>
          <p:cNvSpPr/>
          <p:nvPr/>
        </p:nvSpPr>
        <p:spPr>
          <a:xfrm rot="10800000">
            <a:off x="8939913" y="32492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4FC31CB-2E20-354C-8BAD-F7675F427E89}"/>
              </a:ext>
            </a:extLst>
          </p:cNvPr>
          <p:cNvSpPr/>
          <p:nvPr/>
        </p:nvSpPr>
        <p:spPr>
          <a:xfrm rot="10800000">
            <a:off x="8614788" y="32492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BA01C-4B02-1740-8DA8-D4371D2885C0}"/>
              </a:ext>
            </a:extLst>
          </p:cNvPr>
          <p:cNvSpPr/>
          <p:nvPr/>
        </p:nvSpPr>
        <p:spPr>
          <a:xfrm rot="10800000">
            <a:off x="8446545" y="3249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602A1D-D128-4948-829E-2818D5F14EAD}"/>
              </a:ext>
            </a:extLst>
          </p:cNvPr>
          <p:cNvSpPr/>
          <p:nvPr/>
        </p:nvSpPr>
        <p:spPr>
          <a:xfrm rot="10800000">
            <a:off x="8777350" y="324669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7E1040-9C60-7440-8E10-C231AB0AC98E}"/>
              </a:ext>
            </a:extLst>
          </p:cNvPr>
          <p:cNvSpPr/>
          <p:nvPr/>
        </p:nvSpPr>
        <p:spPr>
          <a:xfrm rot="10800000">
            <a:off x="8940091" y="34348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4BDE0C-9D29-9645-9137-082271D1624B}"/>
              </a:ext>
            </a:extLst>
          </p:cNvPr>
          <p:cNvSpPr/>
          <p:nvPr/>
        </p:nvSpPr>
        <p:spPr>
          <a:xfrm rot="10800000">
            <a:off x="8772274" y="343486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D00529-765B-1844-B122-08BDCB623355}"/>
              </a:ext>
            </a:extLst>
          </p:cNvPr>
          <p:cNvSpPr/>
          <p:nvPr/>
        </p:nvSpPr>
        <p:spPr>
          <a:xfrm rot="10800000">
            <a:off x="8614966" y="343491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011BB7-A1BF-8E4D-AEFB-1EA9C69A0A4A}"/>
              </a:ext>
            </a:extLst>
          </p:cNvPr>
          <p:cNvSpPr/>
          <p:nvPr/>
        </p:nvSpPr>
        <p:spPr>
          <a:xfrm rot="10800000">
            <a:off x="8446723" y="343487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4BA899-D70A-5B4B-86CA-225E3DFA5766}"/>
              </a:ext>
            </a:extLst>
          </p:cNvPr>
          <p:cNvSpPr/>
          <p:nvPr/>
        </p:nvSpPr>
        <p:spPr>
          <a:xfrm rot="10800000">
            <a:off x="8939913" y="362323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5C9C9F-89E9-E046-919F-4ED3330075E6}"/>
              </a:ext>
            </a:extLst>
          </p:cNvPr>
          <p:cNvSpPr/>
          <p:nvPr/>
        </p:nvSpPr>
        <p:spPr>
          <a:xfrm rot="10800000">
            <a:off x="8772096" y="362323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BDDB79-A484-A646-B902-B126FD94442C}"/>
              </a:ext>
            </a:extLst>
          </p:cNvPr>
          <p:cNvSpPr/>
          <p:nvPr/>
        </p:nvSpPr>
        <p:spPr>
          <a:xfrm rot="10800000">
            <a:off x="8614788" y="362327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0FAE1A-E545-7C42-AF61-15117BA5EC57}"/>
              </a:ext>
            </a:extLst>
          </p:cNvPr>
          <p:cNvSpPr/>
          <p:nvPr/>
        </p:nvSpPr>
        <p:spPr>
          <a:xfrm rot="10800000">
            <a:off x="8446545" y="362323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296F48-7BA4-F441-A688-90F4B73363D4}"/>
              </a:ext>
            </a:extLst>
          </p:cNvPr>
          <p:cNvSpPr/>
          <p:nvPr/>
        </p:nvSpPr>
        <p:spPr>
          <a:xfrm rot="10800000">
            <a:off x="8939913" y="380520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69709A-6EC7-604A-98FF-47E90C3F7FCE}"/>
              </a:ext>
            </a:extLst>
          </p:cNvPr>
          <p:cNvSpPr/>
          <p:nvPr/>
        </p:nvSpPr>
        <p:spPr>
          <a:xfrm rot="10800000">
            <a:off x="8772096" y="380519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A488AA-5390-1548-9BBE-B9C31AB87670}"/>
              </a:ext>
            </a:extLst>
          </p:cNvPr>
          <p:cNvSpPr/>
          <p:nvPr/>
        </p:nvSpPr>
        <p:spPr>
          <a:xfrm rot="10800000">
            <a:off x="8614788" y="38052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4A7D12-9C10-C544-B787-5C284350A040}"/>
              </a:ext>
            </a:extLst>
          </p:cNvPr>
          <p:cNvSpPr/>
          <p:nvPr/>
        </p:nvSpPr>
        <p:spPr>
          <a:xfrm rot="10800000">
            <a:off x="8446545" y="380520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0D667-F753-9843-952B-AD426B0C5665}"/>
              </a:ext>
            </a:extLst>
          </p:cNvPr>
          <p:cNvSpPr/>
          <p:nvPr/>
        </p:nvSpPr>
        <p:spPr>
          <a:xfrm rot="10800000">
            <a:off x="8939913" y="398009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E852A9-8EEE-B84B-A140-CB6CD3FEF11A}"/>
              </a:ext>
            </a:extLst>
          </p:cNvPr>
          <p:cNvSpPr/>
          <p:nvPr/>
        </p:nvSpPr>
        <p:spPr>
          <a:xfrm rot="10800000">
            <a:off x="8614788" y="39801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35D915-4B97-1642-AECA-3B5180FE06A8}"/>
              </a:ext>
            </a:extLst>
          </p:cNvPr>
          <p:cNvSpPr/>
          <p:nvPr/>
        </p:nvSpPr>
        <p:spPr>
          <a:xfrm rot="10800000">
            <a:off x="8446545" y="398009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7B7DD3-9952-9947-AF8E-A082CC97B523}"/>
              </a:ext>
            </a:extLst>
          </p:cNvPr>
          <p:cNvSpPr/>
          <p:nvPr/>
        </p:nvSpPr>
        <p:spPr>
          <a:xfrm rot="10800000">
            <a:off x="8777350" y="397754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777862-D2CB-3745-BD95-B79477FB59A8}"/>
              </a:ext>
            </a:extLst>
          </p:cNvPr>
          <p:cNvSpPr/>
          <p:nvPr/>
        </p:nvSpPr>
        <p:spPr>
          <a:xfrm rot="10800000">
            <a:off x="8940091" y="416573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A65F14-E709-914E-834D-98B95AFD419F}"/>
              </a:ext>
            </a:extLst>
          </p:cNvPr>
          <p:cNvSpPr/>
          <p:nvPr/>
        </p:nvSpPr>
        <p:spPr>
          <a:xfrm rot="10800000">
            <a:off x="8772274" y="416572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EC0F77-15AD-4641-AC3C-4EB1285C9F87}"/>
              </a:ext>
            </a:extLst>
          </p:cNvPr>
          <p:cNvSpPr/>
          <p:nvPr/>
        </p:nvSpPr>
        <p:spPr>
          <a:xfrm rot="10800000">
            <a:off x="8614966" y="416576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5573A54-AA06-0B4B-A10C-73B23BCFAA01}"/>
              </a:ext>
            </a:extLst>
          </p:cNvPr>
          <p:cNvSpPr/>
          <p:nvPr/>
        </p:nvSpPr>
        <p:spPr>
          <a:xfrm rot="10800000">
            <a:off x="8446723" y="416572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FEA80CA-0647-6344-B55C-A84BDECC3860}"/>
              </a:ext>
            </a:extLst>
          </p:cNvPr>
          <p:cNvSpPr/>
          <p:nvPr/>
        </p:nvSpPr>
        <p:spPr>
          <a:xfrm rot="10800000">
            <a:off x="11029341" y="289305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9CD6E8-1F61-D746-9827-15C5DE120923}"/>
              </a:ext>
            </a:extLst>
          </p:cNvPr>
          <p:cNvSpPr/>
          <p:nvPr/>
        </p:nvSpPr>
        <p:spPr>
          <a:xfrm rot="10800000">
            <a:off x="10872033" y="289310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7FD889-666C-694C-919F-45ECC2C3B64C}"/>
              </a:ext>
            </a:extLst>
          </p:cNvPr>
          <p:cNvSpPr/>
          <p:nvPr/>
        </p:nvSpPr>
        <p:spPr>
          <a:xfrm rot="10800000">
            <a:off x="10703790" y="289306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7EC9C7-362A-5C43-9F07-27D8082037D1}"/>
              </a:ext>
            </a:extLst>
          </p:cNvPr>
          <p:cNvSpPr/>
          <p:nvPr/>
        </p:nvSpPr>
        <p:spPr>
          <a:xfrm rot="10800000">
            <a:off x="11029341" y="307502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5B8E1B7-025F-CD44-9034-1D97A6CFCF3D}"/>
              </a:ext>
            </a:extLst>
          </p:cNvPr>
          <p:cNvSpPr/>
          <p:nvPr/>
        </p:nvSpPr>
        <p:spPr>
          <a:xfrm rot="10800000">
            <a:off x="10872033" y="30750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8C3E3B-03DC-8842-899B-E61CE5F320BC}"/>
              </a:ext>
            </a:extLst>
          </p:cNvPr>
          <p:cNvSpPr/>
          <p:nvPr/>
        </p:nvSpPr>
        <p:spPr>
          <a:xfrm rot="10800000">
            <a:off x="10703790" y="307502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EDE0E45-97C6-F945-B966-1AD4A7913085}"/>
              </a:ext>
            </a:extLst>
          </p:cNvPr>
          <p:cNvSpPr/>
          <p:nvPr/>
        </p:nvSpPr>
        <p:spPr>
          <a:xfrm rot="10800000">
            <a:off x="10872033" y="32499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CBA8842-EDB9-3847-8EA2-9CCDC283591A}"/>
              </a:ext>
            </a:extLst>
          </p:cNvPr>
          <p:cNvSpPr/>
          <p:nvPr/>
        </p:nvSpPr>
        <p:spPr>
          <a:xfrm rot="10800000">
            <a:off x="10703790" y="324992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C9EF04C-7B44-3447-B0CC-E51B4F4F2327}"/>
              </a:ext>
            </a:extLst>
          </p:cNvPr>
          <p:cNvSpPr/>
          <p:nvPr/>
        </p:nvSpPr>
        <p:spPr>
          <a:xfrm rot="10800000">
            <a:off x="11034595" y="324737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BD7F3E-F177-B241-9CD9-C97F4EEC317B}"/>
              </a:ext>
            </a:extLst>
          </p:cNvPr>
          <p:cNvSpPr/>
          <p:nvPr/>
        </p:nvSpPr>
        <p:spPr>
          <a:xfrm rot="10800000">
            <a:off x="11029519" y="343555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C2886F8-5E76-6F43-9A2A-840E2B99D953}"/>
              </a:ext>
            </a:extLst>
          </p:cNvPr>
          <p:cNvSpPr/>
          <p:nvPr/>
        </p:nvSpPr>
        <p:spPr>
          <a:xfrm rot="10800000">
            <a:off x="10872211" y="343559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A6B239D-3BB0-1541-8953-E639FDCD8335}"/>
              </a:ext>
            </a:extLst>
          </p:cNvPr>
          <p:cNvSpPr/>
          <p:nvPr/>
        </p:nvSpPr>
        <p:spPr>
          <a:xfrm rot="10800000">
            <a:off x="10703968" y="343555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12A98A4-6BD4-0347-8052-3AAC9DCEA492}"/>
              </a:ext>
            </a:extLst>
          </p:cNvPr>
          <p:cNvSpPr/>
          <p:nvPr/>
        </p:nvSpPr>
        <p:spPr>
          <a:xfrm rot="10800000">
            <a:off x="11029341" y="362391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F06E652-3EDA-434D-8139-16DC2D018E66}"/>
              </a:ext>
            </a:extLst>
          </p:cNvPr>
          <p:cNvSpPr/>
          <p:nvPr/>
        </p:nvSpPr>
        <p:spPr>
          <a:xfrm rot="10800000">
            <a:off x="10872033" y="362395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F70160-1975-2E47-9659-4638E5178E5F}"/>
              </a:ext>
            </a:extLst>
          </p:cNvPr>
          <p:cNvSpPr/>
          <p:nvPr/>
        </p:nvSpPr>
        <p:spPr>
          <a:xfrm rot="10800000">
            <a:off x="10703790" y="362391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E844D8-647E-6744-873C-910C8275DC64}"/>
              </a:ext>
            </a:extLst>
          </p:cNvPr>
          <p:cNvSpPr/>
          <p:nvPr/>
        </p:nvSpPr>
        <p:spPr>
          <a:xfrm rot="10800000">
            <a:off x="11029341" y="380588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871D152-20FF-5744-BB87-137BD6187C77}"/>
              </a:ext>
            </a:extLst>
          </p:cNvPr>
          <p:cNvSpPr/>
          <p:nvPr/>
        </p:nvSpPr>
        <p:spPr>
          <a:xfrm rot="10800000">
            <a:off x="10872033" y="38059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F0D4116-1E73-DE47-B24A-28F37F9F1EFA}"/>
              </a:ext>
            </a:extLst>
          </p:cNvPr>
          <p:cNvSpPr/>
          <p:nvPr/>
        </p:nvSpPr>
        <p:spPr>
          <a:xfrm rot="10800000">
            <a:off x="10703790" y="380588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26A1A2A-6B4B-704F-8DD1-EF005ABD31D0}"/>
              </a:ext>
            </a:extLst>
          </p:cNvPr>
          <p:cNvSpPr/>
          <p:nvPr/>
        </p:nvSpPr>
        <p:spPr>
          <a:xfrm rot="10800000">
            <a:off x="10872033" y="39808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AC144D8-E3B1-D949-97B1-07A665B5D3BC}"/>
              </a:ext>
            </a:extLst>
          </p:cNvPr>
          <p:cNvSpPr/>
          <p:nvPr/>
        </p:nvSpPr>
        <p:spPr>
          <a:xfrm rot="10800000">
            <a:off x="10703790" y="398077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2A7FB6A-C36F-1C45-B725-584BEB48326D}"/>
              </a:ext>
            </a:extLst>
          </p:cNvPr>
          <p:cNvSpPr/>
          <p:nvPr/>
        </p:nvSpPr>
        <p:spPr>
          <a:xfrm rot="10800000">
            <a:off x="11034595" y="397823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A12F80EA-DCD2-7247-87A2-1F29C73B9F7A}"/>
              </a:ext>
            </a:extLst>
          </p:cNvPr>
          <p:cNvSpPr/>
          <p:nvPr/>
        </p:nvSpPr>
        <p:spPr>
          <a:xfrm rot="10800000">
            <a:off x="11029519" y="416640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9A345C7-013E-1A44-AF82-8A97F92E7AA6}"/>
              </a:ext>
            </a:extLst>
          </p:cNvPr>
          <p:cNvSpPr/>
          <p:nvPr/>
        </p:nvSpPr>
        <p:spPr>
          <a:xfrm rot="10800000">
            <a:off x="10872211" y="416645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38A377B-79D2-3A48-AB9D-73236503E790}"/>
              </a:ext>
            </a:extLst>
          </p:cNvPr>
          <p:cNvSpPr/>
          <p:nvPr/>
        </p:nvSpPr>
        <p:spPr>
          <a:xfrm rot="10800000">
            <a:off x="10703968" y="416641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a:extLst>
              <a:ext uri="{FF2B5EF4-FFF2-40B4-BE49-F238E27FC236}">
                <a16:creationId xmlns:a16="http://schemas.microsoft.com/office/drawing/2014/main" id="{1837EFE3-73B7-B14E-A58D-DC653F0A4ADA}"/>
              </a:ext>
            </a:extLst>
          </p:cNvPr>
          <p:cNvCxnSpPr>
            <a:stCxn id="11" idx="2"/>
            <a:endCxn id="43" idx="2"/>
          </p:cNvCxnSpPr>
          <p:nvPr/>
        </p:nvCxnSpPr>
        <p:spPr>
          <a:xfrm rot="16200000" flipH="1">
            <a:off x="9658822" y="1764096"/>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E9E0F14E-E313-9C4A-A75A-50DB9FF79A29}"/>
              </a:ext>
            </a:extLst>
          </p:cNvPr>
          <p:cNvCxnSpPr>
            <a:cxnSpLocks/>
            <a:stCxn id="10" idx="2"/>
            <a:endCxn id="43" idx="2"/>
          </p:cNvCxnSpPr>
          <p:nvPr/>
        </p:nvCxnSpPr>
        <p:spPr>
          <a:xfrm rot="16200000" flipH="1">
            <a:off x="9742964" y="1848237"/>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81B021E8-9310-264F-8939-7455B4F490FD}"/>
              </a:ext>
            </a:extLst>
          </p:cNvPr>
          <p:cNvCxnSpPr>
            <a:cxnSpLocks/>
            <a:stCxn id="9" idx="2"/>
            <a:endCxn id="43" idx="2"/>
          </p:cNvCxnSpPr>
          <p:nvPr/>
        </p:nvCxnSpPr>
        <p:spPr>
          <a:xfrm rot="16200000" flipH="1">
            <a:off x="9821596" y="1926869"/>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093C790E-C53E-4C47-AEAE-B9FBAC38C6CC}"/>
              </a:ext>
            </a:extLst>
          </p:cNvPr>
          <p:cNvCxnSpPr>
            <a:cxnSpLocks/>
            <a:stCxn id="8" idx="2"/>
            <a:endCxn id="43" idx="2"/>
          </p:cNvCxnSpPr>
          <p:nvPr/>
        </p:nvCxnSpPr>
        <p:spPr>
          <a:xfrm rot="16200000" flipH="1">
            <a:off x="9905507" y="2010781"/>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5D3847A-4458-1449-981F-497648C9D90E}"/>
              </a:ext>
            </a:extLst>
          </p:cNvPr>
          <p:cNvSpPr txBox="1"/>
          <p:nvPr/>
        </p:nvSpPr>
        <p:spPr>
          <a:xfrm>
            <a:off x="838199" y="4587331"/>
            <a:ext cx="8586681" cy="523220"/>
          </a:xfrm>
          <a:prstGeom prst="rect">
            <a:avLst/>
          </a:prstGeom>
          <a:noFill/>
        </p:spPr>
        <p:txBody>
          <a:bodyPr wrap="square" rtlCol="0">
            <a:spAutoFit/>
          </a:bodyPr>
          <a:lstStyle/>
          <a:p>
            <a:r>
              <a:rPr lang="en-US" sz="2800" dirty="0"/>
              <a:t>Each input channel contributes to each output channel </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06C35397-109B-5649-9E90-9E6F76C7A979}"/>
                  </a:ext>
                </a:extLst>
              </p:cNvPr>
              <p:cNvSpPr/>
              <p:nvPr/>
            </p:nvSpPr>
            <p:spPr>
              <a:xfrm>
                <a:off x="1540685" y="5344181"/>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89" name="Rectangle 88">
                <a:extLst>
                  <a:ext uri="{FF2B5EF4-FFF2-40B4-BE49-F238E27FC236}">
                    <a16:creationId xmlns:a16="http://schemas.microsoft.com/office/drawing/2014/main" id="{06C35397-109B-5649-9E90-9E6F76C7A979}"/>
                  </a:ext>
                </a:extLst>
              </p:cNvPr>
              <p:cNvSpPr>
                <a:spLocks noRot="1" noChangeAspect="1" noMove="1" noResize="1" noEditPoints="1" noAdjustHandles="1" noChangeArrowheads="1" noChangeShapeType="1" noTextEdit="1"/>
              </p:cNvSpPr>
              <p:nvPr/>
            </p:nvSpPr>
            <p:spPr>
              <a:xfrm>
                <a:off x="1540685" y="5344181"/>
                <a:ext cx="5836277" cy="1180067"/>
              </a:xfrm>
              <a:prstGeom prst="rect">
                <a:avLst/>
              </a:prstGeom>
              <a:blipFill>
                <a:blip r:embed="rId4"/>
                <a:stretch>
                  <a:fillRect t="-95745" b="-14680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58F3C36F-270F-5E4F-A062-A7FC98D580E1}"/>
              </a:ext>
            </a:extLst>
          </p:cNvPr>
          <p:cNvSpPr/>
          <p:nvPr/>
        </p:nvSpPr>
        <p:spPr>
          <a:xfrm>
            <a:off x="9443175" y="3539237"/>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8FB7A8D-71F9-2344-8FCD-189381D53A8C}"/>
                  </a:ext>
                </a:extLst>
              </p:cNvPr>
              <p:cNvSpPr txBox="1"/>
              <p:nvPr/>
            </p:nvSpPr>
            <p:spPr>
              <a:xfrm>
                <a:off x="8204002" y="5513921"/>
                <a:ext cx="2988575" cy="523220"/>
              </a:xfrm>
              <a:prstGeom prst="rect">
                <a:avLst/>
              </a:prstGeom>
              <a:noFill/>
            </p:spPr>
            <p:txBody>
              <a:bodyPr wrap="none" rtlCol="0">
                <a:spAutoFit/>
              </a:bodyPr>
              <a:lstStyle/>
              <a:p>
                <a:r>
                  <a:rPr lang="en-US" sz="2800" b="0" dirty="0">
                    <a:solidFill>
                      <a:schemeClr val="accent6">
                        <a:lumMod val="50000"/>
                      </a:schemeClr>
                    </a:solidFill>
                  </a:rPr>
                  <a:t>Learn </a:t>
                </a:r>
                <a14:m>
                  <m:oMath xmlns:m="http://schemas.openxmlformats.org/officeDocument/2006/math">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2</m:t>
                        </m:r>
                      </m:sub>
                    </m:sSub>
                    <m:r>
                      <a:rPr lang="en-US" sz="2800" b="0" i="1" smtClean="0">
                        <a:solidFill>
                          <a:schemeClr val="accent6">
                            <a:lumMod val="50000"/>
                          </a:schemeClr>
                        </a:solidFill>
                        <a:latin typeface="Cambria Math" panose="02040503050406030204" pitchFamily="18" charset="0"/>
                      </a:rPr>
                      <m:t>×</m:t>
                    </m:r>
                    <m:sSub>
                      <m:sSubPr>
                        <m:ctrlPr>
                          <a:rPr lang="en-US" sz="2800" b="0" i="1" smtClean="0">
                            <a:solidFill>
                              <a:schemeClr val="accent6">
                                <a:lumMod val="50000"/>
                              </a:schemeClr>
                            </a:solidFill>
                            <a:latin typeface="Cambria Math" panose="02040503050406030204" pitchFamily="18" charset="0"/>
                          </a:rPr>
                        </m:ctrlPr>
                      </m:sSubPr>
                      <m:e>
                        <m:r>
                          <a:rPr lang="en-US" sz="2800" b="0" i="1" smtClean="0">
                            <a:solidFill>
                              <a:schemeClr val="accent6">
                                <a:lumMod val="50000"/>
                              </a:schemeClr>
                            </a:solidFill>
                            <a:latin typeface="Cambria Math" panose="02040503050406030204" pitchFamily="18" charset="0"/>
                          </a:rPr>
                          <m:t>𝑑</m:t>
                        </m:r>
                      </m:e>
                      <m:sub>
                        <m:r>
                          <a:rPr lang="en-US" sz="2800" b="0" i="1" smtClean="0">
                            <a:solidFill>
                              <a:schemeClr val="accent6">
                                <a:lumMod val="50000"/>
                              </a:schemeClr>
                            </a:solidFill>
                            <a:latin typeface="Cambria Math" panose="02040503050406030204" pitchFamily="18" charset="0"/>
                          </a:rPr>
                          <m:t>1</m:t>
                        </m:r>
                      </m:sub>
                    </m:sSub>
                  </m:oMath>
                </a14:m>
                <a:r>
                  <a:rPr lang="en-US" sz="2800" dirty="0">
                    <a:solidFill>
                      <a:schemeClr val="accent6">
                        <a:lumMod val="50000"/>
                      </a:schemeClr>
                    </a:solidFill>
                  </a:rPr>
                  <a:t> filters</a:t>
                </a:r>
                <a:endParaRPr lang="en-US"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D8FB7A8D-71F9-2344-8FCD-189381D53A8C}"/>
                  </a:ext>
                </a:extLst>
              </p:cNvPr>
              <p:cNvSpPr txBox="1">
                <a:spLocks noRot="1" noChangeAspect="1" noMove="1" noResize="1" noEditPoints="1" noAdjustHandles="1" noChangeArrowheads="1" noChangeShapeType="1" noTextEdit="1"/>
              </p:cNvSpPr>
              <p:nvPr/>
            </p:nvSpPr>
            <p:spPr>
              <a:xfrm>
                <a:off x="8204002" y="5513921"/>
                <a:ext cx="2988575" cy="523220"/>
              </a:xfrm>
              <a:prstGeom prst="rect">
                <a:avLst/>
              </a:prstGeom>
              <a:blipFill>
                <a:blip r:embed="rId5"/>
                <a:stretch>
                  <a:fillRect l="-3814" t="-9524" r="-2966" b="-30952"/>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4C4EE5AE-D59C-5C42-96FA-688335279942}"/>
              </a:ext>
            </a:extLst>
          </p:cNvPr>
          <p:cNvCxnSpPr>
            <a:cxnSpLocks/>
          </p:cNvCxnSpPr>
          <p:nvPr/>
        </p:nvCxnSpPr>
        <p:spPr>
          <a:xfrm>
            <a:off x="3667604" y="6190432"/>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DBB0ACC-3934-BA4B-9E1E-96A9D39F1EE9}"/>
              </a:ext>
            </a:extLst>
          </p:cNvPr>
          <p:cNvSpPr txBox="1"/>
          <p:nvPr/>
        </p:nvSpPr>
        <p:spPr>
          <a:xfrm>
            <a:off x="3892710" y="6173134"/>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797082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69</a:t>
            </a:fld>
            <a:endParaRPr lang="en-US" dirty="0"/>
          </a:p>
        </p:txBody>
      </p:sp>
      <p:pic>
        <p:nvPicPr>
          <p:cNvPr id="5" name="Picture 4">
            <a:extLst>
              <a:ext uri="{FF2B5EF4-FFF2-40B4-BE49-F238E27FC236}">
                <a16:creationId xmlns:a16="http://schemas.microsoft.com/office/drawing/2014/main" id="{0D6A087A-890D-CF4B-BDAA-8D82E901A47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83827" y="1513811"/>
            <a:ext cx="6656966" cy="2779404"/>
          </a:xfrm>
          <a:prstGeom prst="rect">
            <a:avLst/>
          </a:prstGeom>
        </p:spPr>
      </p:pic>
    </p:spTree>
    <p:extLst>
      <p:ext uri="{BB962C8B-B14F-4D97-AF65-F5344CB8AC3E}">
        <p14:creationId xmlns:p14="http://schemas.microsoft.com/office/powerpoint/2010/main" val="177316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30A8-7288-1946-BDED-7BEE5061EA50}"/>
              </a:ext>
            </a:extLst>
          </p:cNvPr>
          <p:cNvSpPr>
            <a:spLocks noGrp="1"/>
          </p:cNvSpPr>
          <p:nvPr>
            <p:ph type="title"/>
          </p:nvPr>
        </p:nvSpPr>
        <p:spPr>
          <a:xfrm>
            <a:off x="47053" y="-30546"/>
            <a:ext cx="10515600" cy="1325563"/>
          </a:xfrm>
        </p:spPr>
        <p:txBody>
          <a:bodyPr/>
          <a:lstStyle/>
          <a:p>
            <a:r>
              <a:rPr lang="en-US" dirty="0"/>
              <a:t>Graph Neural Networks</a:t>
            </a:r>
          </a:p>
        </p:txBody>
      </p:sp>
      <p:grpSp>
        <p:nvGrpSpPr>
          <p:cNvPr id="186" name="Group 185">
            <a:extLst>
              <a:ext uri="{FF2B5EF4-FFF2-40B4-BE49-F238E27FC236}">
                <a16:creationId xmlns:a16="http://schemas.microsoft.com/office/drawing/2014/main" id="{6971C879-D8A1-8248-B7BF-61B2305F57BB}"/>
              </a:ext>
            </a:extLst>
          </p:cNvPr>
          <p:cNvGrpSpPr/>
          <p:nvPr/>
        </p:nvGrpSpPr>
        <p:grpSpPr>
          <a:xfrm>
            <a:off x="1659243" y="1722163"/>
            <a:ext cx="1163096" cy="2832772"/>
            <a:chOff x="3975213" y="1932007"/>
            <a:chExt cx="1210757" cy="2948851"/>
          </a:xfrm>
          <a:scene3d>
            <a:camera prst="orthographicFront">
              <a:rot lat="0" lon="3000000" rev="0"/>
            </a:camera>
            <a:lightRig rig="threePt" dir="t"/>
          </a:scene3d>
        </p:grpSpPr>
        <p:sp>
          <p:nvSpPr>
            <p:cNvPr id="188" name="Oval 187">
              <a:extLst>
                <a:ext uri="{FF2B5EF4-FFF2-40B4-BE49-F238E27FC236}">
                  <a16:creationId xmlns:a16="http://schemas.microsoft.com/office/drawing/2014/main" id="{CBD43E63-6CCA-0944-9D14-2455EDCFEFCD}"/>
                </a:ext>
              </a:extLst>
            </p:cNvPr>
            <p:cNvSpPr/>
            <p:nvPr/>
          </p:nvSpPr>
          <p:spPr>
            <a:xfrm>
              <a:off x="4916554" y="193200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942AFF21-0B7A-0C49-84D3-914489F799C9}"/>
                </a:ext>
              </a:extLst>
            </p:cNvPr>
            <p:cNvSpPr/>
            <p:nvPr/>
          </p:nvSpPr>
          <p:spPr>
            <a:xfrm>
              <a:off x="4551602" y="23579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0124DC4D-E4B7-7149-AB1F-6C34CB181040}"/>
                </a:ext>
              </a:extLst>
            </p:cNvPr>
            <p:cNvSpPr/>
            <p:nvPr/>
          </p:nvSpPr>
          <p:spPr>
            <a:xfrm>
              <a:off x="4838968" y="247835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1" name="Straight Connector 190">
              <a:extLst>
                <a:ext uri="{FF2B5EF4-FFF2-40B4-BE49-F238E27FC236}">
                  <a16:creationId xmlns:a16="http://schemas.microsoft.com/office/drawing/2014/main" id="{D6F981D7-D947-A348-924B-8929FD3409B3}"/>
                </a:ext>
              </a:extLst>
            </p:cNvPr>
            <p:cNvCxnSpPr>
              <a:stCxn id="189" idx="6"/>
              <a:endCxn id="188" idx="3"/>
            </p:cNvCxnSpPr>
            <p:nvPr/>
          </p:nvCxnSpPr>
          <p:spPr>
            <a:xfrm flipV="1">
              <a:off x="4645240" y="2027917"/>
              <a:ext cx="285027" cy="386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414F36B-61F7-9D4D-82CE-6345D2E61F19}"/>
                </a:ext>
              </a:extLst>
            </p:cNvPr>
            <p:cNvCxnSpPr>
              <a:cxnSpLocks/>
              <a:stCxn id="190" idx="0"/>
              <a:endCxn id="188" idx="4"/>
            </p:cNvCxnSpPr>
            <p:nvPr/>
          </p:nvCxnSpPr>
          <p:spPr>
            <a:xfrm flipV="1">
              <a:off x="4885787" y="2044373"/>
              <a:ext cx="77587" cy="433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E529280-4B4D-1C46-8E52-3E8EF7ABCE22}"/>
                </a:ext>
              </a:extLst>
            </p:cNvPr>
            <p:cNvCxnSpPr>
              <a:cxnSpLocks/>
              <a:stCxn id="189" idx="5"/>
              <a:endCxn id="190" idx="2"/>
            </p:cNvCxnSpPr>
            <p:nvPr/>
          </p:nvCxnSpPr>
          <p:spPr>
            <a:xfrm>
              <a:off x="4631528" y="2453871"/>
              <a:ext cx="207440" cy="80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AA76174-2967-114F-A564-B75C53C55E2B}"/>
                </a:ext>
              </a:extLst>
            </p:cNvPr>
            <p:cNvCxnSpPr>
              <a:cxnSpLocks/>
              <a:stCxn id="229" idx="7"/>
              <a:endCxn id="189" idx="3"/>
            </p:cNvCxnSpPr>
            <p:nvPr/>
          </p:nvCxnSpPr>
          <p:spPr>
            <a:xfrm flipV="1">
              <a:off x="4207068" y="2453871"/>
              <a:ext cx="358247" cy="436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FB916BE-E7A7-4A4E-B5C6-6C3D2E9214B6}"/>
                </a:ext>
              </a:extLst>
            </p:cNvPr>
            <p:cNvCxnSpPr>
              <a:cxnSpLocks/>
              <a:stCxn id="202" idx="0"/>
              <a:endCxn id="190" idx="4"/>
            </p:cNvCxnSpPr>
            <p:nvPr/>
          </p:nvCxnSpPr>
          <p:spPr>
            <a:xfrm flipH="1" flipV="1">
              <a:off x="4885787" y="2590721"/>
              <a:ext cx="4255" cy="33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FD1212-F405-0A49-B596-A57272850708}"/>
                </a:ext>
              </a:extLst>
            </p:cNvPr>
            <p:cNvCxnSpPr>
              <a:cxnSpLocks/>
              <a:stCxn id="203" idx="1"/>
              <a:endCxn id="231" idx="5"/>
            </p:cNvCxnSpPr>
            <p:nvPr/>
          </p:nvCxnSpPr>
          <p:spPr>
            <a:xfrm flipH="1" flipV="1">
              <a:off x="4438490" y="3317758"/>
              <a:ext cx="292461" cy="61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FA9B3CC-8447-C242-A1B2-605769069705}"/>
                </a:ext>
              </a:extLst>
            </p:cNvPr>
            <p:cNvCxnSpPr>
              <a:cxnSpLocks/>
              <a:stCxn id="218" idx="7"/>
              <a:endCxn id="203" idx="3"/>
            </p:cNvCxnSpPr>
            <p:nvPr/>
          </p:nvCxnSpPr>
          <p:spPr>
            <a:xfrm flipV="1">
              <a:off x="4247042" y="3459151"/>
              <a:ext cx="483910" cy="539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98C6DB-C1B5-6E4E-A789-24C958ADFE9B}"/>
                </a:ext>
              </a:extLst>
            </p:cNvPr>
            <p:cNvCxnSpPr>
              <a:cxnSpLocks/>
              <a:stCxn id="218" idx="6"/>
              <a:endCxn id="211" idx="2"/>
            </p:cNvCxnSpPr>
            <p:nvPr/>
          </p:nvCxnSpPr>
          <p:spPr>
            <a:xfrm flipV="1">
              <a:off x="4260756" y="3878526"/>
              <a:ext cx="338729" cy="15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B5D3C41E-6950-3446-9080-00DECC5F4497}"/>
                </a:ext>
              </a:extLst>
            </p:cNvPr>
            <p:cNvSpPr/>
            <p:nvPr/>
          </p:nvSpPr>
          <p:spPr>
            <a:xfrm>
              <a:off x="5056831" y="2284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0" name="Straight Connector 199">
              <a:extLst>
                <a:ext uri="{FF2B5EF4-FFF2-40B4-BE49-F238E27FC236}">
                  <a16:creationId xmlns:a16="http://schemas.microsoft.com/office/drawing/2014/main" id="{54EBC7A9-DE35-6F47-A38C-08F7ACC8DC39}"/>
                </a:ext>
              </a:extLst>
            </p:cNvPr>
            <p:cNvCxnSpPr>
              <a:cxnSpLocks/>
              <a:stCxn id="199" idx="1"/>
              <a:endCxn id="188" idx="4"/>
            </p:cNvCxnSpPr>
            <p:nvPr/>
          </p:nvCxnSpPr>
          <p:spPr>
            <a:xfrm flipH="1" flipV="1">
              <a:off x="4963373" y="2044373"/>
              <a:ext cx="107170" cy="25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A3C6566-4BFA-8841-B390-DE9C380B42BF}"/>
                </a:ext>
              </a:extLst>
            </p:cNvPr>
            <p:cNvCxnSpPr>
              <a:cxnSpLocks/>
              <a:stCxn id="190" idx="6"/>
              <a:endCxn id="199" idx="3"/>
            </p:cNvCxnSpPr>
            <p:nvPr/>
          </p:nvCxnSpPr>
          <p:spPr>
            <a:xfrm flipV="1">
              <a:off x="4932607" y="2380759"/>
              <a:ext cx="137938" cy="153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1AF14CD2-4EC7-8F46-8FBF-22B55AB8AAD3}"/>
                </a:ext>
              </a:extLst>
            </p:cNvPr>
            <p:cNvSpPr/>
            <p:nvPr/>
          </p:nvSpPr>
          <p:spPr>
            <a:xfrm>
              <a:off x="4843222" y="292681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11E10880-BD7A-4548-AE5B-7B317AF87371}"/>
                </a:ext>
              </a:extLst>
            </p:cNvPr>
            <p:cNvSpPr/>
            <p:nvPr/>
          </p:nvSpPr>
          <p:spPr>
            <a:xfrm>
              <a:off x="4717239" y="3363241"/>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5FA83952-8A2A-BB4C-A6CA-56CC9E30CA7B}"/>
                </a:ext>
              </a:extLst>
            </p:cNvPr>
            <p:cNvSpPr/>
            <p:nvPr/>
          </p:nvSpPr>
          <p:spPr>
            <a:xfrm>
              <a:off x="5042540" y="345272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 name="Straight Connector 204">
              <a:extLst>
                <a:ext uri="{FF2B5EF4-FFF2-40B4-BE49-F238E27FC236}">
                  <a16:creationId xmlns:a16="http://schemas.microsoft.com/office/drawing/2014/main" id="{5C5B2B6A-9B7C-4E4D-9C08-93C5231885F4}"/>
                </a:ext>
              </a:extLst>
            </p:cNvPr>
            <p:cNvCxnSpPr>
              <a:cxnSpLocks/>
              <a:stCxn id="211" idx="6"/>
              <a:endCxn id="214" idx="1"/>
            </p:cNvCxnSpPr>
            <p:nvPr/>
          </p:nvCxnSpPr>
          <p:spPr>
            <a:xfrm>
              <a:off x="4693122" y="3878526"/>
              <a:ext cx="325250" cy="3433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CE471D6-6EA4-3F4A-BE88-537A651EE6C0}"/>
                </a:ext>
              </a:extLst>
            </p:cNvPr>
            <p:cNvCxnSpPr>
              <a:cxnSpLocks/>
              <a:stCxn id="212" idx="5"/>
              <a:endCxn id="214" idx="0"/>
            </p:cNvCxnSpPr>
            <p:nvPr/>
          </p:nvCxnSpPr>
          <p:spPr>
            <a:xfrm>
              <a:off x="4893394" y="3770370"/>
              <a:ext cx="158083" cy="43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C32103A-0D9E-774A-808E-7F29970B5988}"/>
                </a:ext>
              </a:extLst>
            </p:cNvPr>
            <p:cNvCxnSpPr>
              <a:cxnSpLocks/>
              <a:stCxn id="213" idx="0"/>
              <a:endCxn id="211" idx="5"/>
            </p:cNvCxnSpPr>
            <p:nvPr/>
          </p:nvCxnSpPr>
          <p:spPr>
            <a:xfrm flipH="1" flipV="1">
              <a:off x="4679409" y="3918254"/>
              <a:ext cx="92291" cy="438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9EE4DC1-59B4-814B-9912-0EC84E1F3024}"/>
                </a:ext>
              </a:extLst>
            </p:cNvPr>
            <p:cNvCxnSpPr>
              <a:cxnSpLocks/>
              <a:stCxn id="212" idx="5"/>
              <a:endCxn id="215" idx="2"/>
            </p:cNvCxnSpPr>
            <p:nvPr/>
          </p:nvCxnSpPr>
          <p:spPr>
            <a:xfrm>
              <a:off x="4893394" y="3770370"/>
              <a:ext cx="198937" cy="150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52C0058-EAB6-0247-B220-A8F10BE34A7B}"/>
                </a:ext>
              </a:extLst>
            </p:cNvPr>
            <p:cNvCxnSpPr>
              <a:cxnSpLocks/>
              <a:stCxn id="213" idx="0"/>
              <a:endCxn id="212" idx="4"/>
            </p:cNvCxnSpPr>
            <p:nvPr/>
          </p:nvCxnSpPr>
          <p:spPr>
            <a:xfrm flipV="1">
              <a:off x="4771700" y="3786826"/>
              <a:ext cx="88590" cy="570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3B80387-D89E-D240-9186-FCFAAA81A3E6}"/>
                </a:ext>
              </a:extLst>
            </p:cNvPr>
            <p:cNvCxnSpPr>
              <a:cxnSpLocks/>
              <a:stCxn id="211" idx="6"/>
              <a:endCxn id="215" idx="4"/>
            </p:cNvCxnSpPr>
            <p:nvPr/>
          </p:nvCxnSpPr>
          <p:spPr>
            <a:xfrm>
              <a:off x="4693122" y="3878526"/>
              <a:ext cx="446029" cy="981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391CCA89-7BD5-B547-81B3-7C72BCA2331A}"/>
                </a:ext>
              </a:extLst>
            </p:cNvPr>
            <p:cNvSpPr/>
            <p:nvPr/>
          </p:nvSpPr>
          <p:spPr>
            <a:xfrm>
              <a:off x="4599484" y="3822343"/>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580B415D-64B5-2046-8A25-117C1BAAA3FB}"/>
                </a:ext>
              </a:extLst>
            </p:cNvPr>
            <p:cNvSpPr/>
            <p:nvPr/>
          </p:nvSpPr>
          <p:spPr>
            <a:xfrm>
              <a:off x="4813470" y="3674459"/>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04389529-A6AC-1E4E-A667-47045D5F0DFF}"/>
                </a:ext>
              </a:extLst>
            </p:cNvPr>
            <p:cNvSpPr/>
            <p:nvPr/>
          </p:nvSpPr>
          <p:spPr>
            <a:xfrm>
              <a:off x="4724880" y="4357086"/>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Oval 213">
              <a:extLst>
                <a:ext uri="{FF2B5EF4-FFF2-40B4-BE49-F238E27FC236}">
                  <a16:creationId xmlns:a16="http://schemas.microsoft.com/office/drawing/2014/main" id="{CAEB1F54-289F-6C4B-A813-A4DD847537FD}"/>
                </a:ext>
              </a:extLst>
            </p:cNvPr>
            <p:cNvSpPr/>
            <p:nvPr/>
          </p:nvSpPr>
          <p:spPr>
            <a:xfrm>
              <a:off x="5004658" y="420546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Oval 214">
              <a:extLst>
                <a:ext uri="{FF2B5EF4-FFF2-40B4-BE49-F238E27FC236}">
                  <a16:creationId xmlns:a16="http://schemas.microsoft.com/office/drawing/2014/main" id="{814C373F-AA01-5F4C-BB25-8FF344BC752D}"/>
                </a:ext>
              </a:extLst>
            </p:cNvPr>
            <p:cNvSpPr/>
            <p:nvPr/>
          </p:nvSpPr>
          <p:spPr>
            <a:xfrm>
              <a:off x="5092332" y="386435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6" name="Straight Connector 215">
              <a:extLst>
                <a:ext uri="{FF2B5EF4-FFF2-40B4-BE49-F238E27FC236}">
                  <a16:creationId xmlns:a16="http://schemas.microsoft.com/office/drawing/2014/main" id="{F0DD628F-34CB-7B4B-BCD5-5B0F1E1B3227}"/>
                </a:ext>
              </a:extLst>
            </p:cNvPr>
            <p:cNvCxnSpPr>
              <a:cxnSpLocks/>
              <a:stCxn id="219" idx="6"/>
              <a:endCxn id="220" idx="2"/>
            </p:cNvCxnSpPr>
            <p:nvPr/>
          </p:nvCxnSpPr>
          <p:spPr>
            <a:xfrm>
              <a:off x="4068851" y="4419353"/>
              <a:ext cx="260414" cy="2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80D7FD-04A9-C649-8E78-26E11F39883E}"/>
                </a:ext>
              </a:extLst>
            </p:cNvPr>
            <p:cNvCxnSpPr>
              <a:cxnSpLocks/>
              <a:stCxn id="221" idx="1"/>
              <a:endCxn id="219" idx="3"/>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AFB055D3-AE60-B942-84E3-0BE007146E77}"/>
                </a:ext>
              </a:extLst>
            </p:cNvPr>
            <p:cNvSpPr/>
            <p:nvPr/>
          </p:nvSpPr>
          <p:spPr>
            <a:xfrm>
              <a:off x="4167118" y="398192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Oval 218">
              <a:extLst>
                <a:ext uri="{FF2B5EF4-FFF2-40B4-BE49-F238E27FC236}">
                  <a16:creationId xmlns:a16="http://schemas.microsoft.com/office/drawing/2014/main" id="{CA1EED4E-708A-5C4E-A1F4-C8F533CDA5B9}"/>
                </a:ext>
              </a:extLst>
            </p:cNvPr>
            <p:cNvSpPr/>
            <p:nvPr/>
          </p:nvSpPr>
          <p:spPr>
            <a:xfrm>
              <a:off x="3975213" y="4363170"/>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71D7AAC1-AF0C-4145-AB72-D3D1223743F2}"/>
                </a:ext>
              </a:extLst>
            </p:cNvPr>
            <p:cNvSpPr/>
            <p:nvPr/>
          </p:nvSpPr>
          <p:spPr>
            <a:xfrm>
              <a:off x="4329265" y="4365845"/>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64B7E917-406B-2746-BC1E-1B5A55FB7096}"/>
                </a:ext>
              </a:extLst>
            </p:cNvPr>
            <p:cNvSpPr/>
            <p:nvPr/>
          </p:nvSpPr>
          <p:spPr>
            <a:xfrm>
              <a:off x="4012909" y="4768492"/>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2" name="Straight Connector 221">
              <a:extLst>
                <a:ext uri="{FF2B5EF4-FFF2-40B4-BE49-F238E27FC236}">
                  <a16:creationId xmlns:a16="http://schemas.microsoft.com/office/drawing/2014/main" id="{93D81417-D4FA-3D45-9D77-21D8804BAC9C}"/>
                </a:ext>
              </a:extLst>
            </p:cNvPr>
            <p:cNvCxnSpPr>
              <a:cxnSpLocks/>
              <a:stCxn id="219" idx="0"/>
              <a:endCxn id="218" idx="3"/>
            </p:cNvCxnSpPr>
            <p:nvPr/>
          </p:nvCxnSpPr>
          <p:spPr>
            <a:xfrm flipV="1">
              <a:off x="4022032" y="4077839"/>
              <a:ext cx="158798" cy="285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B497489-AB27-DE4C-AE5F-42EE97E91935}"/>
                </a:ext>
              </a:extLst>
            </p:cNvPr>
            <p:cNvCxnSpPr>
              <a:cxnSpLocks/>
              <a:stCxn id="221" idx="0"/>
              <a:endCxn id="218" idx="4"/>
            </p:cNvCxnSpPr>
            <p:nvPr/>
          </p:nvCxnSpPr>
          <p:spPr>
            <a:xfrm flipV="1">
              <a:off x="4059728" y="4094294"/>
              <a:ext cx="154209" cy="674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F652C90-700D-8D4A-964B-43F55564BBBD}"/>
                </a:ext>
              </a:extLst>
            </p:cNvPr>
            <p:cNvCxnSpPr>
              <a:cxnSpLocks/>
              <a:stCxn id="220" idx="1"/>
              <a:endCxn id="218" idx="5"/>
            </p:cNvCxnSpPr>
            <p:nvPr/>
          </p:nvCxnSpPr>
          <p:spPr>
            <a:xfrm flipH="1" flipV="1">
              <a:off x="4247042" y="4077839"/>
              <a:ext cx="95936" cy="3044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C3DA887-CA6D-674D-9C90-FA9D00890D7C}"/>
                </a:ext>
              </a:extLst>
            </p:cNvPr>
            <p:cNvCxnSpPr>
              <a:cxnSpLocks/>
              <a:stCxn id="221" idx="6"/>
              <a:endCxn id="220" idx="3"/>
            </p:cNvCxnSpPr>
            <p:nvPr/>
          </p:nvCxnSpPr>
          <p:spPr>
            <a:xfrm flipV="1">
              <a:off x="4106547" y="4461756"/>
              <a:ext cx="236432" cy="36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0BC5E059-9FF9-F646-BA37-C1332422AE7D}"/>
                </a:ext>
              </a:extLst>
            </p:cNvPr>
            <p:cNvCxnSpPr>
              <a:cxnSpLocks/>
              <a:stCxn id="203" idx="1"/>
              <a:endCxn id="202" idx="4"/>
            </p:cNvCxnSpPr>
            <p:nvPr/>
          </p:nvCxnSpPr>
          <p:spPr>
            <a:xfrm flipV="1">
              <a:off x="4730952" y="3039185"/>
              <a:ext cx="159090" cy="340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6A2BBDD-FA70-B941-9EE0-4154FAFB2A92}"/>
                </a:ext>
              </a:extLst>
            </p:cNvPr>
            <p:cNvCxnSpPr>
              <a:cxnSpLocks/>
              <a:stCxn id="204" idx="1"/>
              <a:endCxn id="202" idx="4"/>
            </p:cNvCxnSpPr>
            <p:nvPr/>
          </p:nvCxnSpPr>
          <p:spPr>
            <a:xfrm flipH="1" flipV="1">
              <a:off x="4890042" y="3039185"/>
              <a:ext cx="166211" cy="43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4DCF22B-2473-504B-83C6-170499AD11F5}"/>
                </a:ext>
              </a:extLst>
            </p:cNvPr>
            <p:cNvCxnSpPr>
              <a:cxnSpLocks/>
              <a:stCxn id="203" idx="5"/>
              <a:endCxn id="204" idx="2"/>
            </p:cNvCxnSpPr>
            <p:nvPr/>
          </p:nvCxnSpPr>
          <p:spPr>
            <a:xfrm>
              <a:off x="4797164" y="3459151"/>
              <a:ext cx="245376" cy="4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EDA587F-9E8D-D742-BF0B-416E54D00304}"/>
                </a:ext>
              </a:extLst>
            </p:cNvPr>
            <p:cNvSpPr/>
            <p:nvPr/>
          </p:nvSpPr>
          <p:spPr>
            <a:xfrm>
              <a:off x="4127144" y="2874047"/>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CBE5304D-9854-EA4A-BDDD-B24EE706CDD4}"/>
                </a:ext>
              </a:extLst>
            </p:cNvPr>
            <p:cNvSpPr/>
            <p:nvPr/>
          </p:nvSpPr>
          <p:spPr>
            <a:xfrm>
              <a:off x="4023045" y="3323514"/>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3FC82C26-44B6-2540-918F-5F3A63A98D43}"/>
                </a:ext>
              </a:extLst>
            </p:cNvPr>
            <p:cNvSpPr/>
            <p:nvPr/>
          </p:nvSpPr>
          <p:spPr>
            <a:xfrm>
              <a:off x="4358566" y="3221848"/>
              <a:ext cx="93638" cy="1123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2" name="Straight Connector 231">
              <a:extLst>
                <a:ext uri="{FF2B5EF4-FFF2-40B4-BE49-F238E27FC236}">
                  <a16:creationId xmlns:a16="http://schemas.microsoft.com/office/drawing/2014/main" id="{D203AFC9-E074-C844-BAEB-EFD110C90C23}"/>
                </a:ext>
              </a:extLst>
            </p:cNvPr>
            <p:cNvCxnSpPr>
              <a:cxnSpLocks/>
              <a:stCxn id="229" idx="5"/>
              <a:endCxn id="231" idx="0"/>
            </p:cNvCxnSpPr>
            <p:nvPr/>
          </p:nvCxnSpPr>
          <p:spPr>
            <a:xfrm>
              <a:off x="4207069" y="2969958"/>
              <a:ext cx="198317" cy="2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10A6A82-BECB-8E45-941C-1485559B6379}"/>
                </a:ext>
              </a:extLst>
            </p:cNvPr>
            <p:cNvCxnSpPr>
              <a:cxnSpLocks/>
              <a:stCxn id="230" idx="1"/>
            </p:cNvCxnSpPr>
            <p:nvPr/>
          </p:nvCxnSpPr>
          <p:spPr>
            <a:xfrm flipV="1">
              <a:off x="4036758" y="2999855"/>
              <a:ext cx="135302" cy="340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117D751-98F6-6B42-A931-BDC361A5E002}"/>
                </a:ext>
              </a:extLst>
            </p:cNvPr>
            <p:cNvCxnSpPr>
              <a:cxnSpLocks/>
              <a:stCxn id="230" idx="6"/>
              <a:endCxn id="231" idx="2"/>
            </p:cNvCxnSpPr>
            <p:nvPr/>
          </p:nvCxnSpPr>
          <p:spPr>
            <a:xfrm flipV="1">
              <a:off x="4116683" y="3278031"/>
              <a:ext cx="241884" cy="10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ight Arrow 2"/>
          <p:cNvSpPr/>
          <p:nvPr/>
        </p:nvSpPr>
        <p:spPr>
          <a:xfrm>
            <a:off x="2740045"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48" name="Picture 4" descr="mage result for ReLU activation 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025" y="2570846"/>
            <a:ext cx="1710900" cy="1332297"/>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a:extLst>
              <a:ext uri="{FF2B5EF4-FFF2-40B4-BE49-F238E27FC236}">
                <a16:creationId xmlns:a16="http://schemas.microsoft.com/office/drawing/2014/main" id="{6971C879-D8A1-8248-B7BF-61B2305F57BB}"/>
              </a:ext>
            </a:extLst>
          </p:cNvPr>
          <p:cNvGrpSpPr/>
          <p:nvPr/>
        </p:nvGrpSpPr>
        <p:grpSpPr>
          <a:xfrm>
            <a:off x="1731666" y="2030267"/>
            <a:ext cx="3772078" cy="2835857"/>
            <a:chOff x="2834964" y="2405636"/>
            <a:chExt cx="3586772" cy="2379312"/>
          </a:xfrm>
          <a:scene3d>
            <a:camera prst="orthographicFront">
              <a:rot lat="0" lon="3000000" rev="0"/>
            </a:camera>
            <a:lightRig rig="threePt" dir="t"/>
          </a:scene3d>
        </p:grpSpPr>
        <p:sp>
          <p:nvSpPr>
            <p:cNvPr id="141" name="Parallelogram 140">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71" name="Straight Connector 170">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6971C879-D8A1-8248-B7BF-61B2305F57BB}"/>
              </a:ext>
            </a:extLst>
          </p:cNvPr>
          <p:cNvGrpSpPr/>
          <p:nvPr/>
        </p:nvGrpSpPr>
        <p:grpSpPr>
          <a:xfrm>
            <a:off x="5233568" y="2185321"/>
            <a:ext cx="3772078" cy="2835857"/>
            <a:chOff x="2834964" y="2405636"/>
            <a:chExt cx="3586772" cy="2379312"/>
          </a:xfrm>
          <a:scene3d>
            <a:camera prst="orthographicFront">
              <a:rot lat="0" lon="3000000" rev="0"/>
            </a:camera>
            <a:lightRig rig="threePt" dir="t"/>
          </a:scene3d>
        </p:grpSpPr>
        <p:sp>
          <p:nvSpPr>
            <p:cNvPr id="239" name="Parallelogram 238">
              <a:extLst>
                <a:ext uri="{FF2B5EF4-FFF2-40B4-BE49-F238E27FC236}">
                  <a16:creationId xmlns:a16="http://schemas.microsoft.com/office/drawing/2014/main" id="{AD5BC687-A0F6-F343-ABB4-0CA76EA79C63}"/>
                </a:ext>
              </a:extLst>
            </p:cNvPr>
            <p:cNvSpPr/>
            <p:nvPr/>
          </p:nvSpPr>
          <p:spPr>
            <a:xfrm rot="19202589">
              <a:off x="2834964" y="2405636"/>
              <a:ext cx="3586772" cy="2073297"/>
            </a:xfrm>
            <a:prstGeom prst="parallelogram">
              <a:avLst>
                <a:gd name="adj" fmla="val 83127"/>
              </a:avLst>
            </a:prstGeom>
            <a:solidFill>
              <a:srgbClr val="92D050"/>
            </a:solidFill>
            <a:ln w="22225">
              <a:solidFill>
                <a:schemeClr val="accent1"/>
              </a:solidFill>
              <a:prstDash val="solid"/>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240" name="Straight Connector 239">
              <a:extLst>
                <a:ext uri="{FF2B5EF4-FFF2-40B4-BE49-F238E27FC236}">
                  <a16:creationId xmlns:a16="http://schemas.microsoft.com/office/drawing/2014/main" id="{8780D7FD-04A9-C649-8E78-26E11F39883E}"/>
                </a:ext>
              </a:extLst>
            </p:cNvPr>
            <p:cNvCxnSpPr>
              <a:cxnSpLocks/>
            </p:cNvCxnSpPr>
            <p:nvPr/>
          </p:nvCxnSpPr>
          <p:spPr>
            <a:xfrm flipH="1" flipV="1">
              <a:off x="3988925" y="4459081"/>
              <a:ext cx="37695" cy="32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41" name="表格 24"/>
          <p:cNvGraphicFramePr>
            <a:graphicFrameLocks noGrp="1"/>
          </p:cNvGraphicFramePr>
          <p:nvPr/>
        </p:nvGraphicFramePr>
        <p:xfrm>
          <a:off x="8084949" y="2085743"/>
          <a:ext cx="684599" cy="219456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41051">
                  <a:extLst>
                    <a:ext uri="{9D8B030D-6E8A-4147-A177-3AD203B41FA5}">
                      <a16:colId xmlns:a16="http://schemas.microsoft.com/office/drawing/2014/main" val="20002"/>
                    </a:ext>
                  </a:extLst>
                </a:gridCol>
              </a:tblGrid>
              <a:tr h="0">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1"/>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dirty="0"/>
                    </a:p>
                  </a:txBody>
                  <a:tcPr>
                    <a:solidFill>
                      <a:srgbClr val="FF0000"/>
                    </a:solidFill>
                  </a:tcPr>
                </a:tc>
                <a:extLst>
                  <a:ext uri="{0D108BD9-81ED-4DB2-BD59-A6C34878D82A}">
                    <a16:rowId xmlns:a16="http://schemas.microsoft.com/office/drawing/2014/main" val="10002"/>
                  </a:ext>
                </a:extLst>
              </a:tr>
              <a:tr h="274531">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3"/>
                  </a:ext>
                </a:extLst>
              </a:tr>
              <a:tr h="274531">
                <a:tc>
                  <a:txBody>
                    <a:bodyPr/>
                    <a:lstStyle/>
                    <a:p>
                      <a:endParaRPr lang="zh-CN" altLang="en-US" dirty="0"/>
                    </a:p>
                  </a:txBody>
                  <a:tcPr>
                    <a:solidFill>
                      <a:srgbClr val="FF0000"/>
                    </a:solidFill>
                  </a:tcPr>
                </a:tc>
                <a:tc>
                  <a:txBody>
                    <a:bodyPr/>
                    <a:lstStyle/>
                    <a:p>
                      <a:endParaRPr lang="zh-CN" altLang="en-US" dirty="0"/>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4"/>
                  </a:ext>
                </a:extLst>
              </a:tr>
              <a:tr h="274531">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tc>
                  <a:txBody>
                    <a:bodyPr/>
                    <a:lstStyle/>
                    <a:p>
                      <a:endParaRPr lang="zh-CN" altLang="en-US" sz="1800" b="1" kern="1200" dirty="0">
                        <a:solidFill>
                          <a:schemeClr val="lt1"/>
                        </a:solidFill>
                        <a:latin typeface="+mn-lt"/>
                        <a:ea typeface="+mn-ea"/>
                        <a:cs typeface="+mn-cs"/>
                      </a:endParaRPr>
                    </a:p>
                  </a:txBody>
                  <a:tcPr>
                    <a:solidFill>
                      <a:srgbClr val="FF0000"/>
                    </a:solidFill>
                  </a:tcPr>
                </a:tc>
                <a:extLst>
                  <a:ext uri="{0D108BD9-81ED-4DB2-BD59-A6C34878D82A}">
                    <a16:rowId xmlns:a16="http://schemas.microsoft.com/office/drawing/2014/main" val="10005"/>
                  </a:ext>
                </a:extLst>
              </a:tr>
            </a:tbl>
          </a:graphicData>
        </a:graphic>
      </p:graphicFrame>
      <p:sp>
        <p:nvSpPr>
          <p:cNvPr id="242" name="Right Arrow 241"/>
          <p:cNvSpPr/>
          <p:nvPr/>
        </p:nvSpPr>
        <p:spPr>
          <a:xfrm>
            <a:off x="4099770" y="3016925"/>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ight Arrow 242"/>
          <p:cNvSpPr/>
          <p:nvPr/>
        </p:nvSpPr>
        <p:spPr>
          <a:xfrm>
            <a:off x="6260106" y="302354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ight Arrow 243"/>
          <p:cNvSpPr/>
          <p:nvPr/>
        </p:nvSpPr>
        <p:spPr>
          <a:xfrm>
            <a:off x="7694854" y="299347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ight Arrow 244"/>
          <p:cNvSpPr/>
          <p:nvPr/>
        </p:nvSpPr>
        <p:spPr>
          <a:xfrm>
            <a:off x="8884491" y="2979363"/>
            <a:ext cx="332266" cy="3791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Freeform 247">
            <a:extLst>
              <a:ext uri="{FF2B5EF4-FFF2-40B4-BE49-F238E27FC236}">
                <a16:creationId xmlns:a16="http://schemas.microsoft.com/office/drawing/2014/main" id="{E2DC0BE7-9B7A-E24F-B211-818E9DF912EA}"/>
              </a:ext>
            </a:extLst>
          </p:cNvPr>
          <p:cNvSpPr/>
          <p:nvPr/>
        </p:nvSpPr>
        <p:spPr>
          <a:xfrm>
            <a:off x="9502733" y="1476841"/>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49" name="Freeform 248">
            <a:extLst>
              <a:ext uri="{FF2B5EF4-FFF2-40B4-BE49-F238E27FC236}">
                <a16:creationId xmlns:a16="http://schemas.microsoft.com/office/drawing/2014/main" id="{C6E5AE99-46D6-1245-A89E-0E1868251B69}"/>
              </a:ext>
            </a:extLst>
          </p:cNvPr>
          <p:cNvSpPr/>
          <p:nvPr/>
        </p:nvSpPr>
        <p:spPr>
          <a:xfrm>
            <a:off x="9521478" y="3709272"/>
            <a:ext cx="1077277" cy="1077277"/>
          </a:xfrm>
          <a:custGeom>
            <a:avLst/>
            <a:gdLst>
              <a:gd name="connsiteX0" fmla="*/ 0 w 1077277"/>
              <a:gd name="connsiteY0" fmla="*/ 538639 h 1077277"/>
              <a:gd name="connsiteX1" fmla="*/ 538639 w 1077277"/>
              <a:gd name="connsiteY1" fmla="*/ 0 h 1077277"/>
              <a:gd name="connsiteX2" fmla="*/ 1077278 w 1077277"/>
              <a:gd name="connsiteY2" fmla="*/ 538639 h 1077277"/>
              <a:gd name="connsiteX3" fmla="*/ 538639 w 1077277"/>
              <a:gd name="connsiteY3" fmla="*/ 1077278 h 1077277"/>
              <a:gd name="connsiteX4" fmla="*/ 0 w 1077277"/>
              <a:gd name="connsiteY4" fmla="*/ 538639 h 107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77" h="1077277">
                <a:moveTo>
                  <a:pt x="0" y="538639"/>
                </a:moveTo>
                <a:cubicBezTo>
                  <a:pt x="0" y="241157"/>
                  <a:pt x="241157" y="0"/>
                  <a:pt x="538639" y="0"/>
                </a:cubicBezTo>
                <a:cubicBezTo>
                  <a:pt x="836121" y="0"/>
                  <a:pt x="1077278" y="241157"/>
                  <a:pt x="1077278" y="538639"/>
                </a:cubicBezTo>
                <a:cubicBezTo>
                  <a:pt x="1077278" y="836121"/>
                  <a:pt x="836121" y="1077278"/>
                  <a:pt x="538639" y="1077278"/>
                </a:cubicBezTo>
                <a:cubicBezTo>
                  <a:pt x="241157" y="1077278"/>
                  <a:pt x="0" y="836121"/>
                  <a:pt x="0" y="538639"/>
                </a:cubicBezTo>
                <a:close/>
              </a:path>
            </a:pathLst>
          </a:custGeom>
          <a:solidFill>
            <a:srgbClr val="FFC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9514" tIns="189514" rIns="189514" bIns="189514" numCol="1" spcCol="1270" anchor="ctr" anchorCtr="0">
            <a:noAutofit/>
          </a:bodyPr>
          <a:lstStyle/>
          <a:p>
            <a:pPr algn="ctr" defTabSz="2222500">
              <a:lnSpc>
                <a:spcPct val="90000"/>
              </a:lnSpc>
              <a:spcBef>
                <a:spcPct val="0"/>
              </a:spcBef>
              <a:spcAft>
                <a:spcPct val="35000"/>
              </a:spcAft>
            </a:pPr>
            <a:endParaRPr lang="en-US" sz="5000" dirty="0"/>
          </a:p>
        </p:txBody>
      </p:sp>
      <p:sp>
        <p:nvSpPr>
          <p:cNvPr id="250" name="Rectangle 249">
            <a:extLst>
              <a:ext uri="{FF2B5EF4-FFF2-40B4-BE49-F238E27FC236}">
                <a16:creationId xmlns:a16="http://schemas.microsoft.com/office/drawing/2014/main" id="{F43290B5-BC12-0D46-B085-8C59809FC685}"/>
              </a:ext>
            </a:extLst>
          </p:cNvPr>
          <p:cNvSpPr/>
          <p:nvPr/>
        </p:nvSpPr>
        <p:spPr>
          <a:xfrm>
            <a:off x="9502732" y="1866955"/>
            <a:ext cx="1107804"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Graph-level</a:t>
            </a:r>
            <a:endParaRPr lang="en-US" sz="1100" dirty="0">
              <a:latin typeface="Abadi MT Condensed Extra Bold" charset="0"/>
              <a:ea typeface="Abadi MT Condensed Extra Bold" charset="0"/>
              <a:cs typeface="Abadi MT Condensed Extra Bold" charset="0"/>
            </a:endParaRPr>
          </a:p>
        </p:txBody>
      </p:sp>
      <p:sp>
        <p:nvSpPr>
          <p:cNvPr id="251" name="Rectangle 250">
            <a:extLst>
              <a:ext uri="{FF2B5EF4-FFF2-40B4-BE49-F238E27FC236}">
                <a16:creationId xmlns:a16="http://schemas.microsoft.com/office/drawing/2014/main" id="{98EA0CC6-8481-034A-AEF6-961BE1C7A752}"/>
              </a:ext>
            </a:extLst>
          </p:cNvPr>
          <p:cNvSpPr/>
          <p:nvPr/>
        </p:nvSpPr>
        <p:spPr>
          <a:xfrm>
            <a:off x="9582507" y="4122908"/>
            <a:ext cx="1054006" cy="338554"/>
          </a:xfrm>
          <a:prstGeom prst="rect">
            <a:avLst/>
          </a:prstGeom>
        </p:spPr>
        <p:txBody>
          <a:bodyPr wrap="none">
            <a:spAutoFit/>
          </a:bodyPr>
          <a:lstStyle/>
          <a:p>
            <a:r>
              <a:rPr lang="en-US" sz="1600" dirty="0">
                <a:solidFill>
                  <a:schemeClr val="tx2"/>
                </a:solidFill>
                <a:latin typeface="Abadi MT Condensed Extra Bold" charset="0"/>
                <a:ea typeface="Abadi MT Condensed Extra Bold" charset="0"/>
                <a:cs typeface="Abadi MT Condensed Extra Bold" charset="0"/>
              </a:rPr>
              <a:t>Node-level</a:t>
            </a:r>
            <a:endParaRPr lang="en-US" sz="1100" dirty="0">
              <a:latin typeface="Abadi MT Condensed Extra Bold" charset="0"/>
              <a:ea typeface="Abadi MT Condensed Extra Bold" charset="0"/>
              <a:cs typeface="Abadi MT Condensed Extra Bold" charset="0"/>
            </a:endParaRPr>
          </a:p>
        </p:txBody>
      </p:sp>
      <p:cxnSp>
        <p:nvCxnSpPr>
          <p:cNvPr id="10" name="Straight Connector 9"/>
          <p:cNvCxnSpPr/>
          <p:nvPr/>
        </p:nvCxnSpPr>
        <p:spPr>
          <a:xfrm>
            <a:off x="9266687" y="3166838"/>
            <a:ext cx="491503" cy="674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flipV="1">
            <a:off x="9282325" y="2354947"/>
            <a:ext cx="307676" cy="839894"/>
          </a:xfrm>
          <a:prstGeom prst="line">
            <a:avLst/>
          </a:prstGeom>
        </p:spPr>
        <p:style>
          <a:lnRef idx="2">
            <a:schemeClr val="accent1"/>
          </a:lnRef>
          <a:fillRef idx="0">
            <a:schemeClr val="accent1"/>
          </a:fillRef>
          <a:effectRef idx="1">
            <a:schemeClr val="accent1"/>
          </a:effectRef>
          <a:fontRef idx="minor">
            <a:schemeClr val="tx1"/>
          </a:fontRef>
        </p:style>
      </p:cxnSp>
      <p:sp>
        <p:nvSpPr>
          <p:cNvPr id="254" name="Rectangle 253"/>
          <p:cNvSpPr/>
          <p:nvPr/>
        </p:nvSpPr>
        <p:spPr>
          <a:xfrm>
            <a:off x="2554455" y="5504381"/>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5" name="Rectangle 254"/>
          <p:cNvSpPr/>
          <p:nvPr/>
        </p:nvSpPr>
        <p:spPr>
          <a:xfrm>
            <a:off x="5923374" y="5536228"/>
            <a:ext cx="1915717" cy="369332"/>
          </a:xfrm>
          <a:prstGeom prst="rect">
            <a:avLst/>
          </a:prstGeom>
        </p:spPr>
        <p:txBody>
          <a:bodyPr wrap="none">
            <a:spAutoFit/>
          </a:bodyPr>
          <a:lstStyle/>
          <a:p>
            <a:r>
              <a:rPr lang="en-US" dirty="0">
                <a:solidFill>
                  <a:schemeClr val="tx2"/>
                </a:solidFill>
                <a:latin typeface="Abadi MT Condensed Extra Bold" charset="0"/>
                <a:ea typeface="Abadi MT Condensed Extra Bold" charset="0"/>
                <a:cs typeface="Abadi MT Condensed Extra Bold" charset="0"/>
              </a:rPr>
              <a:t>Graph Convolutions</a:t>
            </a:r>
            <a:endParaRPr lang="en-US" sz="1050" dirty="0">
              <a:latin typeface="Abadi MT Condensed Extra Bold" charset="0"/>
              <a:ea typeface="Abadi MT Condensed Extra Bold" charset="0"/>
              <a:cs typeface="Abadi MT Condensed Extra Bold" charset="0"/>
            </a:endParaRPr>
          </a:p>
        </p:txBody>
      </p:sp>
      <p:sp>
        <p:nvSpPr>
          <p:cNvPr id="256" name="Rectangle 255"/>
          <p:cNvSpPr/>
          <p:nvPr/>
        </p:nvSpPr>
        <p:spPr>
          <a:xfrm>
            <a:off x="4351323" y="2015478"/>
            <a:ext cx="1907061"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Activation Function</a:t>
            </a:r>
            <a:endParaRPr lang="en-US" sz="1050" dirty="0">
              <a:latin typeface="Abadi MT Condensed Extra Bold" charset="0"/>
              <a:ea typeface="Abadi MT Condensed Extra Bold" charset="0"/>
              <a:cs typeface="Abadi MT Condensed Extra Bold" charset="0"/>
            </a:endParaRPr>
          </a:p>
        </p:txBody>
      </p:sp>
      <p:sp>
        <p:nvSpPr>
          <p:cNvPr id="258" name="Rectangle 257"/>
          <p:cNvSpPr/>
          <p:nvPr/>
        </p:nvSpPr>
        <p:spPr>
          <a:xfrm>
            <a:off x="7694855" y="1574727"/>
            <a:ext cx="1704313" cy="369332"/>
          </a:xfrm>
          <a:prstGeom prst="rect">
            <a:avLst/>
          </a:prstGeom>
        </p:spPr>
        <p:txBody>
          <a:bodyPr wrap="none">
            <a:spAutoFit/>
          </a:bodyPr>
          <a:lstStyle/>
          <a:p>
            <a:r>
              <a:rPr lang="en-US">
                <a:solidFill>
                  <a:schemeClr val="tx2"/>
                </a:solidFill>
                <a:latin typeface="Abadi MT Condensed Extra Bold" charset="0"/>
                <a:ea typeface="Abadi MT Condensed Extra Bold" charset="0"/>
                <a:cs typeface="Abadi MT Condensed Extra Bold" charset="0"/>
              </a:rPr>
              <a:t>Representations </a:t>
            </a:r>
            <a:endParaRPr lang="en-US" sz="105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782601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70</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p:sp>
        <p:nvSpPr>
          <p:cNvPr id="5" name="Rectangle 4">
            <a:extLst>
              <a:ext uri="{FF2B5EF4-FFF2-40B4-BE49-F238E27FC236}">
                <a16:creationId xmlns:a16="http://schemas.microsoft.com/office/drawing/2014/main" id="{0549B19B-7B44-B34A-91E9-38892F22DD2D}"/>
              </a:ext>
            </a:extLst>
          </p:cNvPr>
          <p:cNvSpPr/>
          <p:nvPr/>
        </p:nvSpPr>
        <p:spPr>
          <a:xfrm>
            <a:off x="888836" y="6309184"/>
            <a:ext cx="6096000" cy="276999"/>
          </a:xfrm>
          <a:prstGeom prst="rect">
            <a:avLst/>
          </a:prstGeom>
        </p:spPr>
        <p:txBody>
          <a:bodyPr>
            <a:spAutoFit/>
          </a:bodyPr>
          <a:lstStyle/>
          <a:p>
            <a:r>
              <a:rPr lang="en-US" sz="1200" b="1" dirty="0">
                <a:solidFill>
                  <a:srgbClr val="24292E"/>
                </a:solidFill>
                <a:latin typeface="-apple-system"/>
              </a:rPr>
              <a:t>Spectral Networks and Locally Connected Networks on Graphs.</a:t>
            </a:r>
            <a:r>
              <a:rPr lang="en-US" sz="1200" dirty="0">
                <a:solidFill>
                  <a:srgbClr val="24292E"/>
                </a:solidFill>
                <a:latin typeface="-apple-system"/>
              </a:rPr>
              <a:t> ICLR 2014</a:t>
            </a:r>
            <a:endParaRPr lang="en-US" sz="1200" dirty="0"/>
          </a:p>
        </p:txBody>
      </p:sp>
    </p:spTree>
    <p:extLst>
      <p:ext uri="{BB962C8B-B14F-4D97-AF65-F5344CB8AC3E}">
        <p14:creationId xmlns:p14="http://schemas.microsoft.com/office/powerpoint/2010/main" val="2584357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71</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Tree>
    <p:extLst>
      <p:ext uri="{BB962C8B-B14F-4D97-AF65-F5344CB8AC3E}">
        <p14:creationId xmlns:p14="http://schemas.microsoft.com/office/powerpoint/2010/main" val="806672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CF5484-82F1-FE44-BD7D-B4DCE157C506}"/>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Non-parametric</a:t>
                </a:r>
              </a:p>
            </p:txBody>
          </p:sp>
        </mc:Choice>
        <mc:Fallback xmlns="">
          <p:sp>
            <p:nvSpPr>
              <p:cNvPr id="2" name="Title 1">
                <a:extLst>
                  <a:ext uri="{FF2B5EF4-FFF2-40B4-BE49-F238E27FC236}">
                    <a16:creationId xmlns:a16="http://schemas.microsoft.com/office/drawing/2014/main" id="{F8CF5484-82F1-FE44-BD7D-B4DCE157C506}"/>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36A9B5-DF48-7A43-8F39-484F77A3FB78}"/>
              </a:ext>
            </a:extLst>
          </p:cNvPr>
          <p:cNvSpPr>
            <a:spLocks noGrp="1"/>
          </p:cNvSpPr>
          <p:nvPr>
            <p:ph type="sldNum" sz="quarter" idx="12"/>
          </p:nvPr>
        </p:nvSpPr>
        <p:spPr/>
        <p:txBody>
          <a:bodyPr/>
          <a:lstStyle/>
          <a:p>
            <a:fld id="{4C15419E-54D6-8648-ABFB-BEF58E3E877E}" type="slidenum">
              <a:rPr lang="en-US" smtClean="0"/>
              <a:t>72</a:t>
            </a:fld>
            <a:endParaRPr lang="en-US" dirty="0"/>
          </a:p>
        </p:txBody>
      </p:sp>
      <p:pic>
        <p:nvPicPr>
          <p:cNvPr id="4" name="Picture 3">
            <a:extLst>
              <a:ext uri="{FF2B5EF4-FFF2-40B4-BE49-F238E27FC236}">
                <a16:creationId xmlns:a16="http://schemas.microsoft.com/office/drawing/2014/main" id="{C1C0BC49-8576-5949-9A46-CB33D28E4BF4}"/>
              </a:ext>
            </a:extLst>
          </p:cNvPr>
          <p:cNvPicPr>
            <a:picLocks noChangeAspect="1"/>
          </p:cNvPicPr>
          <p:nvPr/>
        </p:nvPicPr>
        <p:blipFill>
          <a:blip r:embed="rId3"/>
          <a:stretch>
            <a:fillRect/>
          </a:stretch>
        </p:blipFill>
        <p:spPr>
          <a:xfrm>
            <a:off x="3097886" y="1623706"/>
            <a:ext cx="5803900" cy="2197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D80CD-BCE6-874F-BDED-6FD2364DB8D8}"/>
                  </a:ext>
                </a:extLst>
              </p:cNvPr>
              <p:cNvSpPr txBox="1"/>
              <p:nvPr/>
            </p:nvSpPr>
            <p:spPr>
              <a:xfrm>
                <a:off x="838200" y="4739121"/>
                <a:ext cx="3460947" cy="523220"/>
              </a:xfrm>
              <a:prstGeom prst="rect">
                <a:avLst/>
              </a:prstGeom>
              <a:noFill/>
            </p:spPr>
            <p:txBody>
              <a:bodyPr wrap="none" rtlCol="0">
                <a:spAutoFit/>
              </a:bodyPr>
              <a:lstStyle/>
              <a:p>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𝑑</m:t>
                        </m:r>
                      </m:e>
                      <m:sub>
                        <m:r>
                          <a:rPr lang="en-US" sz="2800" b="0" i="1" smtClean="0">
                            <a:solidFill>
                              <a:srgbClr val="FF0000"/>
                            </a:solidFill>
                            <a:latin typeface="Cambria Math" panose="02040503050406030204" pitchFamily="18" charset="0"/>
                          </a:rPr>
                          <m:t>1</m:t>
                        </m:r>
                      </m:sub>
                    </m:sSub>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𝑁</m:t>
                    </m:r>
                  </m:oMath>
                </a14:m>
                <a:r>
                  <a:rPr lang="en-US" sz="2800" dirty="0">
                    <a:solidFill>
                      <a:srgbClr val="FF0000"/>
                    </a:solidFill>
                  </a:rPr>
                  <a:t> parameters</a:t>
                </a:r>
              </a:p>
            </p:txBody>
          </p:sp>
        </mc:Choice>
        <mc:Fallback xmlns="">
          <p:sp>
            <p:nvSpPr>
              <p:cNvPr id="6" name="TextBox 5">
                <a:extLst>
                  <a:ext uri="{FF2B5EF4-FFF2-40B4-BE49-F238E27FC236}">
                    <a16:creationId xmlns:a16="http://schemas.microsoft.com/office/drawing/2014/main" id="{2CAD80CD-BCE6-874F-BDED-6FD2364DB8D8}"/>
                  </a:ext>
                </a:extLst>
              </p:cNvPr>
              <p:cNvSpPr txBox="1">
                <a:spLocks noRot="1" noChangeAspect="1" noMove="1" noResize="1" noEditPoints="1" noAdjustHandles="1" noChangeArrowheads="1" noChangeShapeType="1" noTextEdit="1"/>
              </p:cNvSpPr>
              <p:nvPr/>
            </p:nvSpPr>
            <p:spPr>
              <a:xfrm>
                <a:off x="838200" y="4739121"/>
                <a:ext cx="3460947" cy="523220"/>
              </a:xfrm>
              <a:prstGeom prst="rect">
                <a:avLst/>
              </a:prstGeom>
              <a:blipFill>
                <a:blip r:embed="rId4"/>
                <a:stretch>
                  <a:fillRect l="-1095" t="-9524" r="-2555" b="-3095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AEC2897-CB01-1549-9BC9-5543CB90DED0}"/>
              </a:ext>
            </a:extLst>
          </p:cNvPr>
          <p:cNvSpPr txBox="1"/>
          <p:nvPr/>
        </p:nvSpPr>
        <p:spPr>
          <a:xfrm>
            <a:off x="838200" y="5657436"/>
            <a:ext cx="4788683" cy="523220"/>
          </a:xfrm>
          <a:prstGeom prst="rect">
            <a:avLst/>
          </a:prstGeom>
          <a:noFill/>
        </p:spPr>
        <p:txBody>
          <a:bodyPr wrap="none" rtlCol="0">
            <a:spAutoFit/>
          </a:bodyPr>
          <a:lstStyle/>
          <a:p>
            <a:r>
              <a:rPr lang="en-US" sz="2800" dirty="0">
                <a:solidFill>
                  <a:srgbClr val="FF0000"/>
                </a:solidFill>
              </a:rPr>
              <a:t>Expensive eigen-decomposition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8B0B0E4-E3EB-974F-B641-FAB93F60B102}"/>
                  </a:ext>
                </a:extLst>
              </p:cNvPr>
              <p:cNvSpPr/>
              <p:nvPr/>
            </p:nvSpPr>
            <p:spPr>
              <a:xfrm>
                <a:off x="8804447" y="5094050"/>
                <a:ext cx="1913024"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𝑈</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𝑔</m:t>
                              </m:r>
                            </m:e>
                          </m:acc>
                          <m:r>
                            <a:rPr lang="en-US" sz="2800" i="1">
                              <a:latin typeface="Cambria Math" panose="02040503050406030204" pitchFamily="18" charset="0"/>
                            </a:rPr>
                            <m:t>(</m:t>
                          </m:r>
                          <m:r>
                            <m:rPr>
                              <m:sty m:val="p"/>
                            </m:rPr>
                            <a:rPr lang="en-US" sz="2800">
                              <a:latin typeface="Cambria Math" panose="02040503050406030204" pitchFamily="18" charset="0"/>
                            </a:rPr>
                            <m:t>Λ</m:t>
                          </m:r>
                          <m:r>
                            <a:rPr lang="en-US" sz="2800" i="1">
                              <a:latin typeface="Cambria Math" panose="02040503050406030204" pitchFamily="18" charset="0"/>
                            </a:rPr>
                            <m:t>)</m:t>
                          </m:r>
                          <m:r>
                            <a:rPr lang="en-US" sz="2800" i="1">
                              <a:latin typeface="Cambria Math" panose="02040503050406030204" pitchFamily="18" charset="0"/>
                            </a:rPr>
                            <m:t>𝑈</m:t>
                          </m:r>
                        </m:e>
                        <m:sup>
                          <m:r>
                            <a:rPr lang="en-US" sz="2800" i="1">
                              <a:latin typeface="Cambria Math" panose="02040503050406030204" pitchFamily="18" charset="0"/>
                            </a:rPr>
                            <m:t>𝑇</m:t>
                          </m:r>
                        </m:sup>
                      </m:sSup>
                      <m:r>
                        <a:rPr lang="en-US" sz="2800" i="1">
                          <a:latin typeface="Cambria Math" panose="02040503050406030204" pitchFamily="18" charset="0"/>
                        </a:rPr>
                        <m:t>𝑓</m:t>
                      </m:r>
                    </m:oMath>
                  </m:oMathPara>
                </a14:m>
                <a:endParaRPr lang="en-US" sz="2800" dirty="0"/>
              </a:p>
            </p:txBody>
          </p:sp>
        </mc:Choice>
        <mc:Fallback xmlns="">
          <p:sp>
            <p:nvSpPr>
              <p:cNvPr id="8" name="Rectangle 7">
                <a:extLst>
                  <a:ext uri="{FF2B5EF4-FFF2-40B4-BE49-F238E27FC236}">
                    <a16:creationId xmlns:a16="http://schemas.microsoft.com/office/drawing/2014/main" id="{18B0B0E4-E3EB-974F-B641-FAB93F60B102}"/>
                  </a:ext>
                </a:extLst>
              </p:cNvPr>
              <p:cNvSpPr>
                <a:spLocks noRot="1" noChangeAspect="1" noMove="1" noResize="1" noEditPoints="1" noAdjustHandles="1" noChangeArrowheads="1" noChangeShapeType="1" noTextEdit="1"/>
              </p:cNvSpPr>
              <p:nvPr/>
            </p:nvSpPr>
            <p:spPr>
              <a:xfrm>
                <a:off x="8804447" y="5094050"/>
                <a:ext cx="1913024" cy="523220"/>
              </a:xfrm>
              <a:prstGeom prst="rect">
                <a:avLst/>
              </a:prstGeom>
              <a:blipFill>
                <a:blip r:embed="rId5"/>
                <a:stretch>
                  <a:fillRect l="-658" t="-4762" b="-16667"/>
                </a:stretch>
              </a:blipFill>
            </p:spPr>
            <p:txBody>
              <a:bodyPr/>
              <a:lstStyle/>
              <a:p>
                <a:r>
                  <a:rPr lang="en-US">
                    <a:noFill/>
                  </a:rPr>
                  <a:t> </a:t>
                </a:r>
              </a:p>
            </p:txBody>
          </p:sp>
        </mc:Fallback>
      </mc:AlternateContent>
    </p:spTree>
    <p:extLst>
      <p:ext uri="{BB962C8B-B14F-4D97-AF65-F5344CB8AC3E}">
        <p14:creationId xmlns:p14="http://schemas.microsoft.com/office/powerpoint/2010/main" val="4137351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73</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p:sp>
        <p:nvSpPr>
          <p:cNvPr id="5" name="Rectangle 4">
            <a:extLst>
              <a:ext uri="{FF2B5EF4-FFF2-40B4-BE49-F238E27FC236}">
                <a16:creationId xmlns:a16="http://schemas.microsoft.com/office/drawing/2014/main" id="{B2AF1574-CD47-0442-B78F-07FEB89E1871}"/>
              </a:ext>
            </a:extLst>
          </p:cNvPr>
          <p:cNvSpPr/>
          <p:nvPr/>
        </p:nvSpPr>
        <p:spPr>
          <a:xfrm>
            <a:off x="694158" y="6261913"/>
            <a:ext cx="6096000" cy="276999"/>
          </a:xfrm>
          <a:prstGeom prst="rect">
            <a:avLst/>
          </a:prstGeom>
        </p:spPr>
        <p:txBody>
          <a:bodyPr>
            <a:spAutoFit/>
          </a:bodyPr>
          <a:lstStyle/>
          <a:p>
            <a:r>
              <a:rPr lang="en-US" sz="1200" b="1" dirty="0">
                <a:solidFill>
                  <a:srgbClr val="24292E"/>
                </a:solidFill>
                <a:latin typeface="-apple-system"/>
              </a:rPr>
              <a:t>Convolutional Neural Networks on Graphs with Fast Localized Spectral Filtering.</a:t>
            </a:r>
            <a:r>
              <a:rPr lang="en-US" sz="1200" dirty="0">
                <a:solidFill>
                  <a:srgbClr val="24292E"/>
                </a:solidFill>
                <a:latin typeface="-apple-system"/>
              </a:rPr>
              <a:t> NIPS 2016.</a:t>
            </a:r>
            <a:endParaRPr lang="en-US" sz="1200" dirty="0"/>
          </a:p>
        </p:txBody>
      </p:sp>
    </p:spTree>
    <p:extLst>
      <p:ext uri="{BB962C8B-B14F-4D97-AF65-F5344CB8AC3E}">
        <p14:creationId xmlns:p14="http://schemas.microsoft.com/office/powerpoint/2010/main" val="289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74</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1923794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75</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Tree>
    <p:extLst>
      <p:ext uri="{BB962C8B-B14F-4D97-AF65-F5344CB8AC3E}">
        <p14:creationId xmlns:p14="http://schemas.microsoft.com/office/powerpoint/2010/main" val="3002722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86F5C5-3E41-2C4D-9186-533A41CB3CB7}"/>
                  </a:ext>
                </a:extLst>
              </p:cNvPr>
              <p:cNvSpPr>
                <a:spLocks noGrp="1"/>
              </p:cNvSpPr>
              <p:nvPr>
                <p:ph type="title"/>
              </p:nvPr>
            </p:nvSpPr>
            <p:spPr/>
            <p:txBody>
              <a:bodyPr/>
              <a:lstStyle/>
              <a:p>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𝑔</m:t>
                        </m:r>
                      </m:e>
                    </m:acc>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m:t>
                    </m:r>
                  </m:oMath>
                </a14:m>
                <a:r>
                  <a:rPr lang="en-US" dirty="0"/>
                  <a:t> : Polynomial Parametrized </a:t>
                </a:r>
              </a:p>
            </p:txBody>
          </p:sp>
        </mc:Choice>
        <mc:Fallback xmlns="">
          <p:sp>
            <p:nvSpPr>
              <p:cNvPr id="2" name="Title 1">
                <a:extLst>
                  <a:ext uri="{FF2B5EF4-FFF2-40B4-BE49-F238E27FC236}">
                    <a16:creationId xmlns:a16="http://schemas.microsoft.com/office/drawing/2014/main" id="{7186F5C5-3E41-2C4D-9186-533A41CB3CB7}"/>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034AAC5-86BF-194A-BAF9-8D8A2F28E7F0}"/>
              </a:ext>
            </a:extLst>
          </p:cNvPr>
          <p:cNvSpPr>
            <a:spLocks noGrp="1"/>
          </p:cNvSpPr>
          <p:nvPr>
            <p:ph type="sldNum" sz="quarter" idx="12"/>
          </p:nvPr>
        </p:nvSpPr>
        <p:spPr/>
        <p:txBody>
          <a:bodyPr/>
          <a:lstStyle/>
          <a:p>
            <a:fld id="{4C15419E-54D6-8648-ABFB-BEF58E3E877E}" type="slidenum">
              <a:rPr lang="en-US" smtClean="0"/>
              <a:t>76</a:t>
            </a:fld>
            <a:endParaRPr lang="en-US" dirty="0"/>
          </a:p>
        </p:txBody>
      </p:sp>
      <p:pic>
        <p:nvPicPr>
          <p:cNvPr id="4" name="Picture 3">
            <a:extLst>
              <a:ext uri="{FF2B5EF4-FFF2-40B4-BE49-F238E27FC236}">
                <a16:creationId xmlns:a16="http://schemas.microsoft.com/office/drawing/2014/main" id="{012BB8D8-B84F-584B-97E6-659E4EB7CDCC}"/>
              </a:ext>
            </a:extLst>
          </p:cNvPr>
          <p:cNvPicPr>
            <a:picLocks noChangeAspect="1"/>
          </p:cNvPicPr>
          <p:nvPr/>
        </p:nvPicPr>
        <p:blipFill>
          <a:blip r:embed="rId3"/>
          <a:stretch>
            <a:fillRect/>
          </a:stretch>
        </p:blipFill>
        <p:spPr>
          <a:xfrm>
            <a:off x="2914004" y="1690688"/>
            <a:ext cx="6872736" cy="284073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FEA6D5-128F-FD43-8C77-76B205ACEE00}"/>
                  </a:ext>
                </a:extLst>
              </p:cNvPr>
              <p:cNvSpPr txBox="1"/>
              <p:nvPr/>
            </p:nvSpPr>
            <p:spPr>
              <a:xfrm>
                <a:off x="838200" y="4761929"/>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6" name="TextBox 5">
                <a:extLst>
                  <a:ext uri="{FF2B5EF4-FFF2-40B4-BE49-F238E27FC236}">
                    <a16:creationId xmlns:a16="http://schemas.microsoft.com/office/drawing/2014/main" id="{34FEA6D5-128F-FD43-8C77-76B205ACEE00}"/>
                  </a:ext>
                </a:extLst>
              </p:cNvPr>
              <p:cNvSpPr txBox="1">
                <a:spLocks noRot="1" noChangeAspect="1" noMove="1" noResize="1" noEditPoints="1" noAdjustHandles="1" noChangeArrowheads="1" noChangeShapeType="1" noTextEdit="1"/>
              </p:cNvSpPr>
              <p:nvPr/>
            </p:nvSpPr>
            <p:spPr>
              <a:xfrm>
                <a:off x="838200" y="4761929"/>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26388-C887-0044-9567-9B93350DCFA4}"/>
                  </a:ext>
                </a:extLst>
              </p:cNvPr>
              <p:cNvSpPr txBox="1"/>
              <p:nvPr/>
            </p:nvSpPr>
            <p:spPr>
              <a:xfrm>
                <a:off x="838200" y="5417207"/>
                <a:ext cx="3917483" cy="1304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𝐿</m:t>
                              </m:r>
                            </m:e>
                            <m:sup>
                              <m:r>
                                <a:rPr lang="en-US" sz="2800" i="1">
                                  <a:solidFill>
                                    <a:schemeClr val="tx1"/>
                                  </a:solidFill>
                                  <a:latin typeface="Cambria Math" panose="02040503050406030204" pitchFamily="18" charset="0"/>
                                </a:rPr>
                                <m:t>𝑘</m:t>
                              </m:r>
                            </m:sup>
                          </m:sSup>
                        </m:e>
                      </m:nary>
                      <m:r>
                        <a:rPr lang="en-US" sz="2800" i="1">
                          <a:solidFill>
                            <a:schemeClr val="tx1"/>
                          </a:solidFill>
                          <a:latin typeface="Cambria Math" panose="02040503050406030204" pitchFamily="18" charset="0"/>
                        </a:rPr>
                        <m:t>𝑓</m:t>
                      </m:r>
                    </m:oMath>
                  </m:oMathPara>
                </a14:m>
                <a:endParaRPr lang="en-US" sz="2800" dirty="0">
                  <a:solidFill>
                    <a:schemeClr val="tx1"/>
                  </a:solidFill>
                </a:endParaRPr>
              </a:p>
            </p:txBody>
          </p:sp>
        </mc:Choice>
        <mc:Fallback xmlns="">
          <p:sp>
            <p:nvSpPr>
              <p:cNvPr id="7" name="TextBox 6">
                <a:extLst>
                  <a:ext uri="{FF2B5EF4-FFF2-40B4-BE49-F238E27FC236}">
                    <a16:creationId xmlns:a16="http://schemas.microsoft.com/office/drawing/2014/main" id="{DDE26388-C887-0044-9567-9B93350DCFA4}"/>
                  </a:ext>
                </a:extLst>
              </p:cNvPr>
              <p:cNvSpPr txBox="1">
                <a:spLocks noRot="1" noChangeAspect="1" noMove="1" noResize="1" noEditPoints="1" noAdjustHandles="1" noChangeArrowheads="1" noChangeShapeType="1" noTextEdit="1"/>
              </p:cNvSpPr>
              <p:nvPr/>
            </p:nvSpPr>
            <p:spPr>
              <a:xfrm>
                <a:off x="838200" y="5417207"/>
                <a:ext cx="3917483" cy="1304268"/>
              </a:xfrm>
              <a:prstGeom prst="rect">
                <a:avLst/>
              </a:prstGeom>
              <a:blipFill>
                <a:blip r:embed="rId5"/>
                <a:stretch>
                  <a:fillRect t="-100971" b="-15922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E8F4BA7-8567-2E48-B481-FAFCA128870F}"/>
              </a:ext>
            </a:extLst>
          </p:cNvPr>
          <p:cNvSpPr txBox="1"/>
          <p:nvPr/>
        </p:nvSpPr>
        <p:spPr>
          <a:xfrm>
            <a:off x="5773489" y="5869286"/>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385286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77</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p:spTree>
    <p:extLst>
      <p:ext uri="{BB962C8B-B14F-4D97-AF65-F5344CB8AC3E}">
        <p14:creationId xmlns:p14="http://schemas.microsoft.com/office/powerpoint/2010/main" val="163881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78</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p:spTree>
    <p:extLst>
      <p:ext uri="{BB962C8B-B14F-4D97-AF65-F5344CB8AC3E}">
        <p14:creationId xmlns:p14="http://schemas.microsoft.com/office/powerpoint/2010/main" val="10141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64B07-CC32-3540-940C-147F7DD1FE5A}"/>
              </a:ext>
            </a:extLst>
          </p:cNvPr>
          <p:cNvSpPr>
            <a:spLocks noGrp="1"/>
          </p:cNvSpPr>
          <p:nvPr>
            <p:ph type="title"/>
          </p:nvPr>
        </p:nvSpPr>
        <p:spPr/>
        <p:txBody>
          <a:bodyPr/>
          <a:lstStyle/>
          <a:p>
            <a:r>
              <a:rPr lang="en-US" dirty="0"/>
              <a:t>Polynomial Parametrized Filter: a Spatial View</a:t>
            </a:r>
          </a:p>
        </p:txBody>
      </p:sp>
      <p:sp>
        <p:nvSpPr>
          <p:cNvPr id="3" name="Slide Number Placeholder 2">
            <a:extLst>
              <a:ext uri="{FF2B5EF4-FFF2-40B4-BE49-F238E27FC236}">
                <a16:creationId xmlns:a16="http://schemas.microsoft.com/office/drawing/2014/main" id="{48007160-2F56-834D-BCB2-A20B575D2894}"/>
              </a:ext>
            </a:extLst>
          </p:cNvPr>
          <p:cNvSpPr>
            <a:spLocks noGrp="1"/>
          </p:cNvSpPr>
          <p:nvPr>
            <p:ph type="sldNum" sz="quarter" idx="12"/>
          </p:nvPr>
        </p:nvSpPr>
        <p:spPr/>
        <p:txBody>
          <a:bodyPr/>
          <a:lstStyle/>
          <a:p>
            <a:fld id="{4C15419E-54D6-8648-ABFB-BEF58E3E877E}" type="slidenum">
              <a:rPr lang="en-US" smtClean="0"/>
              <a:t>79</a:t>
            </a:fld>
            <a:endParaRPr lang="en-US" dirty="0"/>
          </a:p>
        </p:txBody>
      </p:sp>
      <p:pic>
        <p:nvPicPr>
          <p:cNvPr id="5" name="Picture 4">
            <a:extLst>
              <a:ext uri="{FF2B5EF4-FFF2-40B4-BE49-F238E27FC236}">
                <a16:creationId xmlns:a16="http://schemas.microsoft.com/office/drawing/2014/main" id="{90FC6570-1B9C-664B-A9B9-0DAA987B58E2}"/>
              </a:ext>
            </a:extLst>
          </p:cNvPr>
          <p:cNvPicPr>
            <a:picLocks noChangeAspect="1"/>
          </p:cNvPicPr>
          <p:nvPr/>
        </p:nvPicPr>
        <p:blipFill>
          <a:blip r:embed="rId2"/>
          <a:stretch>
            <a:fillRect/>
          </a:stretch>
        </p:blipFill>
        <p:spPr>
          <a:xfrm>
            <a:off x="2897277" y="1690688"/>
            <a:ext cx="6033938" cy="12637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0D6681-B26A-7742-8E68-82CE37F0698E}"/>
                  </a:ext>
                </a:extLst>
              </p:cNvPr>
              <p:cNvSpPr txBox="1"/>
              <p:nvPr/>
            </p:nvSpPr>
            <p:spPr>
              <a:xfrm>
                <a:off x="838200" y="3238689"/>
                <a:ext cx="9011313" cy="557910"/>
              </a:xfrm>
              <a:prstGeom prst="rect">
                <a:avLst/>
              </a:prstGeom>
              <a:noFill/>
            </p:spPr>
            <p:txBody>
              <a:bodyPr wrap="none" rtlCol="0">
                <a:spAutoFit/>
              </a:bodyPr>
              <a:lstStyle/>
              <a:p>
                <a:r>
                  <a:rPr lang="en-US" sz="2800" dirty="0">
                    <a:solidFill>
                      <a:schemeClr val="accent5">
                        <a:lumMod val="75000"/>
                      </a:schemeClr>
                    </a:solidFill>
                  </a:rPr>
                  <a:t>If the node </a:t>
                </a:r>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𝑣</m:t>
                        </m:r>
                      </m:e>
                      <m:sub>
                        <m:r>
                          <a:rPr lang="en-US" sz="2800" b="0" i="1" smtClean="0">
                            <a:solidFill>
                              <a:schemeClr val="accent5">
                                <a:lumMod val="75000"/>
                              </a:schemeClr>
                            </a:solidFill>
                            <a:latin typeface="Cambria Math" panose="02040503050406030204" pitchFamily="18" charset="0"/>
                          </a:rPr>
                          <m:t>𝑗</m:t>
                        </m:r>
                      </m:sub>
                    </m:sSub>
                  </m:oMath>
                </a14:m>
                <a:r>
                  <a:rPr lang="en-US" sz="2800" dirty="0">
                    <a:solidFill>
                      <a:srgbClr val="FF0000"/>
                    </a:solidFill>
                  </a:rPr>
                  <a:t> </a:t>
                </a:r>
                <a:r>
                  <a:rPr lang="en-US" sz="2800" dirty="0">
                    <a:solidFill>
                      <a:schemeClr val="accent1"/>
                    </a:solidFill>
                  </a:rPr>
                  <a:t>is more than </a:t>
                </a:r>
                <a14:m>
                  <m:oMath xmlns:m="http://schemas.openxmlformats.org/officeDocument/2006/math">
                    <m:r>
                      <a:rPr lang="en-US" sz="2800" b="0" i="1" smtClean="0">
                        <a:solidFill>
                          <a:schemeClr val="accent1"/>
                        </a:solidFill>
                        <a:latin typeface="Cambria Math" panose="02040503050406030204" pitchFamily="18" charset="0"/>
                      </a:rPr>
                      <m:t>𝐾</m:t>
                    </m:r>
                  </m:oMath>
                </a14:m>
                <a:r>
                  <a:rPr lang="en-US" sz="2800" dirty="0">
                    <a:solidFill>
                      <a:schemeClr val="accent1"/>
                    </a:solidFill>
                  </a:rPr>
                  <a:t>-hops away from node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𝑣</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then,</a:t>
                </a:r>
              </a:p>
            </p:txBody>
          </p:sp>
        </mc:Choice>
        <mc:Fallback xmlns="">
          <p:sp>
            <p:nvSpPr>
              <p:cNvPr id="6" name="TextBox 5">
                <a:extLst>
                  <a:ext uri="{FF2B5EF4-FFF2-40B4-BE49-F238E27FC236}">
                    <a16:creationId xmlns:a16="http://schemas.microsoft.com/office/drawing/2014/main" id="{5F0D6681-B26A-7742-8E68-82CE37F0698E}"/>
                  </a:ext>
                </a:extLst>
              </p:cNvPr>
              <p:cNvSpPr txBox="1">
                <a:spLocks noRot="1" noChangeAspect="1" noMove="1" noResize="1" noEditPoints="1" noAdjustHandles="1" noChangeArrowheads="1" noChangeShapeType="1" noTextEdit="1"/>
              </p:cNvSpPr>
              <p:nvPr/>
            </p:nvSpPr>
            <p:spPr>
              <a:xfrm>
                <a:off x="838200" y="3238689"/>
                <a:ext cx="9011313" cy="557910"/>
              </a:xfrm>
              <a:prstGeom prst="rect">
                <a:avLst/>
              </a:prstGeom>
              <a:blipFill>
                <a:blip r:embed="rId3"/>
                <a:stretch>
                  <a:fillRect l="-1266" t="-6667" r="-281" b="-244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ADE6A38-E4F6-914E-B387-C17F7E31BC81}"/>
              </a:ext>
            </a:extLst>
          </p:cNvPr>
          <p:cNvPicPr>
            <a:picLocks noChangeAspect="1"/>
          </p:cNvPicPr>
          <p:nvPr/>
        </p:nvPicPr>
        <p:blipFill>
          <a:blip r:embed="rId4"/>
          <a:stretch>
            <a:fillRect/>
          </a:stretch>
        </p:blipFill>
        <p:spPr>
          <a:xfrm>
            <a:off x="5046785" y="3932894"/>
            <a:ext cx="2480372" cy="123441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7BC6A2C-E961-754C-B65D-F35F5D5363CB}"/>
                  </a:ext>
                </a:extLst>
              </p:cNvPr>
              <p:cNvSpPr txBox="1"/>
              <p:nvPr/>
            </p:nvSpPr>
            <p:spPr>
              <a:xfrm>
                <a:off x="838200" y="5366868"/>
                <a:ext cx="9975038" cy="523220"/>
              </a:xfrm>
              <a:prstGeom prst="rect">
                <a:avLst/>
              </a:prstGeom>
              <a:noFill/>
            </p:spPr>
            <p:txBody>
              <a:bodyPr wrap="none" rtlCol="0">
                <a:spAutoFit/>
              </a:bodyPr>
              <a:lstStyle/>
              <a:p>
                <a:r>
                  <a:rPr lang="en-US" sz="2800" dirty="0">
                    <a:solidFill>
                      <a:schemeClr val="accent5">
                        <a:lumMod val="75000"/>
                      </a:schemeClr>
                    </a:solidFill>
                  </a:rPr>
                  <a:t>The filter is </a:t>
                </a:r>
                <a:r>
                  <a:rPr lang="en-US" sz="2800" dirty="0">
                    <a:solidFill>
                      <a:schemeClr val="accent6">
                        <a:lumMod val="50000"/>
                      </a:schemeClr>
                    </a:solidFill>
                  </a:rPr>
                  <a:t>localized within </a:t>
                </a:r>
                <a14:m>
                  <m:oMath xmlns:m="http://schemas.openxmlformats.org/officeDocument/2006/math">
                    <m:r>
                      <a:rPr lang="en-US" sz="2800" b="0" i="1" smtClean="0">
                        <a:solidFill>
                          <a:schemeClr val="accent6">
                            <a:lumMod val="50000"/>
                          </a:schemeClr>
                        </a:solidFill>
                        <a:latin typeface="Cambria Math" panose="02040503050406030204" pitchFamily="18" charset="0"/>
                      </a:rPr>
                      <m:t>𝐾</m:t>
                    </m:r>
                  </m:oMath>
                </a14:m>
                <a:r>
                  <a:rPr lang="en-US" sz="2800" dirty="0">
                    <a:solidFill>
                      <a:schemeClr val="accent6">
                        <a:lumMod val="50000"/>
                      </a:schemeClr>
                    </a:solidFill>
                  </a:rPr>
                  <a:t>-hops </a:t>
                </a:r>
                <a:r>
                  <a:rPr lang="en-US" sz="2800" dirty="0">
                    <a:solidFill>
                      <a:schemeClr val="accent1"/>
                    </a:solidFill>
                  </a:rPr>
                  <a:t>neighbors in the spatial domain</a:t>
                </a:r>
              </a:p>
            </p:txBody>
          </p:sp>
        </mc:Choice>
        <mc:Fallback xmlns="">
          <p:sp>
            <p:nvSpPr>
              <p:cNvPr id="8" name="TextBox 7">
                <a:extLst>
                  <a:ext uri="{FF2B5EF4-FFF2-40B4-BE49-F238E27FC236}">
                    <a16:creationId xmlns:a16="http://schemas.microsoft.com/office/drawing/2014/main" id="{47BC6A2C-E961-754C-B65D-F35F5D5363CB}"/>
                  </a:ext>
                </a:extLst>
              </p:cNvPr>
              <p:cNvSpPr txBox="1">
                <a:spLocks noRot="1" noChangeAspect="1" noMove="1" noResize="1" noEditPoints="1" noAdjustHandles="1" noChangeArrowheads="1" noChangeShapeType="1" noTextEdit="1"/>
              </p:cNvSpPr>
              <p:nvPr/>
            </p:nvSpPr>
            <p:spPr>
              <a:xfrm>
                <a:off x="838200" y="5366868"/>
                <a:ext cx="9975038" cy="523220"/>
              </a:xfrm>
              <a:prstGeom prst="rect">
                <a:avLst/>
              </a:prstGeom>
              <a:blipFill>
                <a:blip r:embed="rId5"/>
                <a:stretch>
                  <a:fillRect l="-1145" t="-11905" r="-254" b="-28571"/>
                </a:stretch>
              </a:blipFill>
            </p:spPr>
            <p:txBody>
              <a:bodyPr/>
              <a:lstStyle/>
              <a:p>
                <a:r>
                  <a:rPr lang="en-US">
                    <a:noFill/>
                  </a:rPr>
                  <a:t> </a:t>
                </a:r>
              </a:p>
            </p:txBody>
          </p:sp>
        </mc:Fallback>
      </mc:AlternateContent>
    </p:spTree>
    <p:extLst>
      <p:ext uri="{BB962C8B-B14F-4D97-AF65-F5344CB8AC3E}">
        <p14:creationId xmlns:p14="http://schemas.microsoft.com/office/powerpoint/2010/main" val="215182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6BC36-68A1-484C-B6E4-5E943C63BA24}"/>
              </a:ext>
            </a:extLst>
          </p:cNvPr>
          <p:cNvSpPr>
            <a:spLocks noGrp="1"/>
          </p:cNvSpPr>
          <p:nvPr>
            <p:ph type="title"/>
          </p:nvPr>
        </p:nvSpPr>
        <p:spPr>
          <a:xfrm>
            <a:off x="11912" y="-3625"/>
            <a:ext cx="10515600" cy="1325563"/>
          </a:xfrm>
        </p:spPr>
        <p:txBody>
          <a:bodyPr/>
          <a:lstStyle/>
          <a:p>
            <a:r>
              <a:rPr lang="en-US" dirty="0"/>
              <a:t>Tutorial Overview</a:t>
            </a:r>
          </a:p>
        </p:txBody>
      </p:sp>
      <p:sp>
        <p:nvSpPr>
          <p:cNvPr id="3" name="Slide Number Placeholder 2">
            <a:extLst>
              <a:ext uri="{FF2B5EF4-FFF2-40B4-BE49-F238E27FC236}">
                <a16:creationId xmlns:a16="http://schemas.microsoft.com/office/drawing/2014/main" id="{0405A6A6-634F-D34E-AFF9-BD3CC72922DE}"/>
              </a:ext>
            </a:extLst>
          </p:cNvPr>
          <p:cNvSpPr>
            <a:spLocks noGrp="1"/>
          </p:cNvSpPr>
          <p:nvPr>
            <p:ph type="sldNum" sz="quarter" idx="12"/>
          </p:nvPr>
        </p:nvSpPr>
        <p:spPr/>
        <p:txBody>
          <a:bodyPr/>
          <a:lstStyle/>
          <a:p>
            <a:fld id="{4C15419E-54D6-8648-ABFB-BEF58E3E877E}" type="slidenum">
              <a:rPr lang="en-US" smtClean="0"/>
              <a:t>8</a:t>
            </a:fld>
            <a:endParaRPr lang="en-US" dirty="0"/>
          </a:p>
        </p:txBody>
      </p:sp>
      <p:sp>
        <p:nvSpPr>
          <p:cNvPr id="7" name="Rounded Rectangle 6">
            <a:extLst>
              <a:ext uri="{FF2B5EF4-FFF2-40B4-BE49-F238E27FC236}">
                <a16:creationId xmlns:a16="http://schemas.microsoft.com/office/drawing/2014/main" id="{84C8408A-5219-4347-9455-0C43874FFF1D}"/>
              </a:ext>
            </a:extLst>
          </p:cNvPr>
          <p:cNvSpPr/>
          <p:nvPr/>
        </p:nvSpPr>
        <p:spPr>
          <a:xfrm>
            <a:off x="83963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EE023AA-D7BE-DA43-8E46-771C3B0E0948}"/>
              </a:ext>
            </a:extLst>
          </p:cNvPr>
          <p:cNvSpPr/>
          <p:nvPr/>
        </p:nvSpPr>
        <p:spPr>
          <a:xfrm>
            <a:off x="4586378"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BB6AB0B-BF7E-2D4B-BDBE-602D1E685501}"/>
              </a:ext>
            </a:extLst>
          </p:cNvPr>
          <p:cNvSpPr/>
          <p:nvPr/>
        </p:nvSpPr>
        <p:spPr>
          <a:xfrm>
            <a:off x="8438070" y="2392393"/>
            <a:ext cx="2973237" cy="2674188"/>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132BE6F-B879-1242-86A0-54407A026300}"/>
              </a:ext>
            </a:extLst>
          </p:cNvPr>
          <p:cNvSpPr txBox="1"/>
          <p:nvPr/>
        </p:nvSpPr>
        <p:spPr>
          <a:xfrm>
            <a:off x="1653059" y="1966823"/>
            <a:ext cx="1346394" cy="369332"/>
          </a:xfrm>
          <a:prstGeom prst="rect">
            <a:avLst/>
          </a:prstGeom>
          <a:noFill/>
        </p:spPr>
        <p:txBody>
          <a:bodyPr wrap="none" rtlCol="0">
            <a:spAutoFit/>
          </a:bodyPr>
          <a:lstStyle/>
          <a:p>
            <a:r>
              <a:rPr lang="en-US" dirty="0"/>
              <a:t>Foundations</a:t>
            </a:r>
          </a:p>
        </p:txBody>
      </p:sp>
      <p:sp>
        <p:nvSpPr>
          <p:cNvPr id="11" name="TextBox 10">
            <a:extLst>
              <a:ext uri="{FF2B5EF4-FFF2-40B4-BE49-F238E27FC236}">
                <a16:creationId xmlns:a16="http://schemas.microsoft.com/office/drawing/2014/main" id="{4A469AD5-9B87-344E-808B-4E316DCDEDBE}"/>
              </a:ext>
            </a:extLst>
          </p:cNvPr>
          <p:cNvSpPr txBox="1"/>
          <p:nvPr/>
        </p:nvSpPr>
        <p:spPr>
          <a:xfrm>
            <a:off x="5631208" y="1966823"/>
            <a:ext cx="883575" cy="369332"/>
          </a:xfrm>
          <a:prstGeom prst="rect">
            <a:avLst/>
          </a:prstGeom>
          <a:noFill/>
        </p:spPr>
        <p:txBody>
          <a:bodyPr wrap="none" rtlCol="0">
            <a:spAutoFit/>
          </a:bodyPr>
          <a:lstStyle/>
          <a:p>
            <a:r>
              <a:rPr lang="en-US" dirty="0"/>
              <a:t>Models</a:t>
            </a:r>
          </a:p>
        </p:txBody>
      </p:sp>
      <p:sp>
        <p:nvSpPr>
          <p:cNvPr id="12" name="TextBox 11">
            <a:extLst>
              <a:ext uri="{FF2B5EF4-FFF2-40B4-BE49-F238E27FC236}">
                <a16:creationId xmlns:a16="http://schemas.microsoft.com/office/drawing/2014/main" id="{7EEAE74D-0D83-BF43-859C-F97835163131}"/>
              </a:ext>
            </a:extLst>
          </p:cNvPr>
          <p:cNvSpPr txBox="1"/>
          <p:nvPr/>
        </p:nvSpPr>
        <p:spPr>
          <a:xfrm>
            <a:off x="9366511" y="1972574"/>
            <a:ext cx="1334789" cy="369332"/>
          </a:xfrm>
          <a:prstGeom prst="rect">
            <a:avLst/>
          </a:prstGeom>
          <a:noFill/>
        </p:spPr>
        <p:txBody>
          <a:bodyPr wrap="none" rtlCol="0">
            <a:spAutoFit/>
          </a:bodyPr>
          <a:lstStyle/>
          <a:p>
            <a:r>
              <a:rPr lang="en-US" dirty="0"/>
              <a:t>Applications</a:t>
            </a:r>
          </a:p>
        </p:txBody>
      </p:sp>
      <p:sp>
        <p:nvSpPr>
          <p:cNvPr id="16" name="TextBox 15">
            <a:extLst>
              <a:ext uri="{FF2B5EF4-FFF2-40B4-BE49-F238E27FC236}">
                <a16:creationId xmlns:a16="http://schemas.microsoft.com/office/drawing/2014/main" id="{8AB5C18D-907B-2A43-AFE7-4CF445102A45}"/>
              </a:ext>
            </a:extLst>
          </p:cNvPr>
          <p:cNvSpPr txBox="1"/>
          <p:nvPr/>
        </p:nvSpPr>
        <p:spPr>
          <a:xfrm>
            <a:off x="8538085" y="3557919"/>
            <a:ext cx="2873222" cy="369332"/>
          </a:xfrm>
          <a:prstGeom prst="rect">
            <a:avLst/>
          </a:prstGeom>
          <a:noFill/>
        </p:spPr>
        <p:txBody>
          <a:bodyPr wrap="none" rtlCol="0">
            <a:spAutoFit/>
          </a:bodyPr>
          <a:lstStyle/>
          <a:p>
            <a:r>
              <a:rPr lang="en-US" dirty="0"/>
              <a:t>Natural Language Processing</a:t>
            </a:r>
          </a:p>
        </p:txBody>
      </p:sp>
      <p:sp>
        <p:nvSpPr>
          <p:cNvPr id="17" name="TextBox 16">
            <a:extLst>
              <a:ext uri="{FF2B5EF4-FFF2-40B4-BE49-F238E27FC236}">
                <a16:creationId xmlns:a16="http://schemas.microsoft.com/office/drawing/2014/main" id="{CFD03CD6-AEE1-0049-AE07-8AA3CFBB1E2F}"/>
              </a:ext>
            </a:extLst>
          </p:cNvPr>
          <p:cNvSpPr txBox="1"/>
          <p:nvPr/>
        </p:nvSpPr>
        <p:spPr>
          <a:xfrm>
            <a:off x="9012928" y="4291005"/>
            <a:ext cx="1938544" cy="369332"/>
          </a:xfrm>
          <a:prstGeom prst="rect">
            <a:avLst/>
          </a:prstGeom>
          <a:noFill/>
        </p:spPr>
        <p:txBody>
          <a:bodyPr wrap="none" rtlCol="0">
            <a:spAutoFit/>
          </a:bodyPr>
          <a:lstStyle/>
          <a:p>
            <a:r>
              <a:rPr lang="en-US" dirty="0"/>
              <a:t>Recommendations</a:t>
            </a:r>
          </a:p>
        </p:txBody>
      </p:sp>
      <p:sp>
        <p:nvSpPr>
          <p:cNvPr id="18" name="TextBox 17">
            <a:extLst>
              <a:ext uri="{FF2B5EF4-FFF2-40B4-BE49-F238E27FC236}">
                <a16:creationId xmlns:a16="http://schemas.microsoft.com/office/drawing/2014/main" id="{0E78227D-5452-444D-86AF-39C23F507348}"/>
              </a:ext>
            </a:extLst>
          </p:cNvPr>
          <p:cNvSpPr txBox="1"/>
          <p:nvPr/>
        </p:nvSpPr>
        <p:spPr>
          <a:xfrm>
            <a:off x="9321861" y="2887973"/>
            <a:ext cx="1205651" cy="369332"/>
          </a:xfrm>
          <a:prstGeom prst="rect">
            <a:avLst/>
          </a:prstGeom>
          <a:noFill/>
        </p:spPr>
        <p:txBody>
          <a:bodyPr wrap="none" rtlCol="0">
            <a:spAutoFit/>
          </a:bodyPr>
          <a:lstStyle/>
          <a:p>
            <a:r>
              <a:rPr lang="en-US" dirty="0"/>
              <a:t>Healthcare</a:t>
            </a:r>
          </a:p>
        </p:txBody>
      </p:sp>
      <p:sp>
        <p:nvSpPr>
          <p:cNvPr id="19" name="TextBox 18">
            <a:extLst>
              <a:ext uri="{FF2B5EF4-FFF2-40B4-BE49-F238E27FC236}">
                <a16:creationId xmlns:a16="http://schemas.microsoft.com/office/drawing/2014/main" id="{336EF528-C87B-0B49-B26F-5B0F49228A77}"/>
              </a:ext>
            </a:extLst>
          </p:cNvPr>
          <p:cNvSpPr txBox="1"/>
          <p:nvPr/>
        </p:nvSpPr>
        <p:spPr>
          <a:xfrm>
            <a:off x="5127042" y="2612290"/>
            <a:ext cx="2068259" cy="369332"/>
          </a:xfrm>
          <a:prstGeom prst="rect">
            <a:avLst/>
          </a:prstGeom>
          <a:noFill/>
        </p:spPr>
        <p:txBody>
          <a:bodyPr wrap="none" rtlCol="0">
            <a:spAutoFit/>
          </a:bodyPr>
          <a:lstStyle/>
          <a:p>
            <a:r>
              <a:rPr lang="en-US" dirty="0"/>
              <a:t>Spectral-based GNN</a:t>
            </a:r>
          </a:p>
        </p:txBody>
      </p:sp>
      <p:sp>
        <p:nvSpPr>
          <p:cNvPr id="20" name="TextBox 19">
            <a:extLst>
              <a:ext uri="{FF2B5EF4-FFF2-40B4-BE49-F238E27FC236}">
                <a16:creationId xmlns:a16="http://schemas.microsoft.com/office/drawing/2014/main" id="{30FED964-B54C-204C-BE5C-154B08F726EA}"/>
              </a:ext>
            </a:extLst>
          </p:cNvPr>
          <p:cNvSpPr txBox="1"/>
          <p:nvPr/>
        </p:nvSpPr>
        <p:spPr>
          <a:xfrm>
            <a:off x="5127042" y="3016853"/>
            <a:ext cx="1941044" cy="369332"/>
          </a:xfrm>
          <a:prstGeom prst="rect">
            <a:avLst/>
          </a:prstGeom>
          <a:noFill/>
        </p:spPr>
        <p:txBody>
          <a:bodyPr wrap="none" rtlCol="0">
            <a:spAutoFit/>
          </a:bodyPr>
          <a:lstStyle/>
          <a:p>
            <a:r>
              <a:rPr lang="en-US" dirty="0"/>
              <a:t>Spatial-based GNN</a:t>
            </a:r>
          </a:p>
        </p:txBody>
      </p:sp>
      <p:sp>
        <p:nvSpPr>
          <p:cNvPr id="21" name="TextBox 20">
            <a:extLst>
              <a:ext uri="{FF2B5EF4-FFF2-40B4-BE49-F238E27FC236}">
                <a16:creationId xmlns:a16="http://schemas.microsoft.com/office/drawing/2014/main" id="{A2FA90EA-7AEA-894A-A9BE-E030B84BEDA5}"/>
              </a:ext>
            </a:extLst>
          </p:cNvPr>
          <p:cNvSpPr txBox="1"/>
          <p:nvPr/>
        </p:nvSpPr>
        <p:spPr>
          <a:xfrm>
            <a:off x="5092210" y="3442423"/>
            <a:ext cx="2243243" cy="369332"/>
          </a:xfrm>
          <a:prstGeom prst="rect">
            <a:avLst/>
          </a:prstGeom>
          <a:noFill/>
        </p:spPr>
        <p:txBody>
          <a:bodyPr wrap="none" rtlCol="0">
            <a:spAutoFit/>
          </a:bodyPr>
          <a:lstStyle/>
          <a:p>
            <a:r>
              <a:rPr lang="en-US" dirty="0"/>
              <a:t>Pooling Layers in GNN</a:t>
            </a:r>
          </a:p>
        </p:txBody>
      </p:sp>
      <p:sp>
        <p:nvSpPr>
          <p:cNvPr id="22" name="TextBox 21">
            <a:extLst>
              <a:ext uri="{FF2B5EF4-FFF2-40B4-BE49-F238E27FC236}">
                <a16:creationId xmlns:a16="http://schemas.microsoft.com/office/drawing/2014/main" id="{A4F11572-421C-1845-9A77-F607849605FB}"/>
              </a:ext>
            </a:extLst>
          </p:cNvPr>
          <p:cNvSpPr txBox="1"/>
          <p:nvPr/>
        </p:nvSpPr>
        <p:spPr>
          <a:xfrm>
            <a:off x="5086851" y="3921673"/>
            <a:ext cx="2046458" cy="369332"/>
          </a:xfrm>
          <a:prstGeom prst="rect">
            <a:avLst/>
          </a:prstGeom>
          <a:noFill/>
        </p:spPr>
        <p:txBody>
          <a:bodyPr wrap="none" rtlCol="0">
            <a:spAutoFit/>
          </a:bodyPr>
          <a:lstStyle/>
          <a:p>
            <a:r>
              <a:rPr lang="en-US" dirty="0"/>
              <a:t>Robustness of  GNN</a:t>
            </a:r>
          </a:p>
        </p:txBody>
      </p:sp>
      <p:sp>
        <p:nvSpPr>
          <p:cNvPr id="23" name="TextBox 22">
            <a:extLst>
              <a:ext uri="{FF2B5EF4-FFF2-40B4-BE49-F238E27FC236}">
                <a16:creationId xmlns:a16="http://schemas.microsoft.com/office/drawing/2014/main" id="{68D64EDA-0261-0040-9B3A-6D3F3114CB78}"/>
              </a:ext>
            </a:extLst>
          </p:cNvPr>
          <p:cNvSpPr txBox="1"/>
          <p:nvPr/>
        </p:nvSpPr>
        <p:spPr>
          <a:xfrm>
            <a:off x="4845938" y="4400923"/>
            <a:ext cx="2630464" cy="369332"/>
          </a:xfrm>
          <a:prstGeom prst="rect">
            <a:avLst/>
          </a:prstGeom>
          <a:noFill/>
        </p:spPr>
        <p:txBody>
          <a:bodyPr wrap="none" rtlCol="0">
            <a:spAutoFit/>
          </a:bodyPr>
          <a:lstStyle/>
          <a:p>
            <a:r>
              <a:rPr lang="en-US" dirty="0"/>
              <a:t>Scalable Learning for GNN</a:t>
            </a:r>
          </a:p>
        </p:txBody>
      </p:sp>
      <p:sp>
        <p:nvSpPr>
          <p:cNvPr id="25" name="Right Arrow 24">
            <a:extLst>
              <a:ext uri="{FF2B5EF4-FFF2-40B4-BE49-F238E27FC236}">
                <a16:creationId xmlns:a16="http://schemas.microsoft.com/office/drawing/2014/main" id="{4E7BA1D8-FB22-0E4F-A07F-9588A17A1F4D}"/>
              </a:ext>
            </a:extLst>
          </p:cNvPr>
          <p:cNvSpPr/>
          <p:nvPr/>
        </p:nvSpPr>
        <p:spPr>
          <a:xfrm>
            <a:off x="3870385" y="3429000"/>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8DE0D5B-DDBB-0E40-8362-B247E7B8422E}"/>
              </a:ext>
            </a:extLst>
          </p:cNvPr>
          <p:cNvSpPr/>
          <p:nvPr/>
        </p:nvSpPr>
        <p:spPr>
          <a:xfrm>
            <a:off x="7621562" y="3459834"/>
            <a:ext cx="661358" cy="3827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6B358F2-9270-834E-B0CF-52D42DD6CDD9}"/>
              </a:ext>
            </a:extLst>
          </p:cNvPr>
          <p:cNvSpPr txBox="1"/>
          <p:nvPr/>
        </p:nvSpPr>
        <p:spPr>
          <a:xfrm>
            <a:off x="1306879" y="2853194"/>
            <a:ext cx="1998881" cy="369332"/>
          </a:xfrm>
          <a:prstGeom prst="rect">
            <a:avLst/>
          </a:prstGeom>
          <a:noFill/>
        </p:spPr>
        <p:txBody>
          <a:bodyPr wrap="none" rtlCol="0">
            <a:spAutoFit/>
          </a:bodyPr>
          <a:lstStyle/>
          <a:p>
            <a:r>
              <a:rPr lang="en-US" dirty="0"/>
              <a:t>Basic Graph Theory</a:t>
            </a:r>
          </a:p>
        </p:txBody>
      </p:sp>
      <p:sp>
        <p:nvSpPr>
          <p:cNvPr id="28" name="TextBox 27">
            <a:extLst>
              <a:ext uri="{FF2B5EF4-FFF2-40B4-BE49-F238E27FC236}">
                <a16:creationId xmlns:a16="http://schemas.microsoft.com/office/drawing/2014/main" id="{B02EA3B9-271D-394E-84A2-F856F645CF99}"/>
              </a:ext>
            </a:extLst>
          </p:cNvPr>
          <p:cNvSpPr txBox="1"/>
          <p:nvPr/>
        </p:nvSpPr>
        <p:spPr>
          <a:xfrm>
            <a:off x="1166584" y="3450809"/>
            <a:ext cx="2279470" cy="369332"/>
          </a:xfrm>
          <a:prstGeom prst="rect">
            <a:avLst/>
          </a:prstGeom>
          <a:noFill/>
        </p:spPr>
        <p:txBody>
          <a:bodyPr wrap="none" rtlCol="0">
            <a:spAutoFit/>
          </a:bodyPr>
          <a:lstStyle/>
          <a:p>
            <a:r>
              <a:rPr lang="en-US" dirty="0"/>
              <a:t>Spectral Graph Theory</a:t>
            </a:r>
          </a:p>
        </p:txBody>
      </p:sp>
      <p:sp>
        <p:nvSpPr>
          <p:cNvPr id="29" name="TextBox 28">
            <a:extLst>
              <a:ext uri="{FF2B5EF4-FFF2-40B4-BE49-F238E27FC236}">
                <a16:creationId xmlns:a16="http://schemas.microsoft.com/office/drawing/2014/main" id="{C70939F4-7DDF-3E4D-9ABE-78686219C5A0}"/>
              </a:ext>
            </a:extLst>
          </p:cNvPr>
          <p:cNvSpPr txBox="1"/>
          <p:nvPr/>
        </p:nvSpPr>
        <p:spPr>
          <a:xfrm>
            <a:off x="1146264" y="4025420"/>
            <a:ext cx="2293833" cy="369332"/>
          </a:xfrm>
          <a:prstGeom prst="rect">
            <a:avLst/>
          </a:prstGeom>
          <a:noFill/>
        </p:spPr>
        <p:txBody>
          <a:bodyPr wrap="none" rtlCol="0">
            <a:spAutoFit/>
          </a:bodyPr>
          <a:lstStyle/>
          <a:p>
            <a:r>
              <a:rPr lang="en-US" dirty="0"/>
              <a:t>Graph Fourier Analysis</a:t>
            </a:r>
          </a:p>
        </p:txBody>
      </p:sp>
    </p:spTree>
    <p:extLst>
      <p:ext uri="{BB962C8B-B14F-4D97-AF65-F5344CB8AC3E}">
        <p14:creationId xmlns:p14="http://schemas.microsoft.com/office/powerpoint/2010/main" val="813704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Tree>
    <p:extLst>
      <p:ext uri="{BB962C8B-B14F-4D97-AF65-F5344CB8AC3E}">
        <p14:creationId xmlns:p14="http://schemas.microsoft.com/office/powerpoint/2010/main" val="3595140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Tree>
    <p:extLst>
      <p:ext uri="{BB962C8B-B14F-4D97-AF65-F5344CB8AC3E}">
        <p14:creationId xmlns:p14="http://schemas.microsoft.com/office/powerpoint/2010/main" val="791983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p:spTree>
    <p:extLst>
      <p:ext uri="{BB962C8B-B14F-4D97-AF65-F5344CB8AC3E}">
        <p14:creationId xmlns:p14="http://schemas.microsoft.com/office/powerpoint/2010/main" val="3588797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83</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p:spTree>
    <p:extLst>
      <p:ext uri="{BB962C8B-B14F-4D97-AF65-F5344CB8AC3E}">
        <p14:creationId xmlns:p14="http://schemas.microsoft.com/office/powerpoint/2010/main" val="3355631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spTree>
    <p:extLst>
      <p:ext uri="{BB962C8B-B14F-4D97-AF65-F5344CB8AC3E}">
        <p14:creationId xmlns:p14="http://schemas.microsoft.com/office/powerpoint/2010/main" val="1230145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5068-E4F7-2842-8AC8-C9613B23BD2E}"/>
              </a:ext>
            </a:extLst>
          </p:cNvPr>
          <p:cNvSpPr>
            <a:spLocks noGrp="1"/>
          </p:cNvSpPr>
          <p:nvPr>
            <p:ph type="title"/>
          </p:nvPr>
        </p:nvSpPr>
        <p:spPr/>
        <p:txBody>
          <a:bodyPr/>
          <a:lstStyle/>
          <a:p>
            <a:r>
              <a:rPr lang="en-US" dirty="0"/>
              <a:t>Chebyshev Polynomials</a:t>
            </a:r>
          </a:p>
        </p:txBody>
      </p:sp>
      <p:sp>
        <p:nvSpPr>
          <p:cNvPr id="3" name="Slide Number Placeholder 2">
            <a:extLst>
              <a:ext uri="{FF2B5EF4-FFF2-40B4-BE49-F238E27FC236}">
                <a16:creationId xmlns:a16="http://schemas.microsoft.com/office/drawing/2014/main" id="{5E639AE1-8326-204A-858A-C066862F5700}"/>
              </a:ext>
            </a:extLst>
          </p:cNvPr>
          <p:cNvSpPr>
            <a:spLocks noGrp="1"/>
          </p:cNvSpPr>
          <p:nvPr>
            <p:ph type="sldNum" sz="quarter" idx="12"/>
          </p:nvPr>
        </p:nvSpPr>
        <p:spPr/>
        <p:txBody>
          <a:bodyPr/>
          <a:lstStyle/>
          <a:p>
            <a:fld id="{4C15419E-54D6-8648-ABFB-BEF58E3E877E}" type="slidenum">
              <a:rPr lang="en-US" smtClean="0"/>
              <a:t>85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D35B80-DCC3-9C4D-A629-F44FF79D7C41}"/>
                  </a:ext>
                </a:extLst>
              </p:cNvPr>
              <p:cNvSpPr txBox="1"/>
              <p:nvPr/>
            </p:nvSpPr>
            <p:spPr>
              <a:xfrm>
                <a:off x="838200" y="1588168"/>
                <a:ext cx="9802171" cy="523220"/>
              </a:xfrm>
              <a:prstGeom prst="rect">
                <a:avLst/>
              </a:prstGeom>
              <a:noFill/>
            </p:spPr>
            <p:txBody>
              <a:bodyPr wrap="none" rtlCol="0">
                <a:spAutoFit/>
              </a:bodyPr>
              <a:lstStyle/>
              <a:p>
                <a:r>
                  <a:rPr lang="en-US" sz="2800" dirty="0">
                    <a:solidFill>
                      <a:schemeClr val="accent5">
                        <a:lumMod val="75000"/>
                      </a:schemeClr>
                    </a:solidFill>
                  </a:rPr>
                  <a:t>The polynomials adopted have </a:t>
                </a:r>
                <a:r>
                  <a:rPr lang="en-US" sz="2800" dirty="0">
                    <a:solidFill>
                      <a:srgbClr val="FF0000"/>
                    </a:solidFill>
                  </a:rPr>
                  <a:t>non-orthogonal</a:t>
                </a:r>
                <a:r>
                  <a:rPr lang="en-US" sz="2800" dirty="0">
                    <a:solidFill>
                      <a:schemeClr val="accent5">
                        <a:lumMod val="75000"/>
                      </a:schemeClr>
                    </a:solidFill>
                  </a:rPr>
                  <a:t> basis </a:t>
                </a:r>
                <a14:m>
                  <m:oMath xmlns:m="http://schemas.openxmlformats.org/officeDocument/2006/math">
                    <m:r>
                      <a:rPr lang="en-US" sz="2800" b="0" i="1" smtClean="0">
                        <a:solidFill>
                          <a:schemeClr val="accent5">
                            <a:lumMod val="75000"/>
                          </a:schemeClr>
                        </a:solidFill>
                        <a:latin typeface="Cambria Math" panose="02040503050406030204" pitchFamily="18" charset="0"/>
                      </a:rPr>
                      <m:t>1, </m:t>
                    </m:r>
                    <m:r>
                      <a:rPr lang="en-US" sz="2800" b="0" i="1" smtClean="0">
                        <a:solidFill>
                          <a:schemeClr val="accent5">
                            <a:lumMod val="75000"/>
                          </a:schemeClr>
                        </a:solidFill>
                        <a:latin typeface="Cambria Math" panose="02040503050406030204" pitchFamily="18" charset="0"/>
                      </a:rPr>
                      <m:t>𝑥</m:t>
                    </m:r>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2</m:t>
                        </m:r>
                      </m:sup>
                    </m:sSup>
                    <m:r>
                      <a:rPr lang="en-US" sz="2800" b="0" i="1" smtClean="0">
                        <a:solidFill>
                          <a:schemeClr val="accent5">
                            <a:lumMod val="75000"/>
                          </a:schemeClr>
                        </a:solidFill>
                        <a:latin typeface="Cambria Math" panose="02040503050406030204" pitchFamily="18" charset="0"/>
                      </a:rPr>
                      <m:t>, </m:t>
                    </m:r>
                    <m:sSup>
                      <m:sSupPr>
                        <m:ctrlPr>
                          <a:rPr lang="en-US" sz="2800" b="0" i="1" smtClean="0">
                            <a:solidFill>
                              <a:schemeClr val="accent5">
                                <a:lumMod val="75000"/>
                              </a:schemeClr>
                            </a:solidFill>
                            <a:latin typeface="Cambria Math" panose="02040503050406030204" pitchFamily="18" charset="0"/>
                          </a:rPr>
                        </m:ctrlPr>
                      </m:sSupPr>
                      <m:e>
                        <m:r>
                          <a:rPr lang="en-US" sz="2800" b="0" i="1" smtClean="0">
                            <a:solidFill>
                              <a:schemeClr val="accent5">
                                <a:lumMod val="75000"/>
                              </a:schemeClr>
                            </a:solidFill>
                            <a:latin typeface="Cambria Math" panose="02040503050406030204" pitchFamily="18" charset="0"/>
                          </a:rPr>
                          <m:t>𝑥</m:t>
                        </m:r>
                      </m:e>
                      <m:sup>
                        <m:r>
                          <a:rPr lang="en-US" sz="2800" b="0" i="1" smtClean="0">
                            <a:solidFill>
                              <a:schemeClr val="accent5">
                                <a:lumMod val="75000"/>
                              </a:schemeClr>
                            </a:solidFill>
                            <a:latin typeface="Cambria Math" panose="02040503050406030204" pitchFamily="18" charset="0"/>
                          </a:rPr>
                          <m:t>3</m:t>
                        </m:r>
                      </m:sup>
                    </m:sSup>
                    <m:r>
                      <a:rPr lang="en-US" sz="2800" b="0" i="1" smtClean="0">
                        <a:solidFill>
                          <a:schemeClr val="accent5">
                            <a:lumMod val="75000"/>
                          </a:schemeClr>
                        </a:solidFill>
                        <a:latin typeface="Cambria Math" panose="02040503050406030204" pitchFamily="18" charset="0"/>
                      </a:rPr>
                      <m:t>,…</m:t>
                    </m:r>
                  </m:oMath>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68D35B80-DCC3-9C4D-A629-F44FF79D7C41}"/>
                  </a:ext>
                </a:extLst>
              </p:cNvPr>
              <p:cNvSpPr txBox="1">
                <a:spLocks noRot="1" noChangeAspect="1" noMove="1" noResize="1" noEditPoints="1" noAdjustHandles="1" noChangeArrowheads="1" noChangeShapeType="1" noTextEdit="1"/>
              </p:cNvSpPr>
              <p:nvPr/>
            </p:nvSpPr>
            <p:spPr>
              <a:xfrm>
                <a:off x="838200" y="1588168"/>
                <a:ext cx="9802171" cy="523220"/>
              </a:xfrm>
              <a:prstGeom prst="rect">
                <a:avLst/>
              </a:prstGeom>
              <a:blipFill>
                <a:blip r:embed="rId2"/>
                <a:stretch>
                  <a:fillRect l="-1164" t="-9524" b="-30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FD27556-981D-9840-A70E-01C06D90E31C}"/>
              </a:ext>
            </a:extLst>
          </p:cNvPr>
          <p:cNvPicPr>
            <a:picLocks noChangeAspect="1"/>
          </p:cNvPicPr>
          <p:nvPr/>
        </p:nvPicPr>
        <p:blipFill>
          <a:blip r:embed="rId3"/>
          <a:stretch>
            <a:fillRect/>
          </a:stretch>
        </p:blipFill>
        <p:spPr>
          <a:xfrm>
            <a:off x="3226638" y="2329012"/>
            <a:ext cx="5600700" cy="520700"/>
          </a:xfrm>
          <a:prstGeom prst="rect">
            <a:avLst/>
          </a:prstGeom>
        </p:spPr>
      </p:pic>
      <p:sp>
        <p:nvSpPr>
          <p:cNvPr id="7" name="TextBox 6">
            <a:extLst>
              <a:ext uri="{FF2B5EF4-FFF2-40B4-BE49-F238E27FC236}">
                <a16:creationId xmlns:a16="http://schemas.microsoft.com/office/drawing/2014/main" id="{DA84A436-B91A-6C44-B47F-8C180F3C627D}"/>
              </a:ext>
            </a:extLst>
          </p:cNvPr>
          <p:cNvSpPr txBox="1"/>
          <p:nvPr/>
        </p:nvSpPr>
        <p:spPr>
          <a:xfrm>
            <a:off x="838200" y="3167390"/>
            <a:ext cx="6506268" cy="523220"/>
          </a:xfrm>
          <a:prstGeom prst="rect">
            <a:avLst/>
          </a:prstGeom>
          <a:noFill/>
        </p:spPr>
        <p:txBody>
          <a:bodyPr wrap="none" rtlCol="0">
            <a:spAutoFit/>
          </a:bodyPr>
          <a:lstStyle/>
          <a:p>
            <a:r>
              <a:rPr lang="en-US" sz="2800" dirty="0">
                <a:solidFill>
                  <a:srgbClr val="FF0000"/>
                </a:solidFill>
              </a:rPr>
              <a:t>Unstable under perturbation of coefficients</a:t>
            </a:r>
          </a:p>
        </p:txBody>
      </p:sp>
      <p:sp>
        <p:nvSpPr>
          <p:cNvPr id="8" name="TextBox 7">
            <a:extLst>
              <a:ext uri="{FF2B5EF4-FFF2-40B4-BE49-F238E27FC236}">
                <a16:creationId xmlns:a16="http://schemas.microsoft.com/office/drawing/2014/main" id="{69BAEBC8-81BD-BD48-BA16-070CBA7BD975}"/>
              </a:ext>
            </a:extLst>
          </p:cNvPr>
          <p:cNvSpPr txBox="1"/>
          <p:nvPr/>
        </p:nvSpPr>
        <p:spPr>
          <a:xfrm>
            <a:off x="838200" y="3761909"/>
            <a:ext cx="3698064" cy="523220"/>
          </a:xfrm>
          <a:prstGeom prst="rect">
            <a:avLst/>
          </a:prstGeom>
          <a:noFill/>
        </p:spPr>
        <p:txBody>
          <a:bodyPr wrap="none" rtlCol="0">
            <a:spAutoFit/>
          </a:bodyPr>
          <a:lstStyle/>
          <a:p>
            <a:r>
              <a:rPr lang="en-US" sz="2800" dirty="0"/>
              <a:t>Chebyshev polynomials: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6F67F72-F2A4-D94B-A1B0-6ACDB3C0BDB5}"/>
                  </a:ext>
                </a:extLst>
              </p:cNvPr>
              <p:cNvSpPr txBox="1"/>
              <p:nvPr/>
            </p:nvSpPr>
            <p:spPr>
              <a:xfrm>
                <a:off x="883129" y="4285129"/>
                <a:ext cx="4244432" cy="1015663"/>
              </a:xfrm>
              <a:prstGeom prst="rect">
                <a:avLst/>
              </a:prstGeom>
              <a:noFill/>
            </p:spPr>
            <p:txBody>
              <a:bodyPr wrap="none" rtlCol="0">
                <a:spAutoFit/>
              </a:bodyPr>
              <a:lstStyle/>
              <a:p>
                <a:r>
                  <a:rPr lang="en-US" sz="2000" dirty="0">
                    <a:solidFill>
                      <a:schemeClr val="tx1"/>
                    </a:solidFill>
                  </a:rPr>
                  <a:t>Recursive definition:</a:t>
                </a: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0</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=1;</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oMath>
                </a14:m>
                <a:endParaRPr lang="en-US" sz="2000" dirty="0">
                  <a:solidFill>
                    <a:schemeClr val="tx1"/>
                  </a:solidFill>
                </a:endParaRPr>
              </a:p>
              <a:p>
                <a:pPr marL="800100" lvl="1" indent="-342900">
                  <a:buFont typeface="Arial" panose="020B0604020202020204" pitchFamily="34" charset="0"/>
                  <a:buChar cha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−1</m:t>
                        </m:r>
                      </m:sub>
                    </m:sSub>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xmlns="">
          <p:sp>
            <p:nvSpPr>
              <p:cNvPr id="9" name="TextBox 8">
                <a:extLst>
                  <a:ext uri="{FF2B5EF4-FFF2-40B4-BE49-F238E27FC236}">
                    <a16:creationId xmlns:a16="http://schemas.microsoft.com/office/drawing/2014/main" id="{E6F67F72-F2A4-D94B-A1B0-6ACDB3C0BDB5}"/>
                  </a:ext>
                </a:extLst>
              </p:cNvPr>
              <p:cNvSpPr txBox="1">
                <a:spLocks noRot="1" noChangeAspect="1" noMove="1" noResize="1" noEditPoints="1" noAdjustHandles="1" noChangeArrowheads="1" noChangeShapeType="1" noTextEdit="1"/>
              </p:cNvSpPr>
              <p:nvPr/>
            </p:nvSpPr>
            <p:spPr>
              <a:xfrm>
                <a:off x="883129" y="4285129"/>
                <a:ext cx="4244432" cy="1015663"/>
              </a:xfrm>
              <a:prstGeom prst="rect">
                <a:avLst/>
              </a:prstGeom>
              <a:blipFill>
                <a:blip r:embed="rId4"/>
                <a:stretch>
                  <a:fillRect l="-1493" t="-246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787A3B0-FD4F-C447-BC41-EF9FA27FF1F9}"/>
                  </a:ext>
                </a:extLst>
              </p:cNvPr>
              <p:cNvSpPr txBox="1"/>
              <p:nvPr/>
            </p:nvSpPr>
            <p:spPr>
              <a:xfrm>
                <a:off x="5952584" y="4285129"/>
                <a:ext cx="5749507" cy="909160"/>
              </a:xfrm>
              <a:prstGeom prst="rect">
                <a:avLst/>
              </a:prstGeom>
              <a:noFill/>
            </p:spPr>
            <p:txBody>
              <a:bodyPr wrap="square" rtlCol="0">
                <a:spAutoFit/>
              </a:bodyPr>
              <a:lstStyle/>
              <a:p>
                <a:r>
                  <a:rPr lang="en-US" sz="2000" dirty="0">
                    <a:solidFill>
                      <a:schemeClr val="tx1"/>
                    </a:solidFill>
                  </a:rPr>
                  <a:t>The Chebyshev polynomials </a:t>
                </a:r>
                <a14:m>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𝑇</m:t>
                            </m:r>
                          </m:e>
                          <m:sub>
                            <m:r>
                              <a:rPr lang="en-US" sz="2000" b="0" i="1" smtClean="0">
                                <a:solidFill>
                                  <a:schemeClr val="tx1"/>
                                </a:solidFill>
                                <a:latin typeface="Cambria Math" panose="02040503050406030204" pitchFamily="18" charset="0"/>
                              </a:rPr>
                              <m:t>𝑘</m:t>
                            </m:r>
                          </m:sub>
                        </m:sSub>
                      </m:e>
                    </m:d>
                  </m:oMath>
                </a14:m>
                <a:r>
                  <a:rPr lang="en-US" sz="2000" dirty="0">
                    <a:solidFill>
                      <a:schemeClr val="tx1"/>
                    </a:solidFill>
                  </a:rPr>
                  <a:t> form an </a:t>
                </a:r>
                <a:r>
                  <a:rPr lang="en-US" sz="2000" dirty="0">
                    <a:solidFill>
                      <a:schemeClr val="accent6">
                        <a:lumMod val="50000"/>
                      </a:schemeClr>
                    </a:solidFill>
                  </a:rPr>
                  <a:t>orthogonal</a:t>
                </a:r>
                <a:r>
                  <a:rPr lang="en-US" sz="2000" dirty="0">
                    <a:solidFill>
                      <a:schemeClr val="tx1"/>
                    </a:solidFill>
                  </a:rPr>
                  <a:t> basis for the Hilbert space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2</m:t>
                        </m:r>
                      </m:sup>
                    </m:sSup>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𝑑𝑦</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2</m:t>
                                </m:r>
                              </m:sup>
                            </m:sSup>
                          </m:e>
                        </m:rad>
                      </m:den>
                    </m:f>
                    <m:r>
                      <a:rPr lang="en-US" sz="2000" i="1">
                        <a:latin typeface="Cambria Math" panose="02040503050406030204" pitchFamily="18" charset="0"/>
                      </a:rPr>
                      <m:t>)</m:t>
                    </m:r>
                  </m:oMath>
                </a14:m>
                <a:r>
                  <a:rPr lang="en-US" sz="2000" i="1" dirty="0">
                    <a:latin typeface="Cambria Math" panose="02040503050406030204" pitchFamily="18" charset="0"/>
                  </a:rPr>
                  <a:t>.</a:t>
                </a:r>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C787A3B0-FD4F-C447-BC41-EF9FA27FF1F9}"/>
                  </a:ext>
                </a:extLst>
              </p:cNvPr>
              <p:cNvSpPr txBox="1">
                <a:spLocks noRot="1" noChangeAspect="1" noMove="1" noResize="1" noEditPoints="1" noAdjustHandles="1" noChangeArrowheads="1" noChangeShapeType="1" noTextEdit="1"/>
              </p:cNvSpPr>
              <p:nvPr/>
            </p:nvSpPr>
            <p:spPr>
              <a:xfrm>
                <a:off x="5952584" y="4285129"/>
                <a:ext cx="5749507" cy="909160"/>
              </a:xfrm>
              <a:prstGeom prst="rect">
                <a:avLst/>
              </a:prstGeom>
              <a:blipFill>
                <a:blip r:embed="rId5"/>
                <a:stretch>
                  <a:fillRect l="-1104" t="-2740"/>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4CCC78F1-B923-9544-8A01-BA97514EBE6E}"/>
              </a:ext>
            </a:extLst>
          </p:cNvPr>
          <p:cNvPicPr>
            <a:picLocks noChangeAspect="1"/>
          </p:cNvPicPr>
          <p:nvPr/>
        </p:nvPicPr>
        <p:blipFill>
          <a:blip r:embed="rId6"/>
          <a:stretch>
            <a:fillRect/>
          </a:stretch>
        </p:blipFill>
        <p:spPr>
          <a:xfrm>
            <a:off x="2025650" y="5629401"/>
            <a:ext cx="8140700" cy="469900"/>
          </a:xfrm>
          <a:prstGeom prst="rect">
            <a:avLst/>
          </a:prstGeom>
        </p:spPr>
      </p:pic>
    </p:spTree>
    <p:extLst>
      <p:ext uri="{BB962C8B-B14F-4D97-AF65-F5344CB8AC3E}">
        <p14:creationId xmlns:p14="http://schemas.microsoft.com/office/powerpoint/2010/main" val="368175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p:sp>
        <p:nvSpPr>
          <p:cNvPr id="6" name="Rectangle 5">
            <a:extLst>
              <a:ext uri="{FF2B5EF4-FFF2-40B4-BE49-F238E27FC236}">
                <a16:creationId xmlns:a16="http://schemas.microsoft.com/office/drawing/2014/main" id="{5FE86F85-5100-7F40-9EFF-3D490E70BCD2}"/>
              </a:ext>
            </a:extLst>
          </p:cNvPr>
          <p:cNvSpPr/>
          <p:nvPr/>
        </p:nvSpPr>
        <p:spPr>
          <a:xfrm>
            <a:off x="694158" y="6261913"/>
            <a:ext cx="6096000" cy="276999"/>
          </a:xfrm>
          <a:prstGeom prst="rect">
            <a:avLst/>
          </a:prstGeom>
        </p:spPr>
        <p:txBody>
          <a:bodyPr>
            <a:spAutoFit/>
          </a:bodyPr>
          <a:lstStyle/>
          <a:p>
            <a:r>
              <a:rPr lang="en-US" sz="1200" b="1" dirty="0">
                <a:solidFill>
                  <a:srgbClr val="24292E"/>
                </a:solidFill>
                <a:latin typeface="-apple-system"/>
              </a:rPr>
              <a:t>Convolutional Neural Networks on Graphs with Fast Localized Spectral Filtering.</a:t>
            </a:r>
            <a:r>
              <a:rPr lang="en-US" sz="1200" dirty="0">
                <a:solidFill>
                  <a:srgbClr val="24292E"/>
                </a:solidFill>
                <a:latin typeface="-apple-system"/>
              </a:rPr>
              <a:t> NIPS 2016.</a:t>
            </a:r>
            <a:endParaRPr lang="en-US" sz="1200" dirty="0"/>
          </a:p>
        </p:txBody>
      </p:sp>
    </p:spTree>
    <p:extLst>
      <p:ext uri="{BB962C8B-B14F-4D97-AF65-F5344CB8AC3E}">
        <p14:creationId xmlns:p14="http://schemas.microsoft.com/office/powerpoint/2010/main" val="2643192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p:spTree>
    <p:extLst>
      <p:ext uri="{BB962C8B-B14F-4D97-AF65-F5344CB8AC3E}">
        <p14:creationId xmlns:p14="http://schemas.microsoft.com/office/powerpoint/2010/main" val="671673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192889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AC5A-6C23-5A45-B989-AE59428D84CE}"/>
              </a:ext>
            </a:extLst>
          </p:cNvPr>
          <p:cNvSpPr>
            <a:spLocks noGrp="1"/>
          </p:cNvSpPr>
          <p:nvPr>
            <p:ph type="title"/>
          </p:nvPr>
        </p:nvSpPr>
        <p:spPr/>
        <p:txBody>
          <a:bodyPr/>
          <a:lstStyle/>
          <a:p>
            <a:r>
              <a:rPr lang="en-US" dirty="0" err="1"/>
              <a:t>ChebNet</a:t>
            </a:r>
            <a:endParaRPr lang="en-US" dirty="0"/>
          </a:p>
        </p:txBody>
      </p:sp>
      <p:sp>
        <p:nvSpPr>
          <p:cNvPr id="3" name="Slide Number Placeholder 2">
            <a:extLst>
              <a:ext uri="{FF2B5EF4-FFF2-40B4-BE49-F238E27FC236}">
                <a16:creationId xmlns:a16="http://schemas.microsoft.com/office/drawing/2014/main" id="{6442BC17-41C4-0D4D-A590-0FE617BA2524}"/>
              </a:ext>
            </a:extLst>
          </p:cNvPr>
          <p:cNvSpPr>
            <a:spLocks noGrp="1"/>
          </p:cNvSpPr>
          <p:nvPr>
            <p:ph type="sldNum" sz="quarter" idx="12"/>
          </p:nvPr>
        </p:nvSpPr>
        <p:spPr/>
        <p:txBody>
          <a:bodyPr/>
          <a:lstStyle/>
          <a:p>
            <a:fld id="{4C15419E-54D6-8648-ABFB-BEF58E3E877E}" type="slidenum">
              <a:rPr lang="en-US" smtClean="0"/>
              <a:t>89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020CB4-37DC-A248-A39A-55CCF10ED729}"/>
                  </a:ext>
                </a:extLst>
              </p:cNvPr>
              <p:cNvSpPr txBox="1"/>
              <p:nvPr/>
            </p:nvSpPr>
            <p:spPr>
              <a:xfrm>
                <a:off x="838200" y="1588168"/>
                <a:ext cx="7058279" cy="523220"/>
              </a:xfrm>
              <a:prstGeom prst="rect">
                <a:avLst/>
              </a:prstGeom>
              <a:noFill/>
            </p:spPr>
            <p:txBody>
              <a:bodyPr wrap="none" rtlCol="0">
                <a:spAutoFit/>
              </a:bodyPr>
              <a:lstStyle/>
              <a:p>
                <a:r>
                  <a:rPr lang="en-US" sz="2800" dirty="0">
                    <a:solidFill>
                      <a:schemeClr val="accent5">
                        <a:lumMod val="75000"/>
                      </a:schemeClr>
                    </a:solidFill>
                  </a:rPr>
                  <a:t>Parametrize </a:t>
                </a:r>
                <a14:m>
                  <m:oMath xmlns:m="http://schemas.openxmlformats.org/officeDocument/2006/math">
                    <m:acc>
                      <m:accPr>
                        <m:chr m:val="̂"/>
                        <m:ctrlPr>
                          <a:rPr lang="en-US" sz="2800" b="0" i="1" smtClean="0">
                            <a:solidFill>
                              <a:schemeClr val="accent5">
                                <a:lumMod val="75000"/>
                              </a:schemeClr>
                            </a:solidFill>
                            <a:latin typeface="Cambria Math" panose="02040503050406030204" pitchFamily="18" charset="0"/>
                          </a:rPr>
                        </m:ctrlPr>
                      </m:accPr>
                      <m:e>
                        <m:r>
                          <a:rPr lang="en-US" sz="2800" b="0" i="1" smtClean="0">
                            <a:solidFill>
                              <a:schemeClr val="accent5">
                                <a:lumMod val="75000"/>
                              </a:schemeClr>
                            </a:solidFill>
                            <a:latin typeface="Cambria Math" panose="02040503050406030204" pitchFamily="18" charset="0"/>
                          </a:rPr>
                          <m:t>𝑔</m:t>
                        </m:r>
                      </m:e>
                    </m:acc>
                    <m:r>
                      <a:rPr lang="en-US" sz="2800" b="0" i="1" dirty="0" smtClean="0">
                        <a:solidFill>
                          <a:schemeClr val="accent5">
                            <a:lumMod val="75000"/>
                          </a:schemeClr>
                        </a:solidFill>
                        <a:latin typeface="Cambria Math" panose="02040503050406030204" pitchFamily="18" charset="0"/>
                      </a:rPr>
                      <m:t>(</m:t>
                    </m:r>
                    <m:r>
                      <m:rPr>
                        <m:sty m:val="p"/>
                      </m:rPr>
                      <a:rPr lang="en-US" sz="2800" b="0" i="0" dirty="0" smtClean="0">
                        <a:solidFill>
                          <a:schemeClr val="accent5">
                            <a:lumMod val="75000"/>
                          </a:schemeClr>
                        </a:solidFill>
                        <a:latin typeface="Cambria Math" panose="02040503050406030204" pitchFamily="18" charset="0"/>
                      </a:rPr>
                      <m:t>Λ</m:t>
                    </m:r>
                    <m:r>
                      <a:rPr lang="en-US" sz="2800" b="0" i="1" dirty="0" smtClean="0">
                        <a:solidFill>
                          <a:schemeClr val="accent5">
                            <a:lumMod val="75000"/>
                          </a:schemeClr>
                        </a:solidFill>
                        <a:latin typeface="Cambria Math" panose="02040503050406030204" pitchFamily="18" charset="0"/>
                      </a:rPr>
                      <m:t>)</m:t>
                    </m:r>
                  </m:oMath>
                </a14:m>
                <a:r>
                  <a:rPr lang="en-US" sz="2800" dirty="0">
                    <a:solidFill>
                      <a:schemeClr val="accent5">
                        <a:lumMod val="75000"/>
                      </a:schemeClr>
                    </a:solidFill>
                  </a:rPr>
                  <a:t> with Chebyshev polynomials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44020CB4-37DC-A248-A39A-55CCF10ED729}"/>
                  </a:ext>
                </a:extLst>
              </p:cNvPr>
              <p:cNvSpPr txBox="1">
                <a:spLocks noRot="1" noChangeAspect="1" noMove="1" noResize="1" noEditPoints="1" noAdjustHandles="1" noChangeArrowheads="1" noChangeShapeType="1" noTextEdit="1"/>
              </p:cNvSpPr>
              <p:nvPr/>
            </p:nvSpPr>
            <p:spPr>
              <a:xfrm>
                <a:off x="838200" y="1588168"/>
                <a:ext cx="7058279" cy="523220"/>
              </a:xfrm>
              <a:prstGeom prst="rect">
                <a:avLst/>
              </a:prstGeom>
              <a:blipFill>
                <a:blip r:embed="rId2"/>
                <a:stretch>
                  <a:fillRect l="-1616" t="-9524" r="-718" b="-3095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392EA68-28D7-9249-8359-21984DB0E7D7}"/>
              </a:ext>
            </a:extLst>
          </p:cNvPr>
          <p:cNvPicPr>
            <a:picLocks noChangeAspect="1"/>
          </p:cNvPicPr>
          <p:nvPr/>
        </p:nvPicPr>
        <p:blipFill>
          <a:blip r:embed="rId3"/>
          <a:stretch>
            <a:fillRect/>
          </a:stretch>
        </p:blipFill>
        <p:spPr>
          <a:xfrm>
            <a:off x="3134265" y="2394308"/>
            <a:ext cx="4918942" cy="8434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755FAA-0D65-8245-974D-88087CEEC988}"/>
                  </a:ext>
                </a:extLst>
              </p:cNvPr>
              <p:cNvSpPr txBox="1"/>
              <p:nvPr/>
            </p:nvSpPr>
            <p:spPr>
              <a:xfrm>
                <a:off x="838200" y="3679791"/>
                <a:ext cx="3450240" cy="523220"/>
              </a:xfrm>
              <a:prstGeom prst="rect">
                <a:avLst/>
              </a:prstGeom>
              <a:noFill/>
            </p:spPr>
            <p:txBody>
              <a:bodyPr wrap="none" rtlCol="0">
                <a:spAutoFit/>
              </a:bodyPr>
              <a:lstStyle/>
              <a:p>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𝑑</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𝐾</m:t>
                    </m:r>
                  </m:oMath>
                </a14:m>
                <a:r>
                  <a:rPr lang="en-US" sz="2800" dirty="0">
                    <a:solidFill>
                      <a:schemeClr val="tx1"/>
                    </a:solidFill>
                  </a:rPr>
                  <a:t> parameters</a:t>
                </a:r>
                <a:endParaRPr lang="en-US" sz="2800" dirty="0">
                  <a:solidFill>
                    <a:schemeClr val="accent5"/>
                  </a:solidFill>
                </a:endParaRPr>
              </a:p>
            </p:txBody>
          </p:sp>
        </mc:Choice>
        <mc:Fallback xmlns="">
          <p:sp>
            <p:nvSpPr>
              <p:cNvPr id="10" name="TextBox 9">
                <a:extLst>
                  <a:ext uri="{FF2B5EF4-FFF2-40B4-BE49-F238E27FC236}">
                    <a16:creationId xmlns:a16="http://schemas.microsoft.com/office/drawing/2014/main" id="{DF755FAA-0D65-8245-974D-88087CEEC988}"/>
                  </a:ext>
                </a:extLst>
              </p:cNvPr>
              <p:cNvSpPr txBox="1">
                <a:spLocks noRot="1" noChangeAspect="1" noMove="1" noResize="1" noEditPoints="1" noAdjustHandles="1" noChangeArrowheads="1" noChangeShapeType="1" noTextEdit="1"/>
              </p:cNvSpPr>
              <p:nvPr/>
            </p:nvSpPr>
            <p:spPr>
              <a:xfrm>
                <a:off x="838200" y="3679791"/>
                <a:ext cx="3450240" cy="523220"/>
              </a:xfrm>
              <a:prstGeom prst="rect">
                <a:avLst/>
              </a:prstGeom>
              <a:blipFill>
                <a:blip r:embed="rId4"/>
                <a:stretch>
                  <a:fillRect l="-1099" t="-11905" r="-256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492A1E-7344-5944-965E-F867D1BEDAC7}"/>
                  </a:ext>
                </a:extLst>
              </p:cNvPr>
              <p:cNvSpPr txBox="1"/>
              <p:nvPr/>
            </p:nvSpPr>
            <p:spPr>
              <a:xfrm>
                <a:off x="838200" y="4364382"/>
                <a:ext cx="7393755" cy="757451"/>
              </a:xfrm>
              <a:prstGeom prst="rect">
                <a:avLst/>
              </a:prstGeom>
              <a:noFill/>
            </p:spPr>
            <p:txBody>
              <a:bodyPr wrap="none" rtlCol="0">
                <a:spAutoFit/>
              </a:bodyPr>
              <a:lstStyle/>
              <a:p>
                <a14:m>
                  <m:oMath xmlns:m="http://schemas.openxmlformats.org/officeDocument/2006/math">
                    <m:r>
                      <m:rPr>
                        <m:sty m:val="p"/>
                      </m:rPr>
                      <a:rPr lang="en-US" sz="2800" dirty="0" smtClean="0">
                        <a:solidFill>
                          <a:schemeClr val="tx1"/>
                        </a:solidFill>
                        <a:latin typeface="Cambria Math" panose="02040503050406030204" pitchFamily="18" charset="0"/>
                      </a:rPr>
                      <m:t>U</m:t>
                    </m:r>
                    <m:acc>
                      <m:accPr>
                        <m:chr m:val="̂"/>
                        <m:ctrlPr>
                          <a:rPr lang="en-US" sz="2800" i="1" dirty="0">
                            <a:solidFill>
                              <a:schemeClr val="tx1"/>
                            </a:solidFill>
                            <a:latin typeface="Cambria Math" panose="02040503050406030204" pitchFamily="18" charset="0"/>
                          </a:rPr>
                        </m:ctrlPr>
                      </m:accPr>
                      <m:e>
                        <m:r>
                          <a:rPr lang="en-US" sz="2800" i="1" dirty="0">
                            <a:solidFill>
                              <a:schemeClr val="tx1"/>
                            </a:solidFill>
                            <a:latin typeface="Cambria Math" panose="02040503050406030204" pitchFamily="18" charset="0"/>
                          </a:rPr>
                          <m:t>𝑔</m:t>
                        </m:r>
                      </m:e>
                    </m:acc>
                    <m:d>
                      <m:dPr>
                        <m:ctrlPr>
                          <a:rPr lang="en-US" sz="2800" i="1" dirty="0">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Λ</m:t>
                        </m:r>
                      </m:e>
                    </m:d>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𝑈</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𝑓</m:t>
                    </m:r>
                    <m:r>
                      <a:rPr lang="en-US" sz="2800" i="1">
                        <a:solidFill>
                          <a:schemeClr val="tx1"/>
                        </a:solidFill>
                        <a:latin typeface="Cambria Math" panose="02040503050406030204" pitchFamily="18" charset="0"/>
                      </a:rPr>
                      <m:t>=</m:t>
                    </m:r>
                    <m:nary>
                      <m:naryPr>
                        <m:chr m:val="∑"/>
                        <m:ctrlPr>
                          <a:rPr lang="en-US" sz="2800" i="1">
                            <a:solidFill>
                              <a:schemeClr val="tx1"/>
                            </a:solidFill>
                            <a:latin typeface="Cambria Math" panose="02040503050406030204" pitchFamily="18" charset="0"/>
                          </a:rPr>
                        </m:ctrlPr>
                      </m:naryPr>
                      <m:sub>
                        <m:r>
                          <m:rPr>
                            <m:brk m:alnAt="23"/>
                          </m:rPr>
                          <a:rPr lang="en-US" sz="2800" i="1">
                            <a:solidFill>
                              <a:schemeClr val="tx1"/>
                            </a:solidFill>
                            <a:latin typeface="Cambria Math" panose="02040503050406030204" pitchFamily="18" charset="0"/>
                          </a:rPr>
                          <m:t>𝑘</m:t>
                        </m:r>
                        <m:r>
                          <a:rPr lang="en-US" sz="2800" i="1">
                            <a:solidFill>
                              <a:schemeClr val="tx1"/>
                            </a:solidFill>
                            <a:latin typeface="Cambria Math" panose="02040503050406030204" pitchFamily="18" charset="0"/>
                          </a:rPr>
                          <m:t>=0</m:t>
                        </m:r>
                      </m:sub>
                      <m:sup>
                        <m:r>
                          <a:rPr lang="en-US" sz="2800" i="1">
                            <a:solidFill>
                              <a:schemeClr val="tx1"/>
                            </a:solidFill>
                            <a:latin typeface="Cambria Math" panose="02040503050406030204" pitchFamily="18" charset="0"/>
                          </a:rPr>
                          <m:t>𝐾</m:t>
                        </m:r>
                      </m:sup>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𝜃</m:t>
                            </m:r>
                          </m:e>
                          <m:sub>
                            <m:r>
                              <a:rPr lang="en-US" sz="2800" i="1">
                                <a:solidFill>
                                  <a:schemeClr val="tx1"/>
                                </a:solidFill>
                                <a:latin typeface="Cambria Math" panose="02040503050406030204" pitchFamily="18" charset="0"/>
                              </a:rPr>
                              <m:t>𝑘</m:t>
                            </m:r>
                          </m:sub>
                        </m:s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𝑇</m:t>
                            </m:r>
                          </m:e>
                          <m:sub>
                            <m:r>
                              <a:rPr lang="en-US" sz="2800" b="0" i="1" smtClean="0">
                                <a:solidFill>
                                  <a:schemeClr val="tx1"/>
                                </a:solidFill>
                                <a:latin typeface="Cambria Math" panose="02040503050406030204" pitchFamily="18" charset="0"/>
                              </a:rPr>
                              <m:t>𝑘</m:t>
                            </m:r>
                          </m:sub>
                        </m:sSub>
                        <m:r>
                          <a:rPr lang="en-US" sz="2800" b="0" i="1" smtClean="0">
                            <a:solidFill>
                              <a:schemeClr val="tx1"/>
                            </a:solidFill>
                            <a:latin typeface="Cambria Math" panose="02040503050406030204" pitchFamily="18" charset="0"/>
                          </a:rPr>
                          <m:t>(</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smtClean="0">
                            <a:solidFill>
                              <a:schemeClr val="tx1"/>
                            </a:solidFill>
                            <a:latin typeface="Cambria Math" panose="02040503050406030204" pitchFamily="18" charset="0"/>
                          </a:rPr>
                          <m:t>)</m:t>
                        </m:r>
                      </m:e>
                    </m:nary>
                    <m:r>
                      <a:rPr lang="en-US" sz="2800" i="1">
                        <a:solidFill>
                          <a:schemeClr val="tx1"/>
                        </a:solidFill>
                        <a:latin typeface="Cambria Math" panose="02040503050406030204" pitchFamily="18" charset="0"/>
                      </a:rPr>
                      <m:t>𝑓</m:t>
                    </m:r>
                  </m:oMath>
                </a14:m>
                <a:r>
                  <a:rPr lang="en-US" sz="2800" dirty="0">
                    <a:solidFill>
                      <a:schemeClr val="tx1"/>
                    </a:solidFill>
                  </a:rPr>
                  <a:t>, with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𝐿</m:t>
                        </m:r>
                      </m:e>
                    </m:acc>
                    <m:r>
                      <a:rPr lang="en-US" sz="2800" b="0" i="1" dirty="0" smtClean="0">
                        <a:solidFill>
                          <a:schemeClr val="tx1"/>
                        </a:solidFill>
                        <a:latin typeface="Cambria Math" panose="02040503050406030204" pitchFamily="18" charset="0"/>
                      </a:rPr>
                      <m:t>=</m:t>
                    </m:r>
                    <m:f>
                      <m:fPr>
                        <m:ctrlPr>
                          <a:rPr lang="en-US" sz="2800" b="0" i="1" dirty="0" smtClean="0">
                            <a:solidFill>
                              <a:schemeClr val="tx1"/>
                            </a:solidFill>
                            <a:latin typeface="Cambria Math" panose="02040503050406030204" pitchFamily="18" charset="0"/>
                          </a:rPr>
                        </m:ctrlPr>
                      </m:fPr>
                      <m:num>
                        <m:r>
                          <a:rPr lang="en-US" sz="2800" b="0" i="1" dirty="0" smtClean="0">
                            <a:solidFill>
                              <a:schemeClr val="tx1"/>
                            </a:solidFill>
                            <a:latin typeface="Cambria Math" panose="02040503050406030204" pitchFamily="18" charset="0"/>
                          </a:rPr>
                          <m:t>2</m:t>
                        </m:r>
                        <m:r>
                          <a:rPr lang="en-US" sz="2800" b="0" i="1" dirty="0" smtClean="0">
                            <a:solidFill>
                              <a:schemeClr val="tx1"/>
                            </a:solidFill>
                            <a:latin typeface="Cambria Math" panose="02040503050406030204" pitchFamily="18" charset="0"/>
                          </a:rPr>
                          <m:t>𝐿</m:t>
                        </m:r>
                      </m:num>
                      <m:den>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𝜆</m:t>
                            </m:r>
                          </m:e>
                          <m:sub>
                            <m:r>
                              <a:rPr lang="en-US" sz="2800" b="0" i="1" dirty="0" smtClean="0">
                                <a:solidFill>
                                  <a:schemeClr val="tx1"/>
                                </a:solidFill>
                                <a:latin typeface="Cambria Math" panose="02040503050406030204" pitchFamily="18" charset="0"/>
                              </a:rPr>
                              <m:t>𝑚𝑎𝑥</m:t>
                            </m:r>
                          </m:sub>
                        </m:sSub>
                      </m:den>
                    </m:f>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𝐼</m:t>
                    </m:r>
                  </m:oMath>
                </a14:m>
                <a:endParaRPr lang="en-US" sz="2800" dirty="0">
                  <a:solidFill>
                    <a:schemeClr val="tx1"/>
                  </a:solidFill>
                </a:endParaRPr>
              </a:p>
            </p:txBody>
          </p:sp>
        </mc:Choice>
        <mc:Fallback xmlns="">
          <p:sp>
            <p:nvSpPr>
              <p:cNvPr id="11" name="TextBox 10">
                <a:extLst>
                  <a:ext uri="{FF2B5EF4-FFF2-40B4-BE49-F238E27FC236}">
                    <a16:creationId xmlns:a16="http://schemas.microsoft.com/office/drawing/2014/main" id="{48492A1E-7344-5944-965E-F867D1BEDAC7}"/>
                  </a:ext>
                </a:extLst>
              </p:cNvPr>
              <p:cNvSpPr txBox="1">
                <a:spLocks noRot="1" noChangeAspect="1" noMove="1" noResize="1" noEditPoints="1" noAdjustHandles="1" noChangeArrowheads="1" noChangeShapeType="1" noTextEdit="1"/>
              </p:cNvSpPr>
              <p:nvPr/>
            </p:nvSpPr>
            <p:spPr>
              <a:xfrm>
                <a:off x="838200" y="4364382"/>
                <a:ext cx="7393755" cy="757451"/>
              </a:xfrm>
              <a:prstGeom prst="rect">
                <a:avLst/>
              </a:prstGeom>
              <a:blipFill>
                <a:blip r:embed="rId5"/>
                <a:stretch>
                  <a:fillRect l="-343" t="-78333" b="-11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3B82086-B648-E943-8F08-814955E8A288}"/>
              </a:ext>
            </a:extLst>
          </p:cNvPr>
          <p:cNvSpPr txBox="1"/>
          <p:nvPr/>
        </p:nvSpPr>
        <p:spPr>
          <a:xfrm>
            <a:off x="838200" y="5894329"/>
            <a:ext cx="6114366" cy="523220"/>
          </a:xfrm>
          <a:prstGeom prst="rect">
            <a:avLst/>
          </a:prstGeom>
          <a:noFill/>
        </p:spPr>
        <p:txBody>
          <a:bodyPr wrap="none" rtlCol="0">
            <a:spAutoFit/>
          </a:bodyPr>
          <a:lstStyle/>
          <a:p>
            <a:r>
              <a:rPr lang="en-US" sz="2800" dirty="0">
                <a:solidFill>
                  <a:schemeClr val="accent6">
                    <a:lumMod val="50000"/>
                  </a:schemeClr>
                </a:solidFill>
              </a:rPr>
              <a:t>Stable under perturbation of coefficients</a:t>
            </a:r>
          </a:p>
        </p:txBody>
      </p:sp>
      <p:sp>
        <p:nvSpPr>
          <p:cNvPr id="13" name="TextBox 12">
            <a:extLst>
              <a:ext uri="{FF2B5EF4-FFF2-40B4-BE49-F238E27FC236}">
                <a16:creationId xmlns:a16="http://schemas.microsoft.com/office/drawing/2014/main" id="{9BAF4E66-93C2-B447-86E6-43C5BFFE04FE}"/>
              </a:ext>
            </a:extLst>
          </p:cNvPr>
          <p:cNvSpPr txBox="1"/>
          <p:nvPr/>
        </p:nvSpPr>
        <p:spPr>
          <a:xfrm>
            <a:off x="879436" y="5283204"/>
            <a:ext cx="4947701" cy="523220"/>
          </a:xfrm>
          <a:prstGeom prst="rect">
            <a:avLst/>
          </a:prstGeom>
          <a:noFill/>
        </p:spPr>
        <p:txBody>
          <a:bodyPr wrap="none" rtlCol="0">
            <a:spAutoFit/>
          </a:bodyPr>
          <a:lstStyle/>
          <a:p>
            <a:r>
              <a:rPr lang="en-US" sz="2800" dirty="0">
                <a:solidFill>
                  <a:schemeClr val="accent6">
                    <a:lumMod val="50000"/>
                  </a:schemeClr>
                </a:solidFill>
              </a:rPr>
              <a:t>No eigen-decomposition needed</a:t>
            </a:r>
          </a:p>
        </p:txBody>
      </p:sp>
    </p:spTree>
    <p:extLst>
      <p:ext uri="{BB962C8B-B14F-4D97-AF65-F5344CB8AC3E}">
        <p14:creationId xmlns:p14="http://schemas.microsoft.com/office/powerpoint/2010/main" val="415571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80B-9E82-7643-9918-AB12550A2ACD}"/>
              </a:ext>
            </a:extLst>
          </p:cNvPr>
          <p:cNvSpPr>
            <a:spLocks noGrp="1"/>
          </p:cNvSpPr>
          <p:nvPr>
            <p:ph type="ctrTitle"/>
          </p:nvPr>
        </p:nvSpPr>
        <p:spPr/>
        <p:txBody>
          <a:bodyPr/>
          <a:lstStyle/>
          <a:p>
            <a:r>
              <a:rPr lang="en-US" dirty="0"/>
              <a:t>Two More Things</a:t>
            </a:r>
          </a:p>
        </p:txBody>
      </p:sp>
      <p:sp>
        <p:nvSpPr>
          <p:cNvPr id="4" name="Slide Number Placeholder 3">
            <a:extLst>
              <a:ext uri="{FF2B5EF4-FFF2-40B4-BE49-F238E27FC236}">
                <a16:creationId xmlns:a16="http://schemas.microsoft.com/office/drawing/2014/main" id="{999691CB-7BEF-2C4E-A1D5-AA550F85E1A9}"/>
              </a:ext>
            </a:extLst>
          </p:cNvPr>
          <p:cNvSpPr>
            <a:spLocks noGrp="1"/>
          </p:cNvSpPr>
          <p:nvPr>
            <p:ph type="sldNum" sz="quarter" idx="12"/>
          </p:nvPr>
        </p:nvSpPr>
        <p:spPr/>
        <p:txBody>
          <a:bodyPr/>
          <a:lstStyle/>
          <a:p>
            <a:fld id="{4C15419E-54D6-8648-ABFB-BEF58E3E877E}" type="slidenum">
              <a:rPr lang="en-US" smtClean="0"/>
              <a:t>9</a:t>
            </a:fld>
            <a:endParaRPr lang="en-US" dirty="0"/>
          </a:p>
        </p:txBody>
      </p:sp>
    </p:spTree>
    <p:extLst>
      <p:ext uri="{BB962C8B-B14F-4D97-AF65-F5344CB8AC3E}">
        <p14:creationId xmlns:p14="http://schemas.microsoft.com/office/powerpoint/2010/main" val="1687818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90</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p:sp>
        <p:nvSpPr>
          <p:cNvPr id="6" name="Rectangle 5">
            <a:extLst>
              <a:ext uri="{FF2B5EF4-FFF2-40B4-BE49-F238E27FC236}">
                <a16:creationId xmlns:a16="http://schemas.microsoft.com/office/drawing/2014/main" id="{8AAC5453-A196-C34D-B46D-85581C308F2B}"/>
              </a:ext>
            </a:extLst>
          </p:cNvPr>
          <p:cNvSpPr/>
          <p:nvPr/>
        </p:nvSpPr>
        <p:spPr>
          <a:xfrm>
            <a:off x="838200" y="6033184"/>
            <a:ext cx="6096000" cy="307777"/>
          </a:xfrm>
          <a:prstGeom prst="rect">
            <a:avLst/>
          </a:prstGeom>
        </p:spPr>
        <p:txBody>
          <a:bodyPr>
            <a:spAutoFit/>
          </a:bodyPr>
          <a:lstStyle/>
          <a:p>
            <a:r>
              <a:rPr lang="en-US" sz="1400" b="1" dirty="0">
                <a:solidFill>
                  <a:srgbClr val="24292E"/>
                </a:solidFill>
                <a:latin typeface="-apple-system"/>
              </a:rPr>
              <a:t>Semi-Supervised Classification with Graph Convolutional Networks.</a:t>
            </a:r>
            <a:r>
              <a:rPr lang="en-US" sz="1400" dirty="0">
                <a:solidFill>
                  <a:srgbClr val="24292E"/>
                </a:solidFill>
                <a:latin typeface="-apple-system"/>
              </a:rPr>
              <a:t> ICLR 2017. </a:t>
            </a:r>
            <a:endParaRPr lang="en-US" sz="1400" dirty="0"/>
          </a:p>
        </p:txBody>
      </p:sp>
    </p:spTree>
    <p:extLst>
      <p:ext uri="{BB962C8B-B14F-4D97-AF65-F5344CB8AC3E}">
        <p14:creationId xmlns:p14="http://schemas.microsoft.com/office/powerpoint/2010/main" val="1625277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91</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Tree>
    <p:extLst>
      <p:ext uri="{BB962C8B-B14F-4D97-AF65-F5344CB8AC3E}">
        <p14:creationId xmlns:p14="http://schemas.microsoft.com/office/powerpoint/2010/main" val="3275736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4FC8-A8AF-1B45-BE54-211673D2A03E}"/>
              </a:ext>
            </a:extLst>
          </p:cNvPr>
          <p:cNvSpPr>
            <a:spLocks noGrp="1"/>
          </p:cNvSpPr>
          <p:nvPr>
            <p:ph type="title"/>
          </p:nvPr>
        </p:nvSpPr>
        <p:spPr/>
        <p:txBody>
          <a:bodyPr/>
          <a:lstStyle/>
          <a:p>
            <a:r>
              <a:rPr lang="en-US" dirty="0"/>
              <a:t>GCN: Simplified </a:t>
            </a:r>
            <a:r>
              <a:rPr lang="en-US" dirty="0" err="1"/>
              <a:t>ChebNet</a:t>
            </a:r>
            <a:endParaRPr lang="en-US" dirty="0"/>
          </a:p>
        </p:txBody>
      </p:sp>
      <p:sp>
        <p:nvSpPr>
          <p:cNvPr id="3" name="Slide Number Placeholder 2">
            <a:extLst>
              <a:ext uri="{FF2B5EF4-FFF2-40B4-BE49-F238E27FC236}">
                <a16:creationId xmlns:a16="http://schemas.microsoft.com/office/drawing/2014/main" id="{613919C9-F97B-F94E-96C0-897A1E846B55}"/>
              </a:ext>
            </a:extLst>
          </p:cNvPr>
          <p:cNvSpPr>
            <a:spLocks noGrp="1"/>
          </p:cNvSpPr>
          <p:nvPr>
            <p:ph type="sldNum" sz="quarter" idx="12"/>
          </p:nvPr>
        </p:nvSpPr>
        <p:spPr/>
        <p:txBody>
          <a:bodyPr/>
          <a:lstStyle/>
          <a:p>
            <a:fld id="{4C15419E-54D6-8648-ABFB-BEF58E3E877E}" type="slidenum">
              <a:rPr lang="en-US" smtClean="0"/>
              <a:t>92</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E5ABF3-D2E6-A548-9472-4BD77CC12F35}"/>
                  </a:ext>
                </a:extLst>
              </p:cNvPr>
              <p:cNvSpPr txBox="1"/>
              <p:nvPr/>
            </p:nvSpPr>
            <p:spPr>
              <a:xfrm>
                <a:off x="838200" y="1588168"/>
                <a:ext cx="9475992" cy="523220"/>
              </a:xfrm>
              <a:prstGeom prst="rect">
                <a:avLst/>
              </a:prstGeom>
              <a:noFill/>
            </p:spPr>
            <p:txBody>
              <a:bodyPr wrap="none" rtlCol="0">
                <a:spAutoFit/>
              </a:bodyPr>
              <a:lstStyle/>
              <a:p>
                <a:r>
                  <a:rPr lang="en-US" sz="2800" dirty="0">
                    <a:solidFill>
                      <a:schemeClr val="accent5">
                        <a:lumMod val="75000"/>
                      </a:schemeClr>
                    </a:solidFill>
                  </a:rPr>
                  <a:t>Use Chebyshev polynomials with </a:t>
                </a:r>
                <a14:m>
                  <m:oMath xmlns:m="http://schemas.openxmlformats.org/officeDocument/2006/math">
                    <m:r>
                      <a:rPr lang="en-US" sz="2800" b="0" i="1" smtClean="0">
                        <a:solidFill>
                          <a:srgbClr val="FF0000"/>
                        </a:solidFill>
                        <a:latin typeface="Cambria Math" panose="02040503050406030204" pitchFamily="18" charset="0"/>
                      </a:rPr>
                      <m:t>𝐾</m:t>
                    </m:r>
                    <m:r>
                      <a:rPr lang="en-US" sz="2800" b="0" i="1" smtClean="0">
                        <a:solidFill>
                          <a:srgbClr val="FF0000"/>
                        </a:solidFill>
                        <a:latin typeface="Cambria Math" panose="02040503050406030204" pitchFamily="18" charset="0"/>
                      </a:rPr>
                      <m:t>=1</m:t>
                    </m:r>
                  </m:oMath>
                </a14:m>
                <a:r>
                  <a:rPr lang="en-US" sz="2800" dirty="0">
                    <a:solidFill>
                      <a:schemeClr val="accent5">
                        <a:lumMod val="75000"/>
                      </a:schemeClr>
                    </a:solidFill>
                  </a:rPr>
                  <a:t> and assume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𝜆</m:t>
                        </m:r>
                      </m:e>
                      <m:sub>
                        <m:r>
                          <a:rPr lang="en-US" sz="2800" b="0" i="1" smtClean="0">
                            <a:solidFill>
                              <a:srgbClr val="FF0000"/>
                            </a:solidFill>
                            <a:latin typeface="Cambria Math" panose="02040503050406030204" pitchFamily="18" charset="0"/>
                          </a:rPr>
                          <m:t>𝑚𝑎𝑥</m:t>
                        </m:r>
                      </m:sub>
                    </m:sSub>
                    <m:r>
                      <a:rPr lang="en-US" sz="2800" b="0" i="1" smtClean="0">
                        <a:solidFill>
                          <a:srgbClr val="FF0000"/>
                        </a:solidFill>
                        <a:latin typeface="Cambria Math" panose="02040503050406030204" pitchFamily="18" charset="0"/>
                      </a:rPr>
                      <m:t>=2</m:t>
                    </m:r>
                  </m:oMath>
                </a14:m>
                <a:r>
                  <a:rPr lang="en-US" sz="2800" dirty="0">
                    <a:solidFill>
                      <a:srgbClr val="FF0000"/>
                    </a:solidFill>
                  </a:rPr>
                  <a:t>  </a:t>
                </a:r>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9DE5ABF3-D2E6-A548-9472-4BD77CC12F35}"/>
                  </a:ext>
                </a:extLst>
              </p:cNvPr>
              <p:cNvSpPr txBox="1">
                <a:spLocks noRot="1" noChangeAspect="1" noMove="1" noResize="1" noEditPoints="1" noAdjustHandles="1" noChangeArrowheads="1" noChangeShapeType="1" noTextEdit="1"/>
              </p:cNvSpPr>
              <p:nvPr/>
            </p:nvSpPr>
            <p:spPr>
              <a:xfrm>
                <a:off x="838200" y="1588168"/>
                <a:ext cx="9475992" cy="523220"/>
              </a:xfrm>
              <a:prstGeom prst="rect">
                <a:avLst/>
              </a:prstGeom>
              <a:blipFill>
                <a:blip r:embed="rId2"/>
                <a:stretch>
                  <a:fillRect l="-1205" t="-9524" b="-30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BEACF28-8153-684B-AFF7-6AD26D8A53AE}"/>
              </a:ext>
            </a:extLst>
          </p:cNvPr>
          <p:cNvPicPr>
            <a:picLocks noChangeAspect="1"/>
          </p:cNvPicPr>
          <p:nvPr/>
        </p:nvPicPr>
        <p:blipFill>
          <a:blip r:embed="rId3"/>
          <a:stretch>
            <a:fillRect/>
          </a:stretch>
        </p:blipFill>
        <p:spPr>
          <a:xfrm>
            <a:off x="3930650" y="2371665"/>
            <a:ext cx="3804369" cy="41279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91529-B525-6A4B-9CB3-A8A3A0A6AF53}"/>
                  </a:ext>
                </a:extLst>
              </p:cNvPr>
              <p:cNvSpPr txBox="1"/>
              <p:nvPr/>
            </p:nvSpPr>
            <p:spPr>
              <a:xfrm>
                <a:off x="832339" y="2931976"/>
                <a:ext cx="4998804" cy="523220"/>
              </a:xfrm>
              <a:prstGeom prst="rect">
                <a:avLst/>
              </a:prstGeom>
              <a:noFill/>
            </p:spPr>
            <p:txBody>
              <a:bodyPr wrap="none" rtlCol="0">
                <a:spAutoFit/>
              </a:bodyPr>
              <a:lstStyle/>
              <a:p>
                <a:r>
                  <a:rPr lang="en-US" sz="2800" dirty="0">
                    <a:solidFill>
                      <a:schemeClr val="accent5">
                        <a:lumMod val="75000"/>
                      </a:schemeClr>
                    </a:solidFill>
                  </a:rPr>
                  <a:t>Further constrain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𝜃</m:t>
                        </m:r>
                      </m:e>
                      <m:sub>
                        <m:r>
                          <a:rPr lang="en-US" sz="2800" b="0" i="1" smtClean="0">
                            <a:solidFill>
                              <a:srgbClr val="FF0000"/>
                            </a:solidFill>
                            <a:latin typeface="Cambria Math" panose="02040503050406030204" pitchFamily="18" charset="0"/>
                          </a:rPr>
                          <m:t>1</m:t>
                        </m:r>
                      </m:sub>
                    </m:sSub>
                  </m:oMath>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B7891529-B525-6A4B-9CB3-A8A3A0A6AF53}"/>
                  </a:ext>
                </a:extLst>
              </p:cNvPr>
              <p:cNvSpPr txBox="1">
                <a:spLocks noRot="1" noChangeAspect="1" noMove="1" noResize="1" noEditPoints="1" noAdjustHandles="1" noChangeArrowheads="1" noChangeShapeType="1" noTextEdit="1"/>
              </p:cNvSpPr>
              <p:nvPr/>
            </p:nvSpPr>
            <p:spPr>
              <a:xfrm>
                <a:off x="832339" y="2931976"/>
                <a:ext cx="4998804" cy="523220"/>
              </a:xfrm>
              <a:prstGeom prst="rect">
                <a:avLst/>
              </a:prstGeom>
              <a:blipFill>
                <a:blip r:embed="rId4"/>
                <a:stretch>
                  <a:fillRect l="-2538" t="-11905" b="-285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A425A51-44F8-0446-99D1-6747BC7E5861}"/>
              </a:ext>
            </a:extLst>
          </p:cNvPr>
          <p:cNvPicPr>
            <a:picLocks noChangeAspect="1"/>
          </p:cNvPicPr>
          <p:nvPr/>
        </p:nvPicPr>
        <p:blipFill>
          <a:blip r:embed="rId5"/>
          <a:stretch>
            <a:fillRect/>
          </a:stretch>
        </p:blipFill>
        <p:spPr>
          <a:xfrm>
            <a:off x="4581704" y="3540114"/>
            <a:ext cx="3028590" cy="419692"/>
          </a:xfrm>
          <a:prstGeom prst="rect">
            <a:avLst/>
          </a:prstGeom>
        </p:spPr>
      </p:pic>
      <p:pic>
        <p:nvPicPr>
          <p:cNvPr id="9" name="Picture 8">
            <a:extLst>
              <a:ext uri="{FF2B5EF4-FFF2-40B4-BE49-F238E27FC236}">
                <a16:creationId xmlns:a16="http://schemas.microsoft.com/office/drawing/2014/main" id="{96868A27-8AEF-5D47-A162-AF1EF778DF4B}"/>
              </a:ext>
            </a:extLst>
          </p:cNvPr>
          <p:cNvPicPr>
            <a:picLocks noChangeAspect="1"/>
          </p:cNvPicPr>
          <p:nvPr/>
        </p:nvPicPr>
        <p:blipFill>
          <a:blip r:embed="rId6"/>
          <a:stretch>
            <a:fillRect/>
          </a:stretch>
        </p:blipFill>
        <p:spPr>
          <a:xfrm>
            <a:off x="2418542" y="4132441"/>
            <a:ext cx="7203730" cy="616662"/>
          </a:xfrm>
          <a:prstGeom prst="rect">
            <a:avLst/>
          </a:prstGeom>
        </p:spPr>
      </p:pic>
      <p:sp>
        <p:nvSpPr>
          <p:cNvPr id="10" name="TextBox 9">
            <a:extLst>
              <a:ext uri="{FF2B5EF4-FFF2-40B4-BE49-F238E27FC236}">
                <a16:creationId xmlns:a16="http://schemas.microsoft.com/office/drawing/2014/main" id="{E4C35EE8-7BA4-064E-8215-C93B98C3BB54}"/>
              </a:ext>
            </a:extLst>
          </p:cNvPr>
          <p:cNvSpPr txBox="1"/>
          <p:nvPr/>
        </p:nvSpPr>
        <p:spPr>
          <a:xfrm>
            <a:off x="832339" y="4803181"/>
            <a:ext cx="4381712" cy="523220"/>
          </a:xfrm>
          <a:prstGeom prst="rect">
            <a:avLst/>
          </a:prstGeom>
          <a:noFill/>
        </p:spPr>
        <p:txBody>
          <a:bodyPr wrap="none" rtlCol="0">
            <a:spAutoFit/>
          </a:bodyPr>
          <a:lstStyle/>
          <a:p>
            <a:r>
              <a:rPr lang="en-US" sz="2800" dirty="0">
                <a:solidFill>
                  <a:schemeClr val="accent5">
                    <a:lumMod val="75000"/>
                  </a:schemeClr>
                </a:solidFill>
              </a:rPr>
              <a:t>Apply a renormalization trick</a:t>
            </a:r>
            <a:endParaRPr lang="en-US" sz="2800" dirty="0">
              <a:solidFill>
                <a:schemeClr val="accent1"/>
              </a:solidFill>
            </a:endParaRPr>
          </a:p>
        </p:txBody>
      </p:sp>
      <p:pic>
        <p:nvPicPr>
          <p:cNvPr id="12" name="Picture 11">
            <a:extLst>
              <a:ext uri="{FF2B5EF4-FFF2-40B4-BE49-F238E27FC236}">
                <a16:creationId xmlns:a16="http://schemas.microsoft.com/office/drawing/2014/main" id="{68621BEF-9BBA-CA45-B360-69EEB0C88085}"/>
              </a:ext>
            </a:extLst>
          </p:cNvPr>
          <p:cNvPicPr>
            <a:picLocks noChangeAspect="1"/>
          </p:cNvPicPr>
          <p:nvPr/>
        </p:nvPicPr>
        <p:blipFill>
          <a:blip r:embed="rId7"/>
          <a:stretch>
            <a:fillRect/>
          </a:stretch>
        </p:blipFill>
        <p:spPr>
          <a:xfrm>
            <a:off x="2229277" y="5567053"/>
            <a:ext cx="7582259" cy="664580"/>
          </a:xfrm>
          <a:prstGeom prst="rect">
            <a:avLst/>
          </a:prstGeom>
        </p:spPr>
      </p:pic>
    </p:spTree>
    <p:extLst>
      <p:ext uri="{BB962C8B-B14F-4D97-AF65-F5344CB8AC3E}">
        <p14:creationId xmlns:p14="http://schemas.microsoft.com/office/powerpoint/2010/main" val="362438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93</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spTree>
    <p:extLst>
      <p:ext uri="{BB962C8B-B14F-4D97-AF65-F5344CB8AC3E}">
        <p14:creationId xmlns:p14="http://schemas.microsoft.com/office/powerpoint/2010/main" val="370281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94</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Tree>
    <p:extLst>
      <p:ext uri="{BB962C8B-B14F-4D97-AF65-F5344CB8AC3E}">
        <p14:creationId xmlns:p14="http://schemas.microsoft.com/office/powerpoint/2010/main" val="3862652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524E-399D-634F-A938-0D65AA591C74}"/>
              </a:ext>
            </a:extLst>
          </p:cNvPr>
          <p:cNvSpPr>
            <a:spLocks noGrp="1"/>
          </p:cNvSpPr>
          <p:nvPr>
            <p:ph type="title"/>
          </p:nvPr>
        </p:nvSpPr>
        <p:spPr/>
        <p:txBody>
          <a:bodyPr/>
          <a:lstStyle/>
          <a:p>
            <a:r>
              <a:rPr lang="en-US" dirty="0"/>
              <a:t>GCN for Multi-channel Signal</a:t>
            </a:r>
          </a:p>
        </p:txBody>
      </p:sp>
      <p:sp>
        <p:nvSpPr>
          <p:cNvPr id="3" name="Slide Number Placeholder 2">
            <a:extLst>
              <a:ext uri="{FF2B5EF4-FFF2-40B4-BE49-F238E27FC236}">
                <a16:creationId xmlns:a16="http://schemas.microsoft.com/office/drawing/2014/main" id="{A2D94BE1-4798-2E45-A58A-ED0F1C0192E9}"/>
              </a:ext>
            </a:extLst>
          </p:cNvPr>
          <p:cNvSpPr>
            <a:spLocks noGrp="1"/>
          </p:cNvSpPr>
          <p:nvPr>
            <p:ph type="sldNum" sz="quarter" idx="12"/>
          </p:nvPr>
        </p:nvSpPr>
        <p:spPr/>
        <p:txBody>
          <a:bodyPr/>
          <a:lstStyle/>
          <a:p>
            <a:fld id="{4C15419E-54D6-8648-ABFB-BEF58E3E877E}" type="slidenum">
              <a:rPr lang="en-US" smtClean="0"/>
              <a:t>95</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042442C-5EE3-2A4C-A602-95B140844B03}"/>
                  </a:ext>
                </a:extLst>
              </p:cNvPr>
              <p:cNvSpPr/>
              <p:nvPr/>
            </p:nvSpPr>
            <p:spPr>
              <a:xfrm>
                <a:off x="1826324" y="1915923"/>
                <a:ext cx="5836277"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𝑔</m:t>
                                  </m:r>
                                </m:e>
                              </m:acc>
                            </m:e>
                            <m:sub>
                              <m:r>
                                <a:rPr lang="en-US" sz="2400" i="1" dirty="0">
                                  <a:latin typeface="Cambria Math" panose="02040503050406030204" pitchFamily="18" charset="0"/>
                                </a:rPr>
                                <m:t>𝑖𝑗</m:t>
                              </m:r>
                            </m:sub>
                          </m:sSub>
                          <m:d>
                            <m:dPr>
                              <m:ctrlPr>
                                <a:rPr lang="en-US" sz="2400" i="1" dirty="0">
                                  <a:latin typeface="Cambria Math" panose="02040503050406030204" pitchFamily="18" charset="0"/>
                                </a:rPr>
                              </m:ctrlPr>
                            </m:dPr>
                            <m:e>
                              <m:r>
                                <a:rPr lang="en-US" sz="2400" b="1" i="1" dirty="0">
                                  <a:latin typeface="Cambria Math" panose="02040503050406030204" pitchFamily="18" charset="0"/>
                                </a:rPr>
                                <m:t>𝐋</m:t>
                              </m:r>
                            </m:e>
                          </m:d>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4" name="Rectangle 3">
                <a:extLst>
                  <a:ext uri="{FF2B5EF4-FFF2-40B4-BE49-F238E27FC236}">
                    <a16:creationId xmlns:a16="http://schemas.microsoft.com/office/drawing/2014/main" id="{5042442C-5EE3-2A4C-A602-95B140844B03}"/>
                  </a:ext>
                </a:extLst>
              </p:cNvPr>
              <p:cNvSpPr>
                <a:spLocks noRot="1" noChangeAspect="1" noMove="1" noResize="1" noEditPoints="1" noAdjustHandles="1" noChangeArrowheads="1" noChangeShapeType="1" noTextEdit="1"/>
              </p:cNvSpPr>
              <p:nvPr/>
            </p:nvSpPr>
            <p:spPr>
              <a:xfrm>
                <a:off x="1826324" y="1915923"/>
                <a:ext cx="5836277" cy="1180067"/>
              </a:xfrm>
              <a:prstGeom prst="rect">
                <a:avLst/>
              </a:prstGeom>
              <a:blipFill>
                <a:blip r:embed="rId2"/>
                <a:stretch>
                  <a:fillRect t="-95745" b="-1468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7C4360D-7F68-E54E-A4D4-0CC9F2EEBB38}"/>
              </a:ext>
            </a:extLst>
          </p:cNvPr>
          <p:cNvSpPr txBox="1"/>
          <p:nvPr/>
        </p:nvSpPr>
        <p:spPr>
          <a:xfrm>
            <a:off x="838200" y="1429078"/>
            <a:ext cx="1132426" cy="523220"/>
          </a:xfrm>
          <a:prstGeom prst="rect">
            <a:avLst/>
          </a:prstGeom>
          <a:noFill/>
        </p:spPr>
        <p:txBody>
          <a:bodyPr wrap="none" rtlCol="0">
            <a:spAutoFit/>
          </a:bodyPr>
          <a:lstStyle/>
          <a:p>
            <a:r>
              <a:rPr lang="en-US" sz="2800" dirty="0">
                <a:solidFill>
                  <a:schemeClr val="accent5">
                    <a:lumMod val="75000"/>
                  </a:schemeClr>
                </a:solidFill>
              </a:rPr>
              <a:t>Recall:</a:t>
            </a:r>
            <a:endParaRPr lang="en-US" sz="2800" dirty="0">
              <a:solidFill>
                <a:srgbClr val="FF0000"/>
              </a:solidFill>
            </a:endParaRPr>
          </a:p>
        </p:txBody>
      </p:sp>
      <p:sp>
        <p:nvSpPr>
          <p:cNvPr id="6" name="Rectangle 5">
            <a:extLst>
              <a:ext uri="{FF2B5EF4-FFF2-40B4-BE49-F238E27FC236}">
                <a16:creationId xmlns:a16="http://schemas.microsoft.com/office/drawing/2014/main" id="{5112464A-1722-3347-9289-DEE00A80BB0E}"/>
              </a:ext>
            </a:extLst>
          </p:cNvPr>
          <p:cNvSpPr/>
          <p:nvPr/>
        </p:nvSpPr>
        <p:spPr>
          <a:xfrm rot="10800000">
            <a:off x="8796139" y="169068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7B6DA1-4288-C44A-B368-E3347BA06E31}"/>
              </a:ext>
            </a:extLst>
          </p:cNvPr>
          <p:cNvSpPr/>
          <p:nvPr/>
        </p:nvSpPr>
        <p:spPr>
          <a:xfrm rot="10800000">
            <a:off x="8628322" y="169068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D2963F-FF02-1349-97E8-C67EB907DB6D}"/>
              </a:ext>
            </a:extLst>
          </p:cNvPr>
          <p:cNvSpPr/>
          <p:nvPr/>
        </p:nvSpPr>
        <p:spPr>
          <a:xfrm rot="10800000">
            <a:off x="8471014" y="169072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AAA2A-3DD4-F445-AE4E-3C59AED2B840}"/>
              </a:ext>
            </a:extLst>
          </p:cNvPr>
          <p:cNvSpPr/>
          <p:nvPr/>
        </p:nvSpPr>
        <p:spPr>
          <a:xfrm rot="10800000">
            <a:off x="8302771" y="169068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418C56F-C1BB-CE41-8EEB-8651F3209414}"/>
              </a:ext>
            </a:extLst>
          </p:cNvPr>
          <p:cNvSpPr/>
          <p:nvPr/>
        </p:nvSpPr>
        <p:spPr>
          <a:xfrm rot="10800000">
            <a:off x="8796139" y="18726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C236CA-8FF3-9644-924B-A777BBACA15E}"/>
              </a:ext>
            </a:extLst>
          </p:cNvPr>
          <p:cNvSpPr/>
          <p:nvPr/>
        </p:nvSpPr>
        <p:spPr>
          <a:xfrm rot="10800000">
            <a:off x="8628322" y="187265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56A8EA-AF4B-1C4F-B6D8-6C710298999B}"/>
              </a:ext>
            </a:extLst>
          </p:cNvPr>
          <p:cNvSpPr/>
          <p:nvPr/>
        </p:nvSpPr>
        <p:spPr>
          <a:xfrm rot="10800000">
            <a:off x="8471014" y="187269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783E39-0F6D-424A-A5A1-F14A524CCF4E}"/>
              </a:ext>
            </a:extLst>
          </p:cNvPr>
          <p:cNvSpPr/>
          <p:nvPr/>
        </p:nvSpPr>
        <p:spPr>
          <a:xfrm rot="10800000">
            <a:off x="8302771" y="187265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6F77E1-E0B0-EF4E-8286-F1CDC00EDEC1}"/>
              </a:ext>
            </a:extLst>
          </p:cNvPr>
          <p:cNvSpPr/>
          <p:nvPr/>
        </p:nvSpPr>
        <p:spPr>
          <a:xfrm rot="10800000">
            <a:off x="8796139" y="204754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8201EB-E1A8-7544-ADB6-1D13B27E556E}"/>
              </a:ext>
            </a:extLst>
          </p:cNvPr>
          <p:cNvSpPr/>
          <p:nvPr/>
        </p:nvSpPr>
        <p:spPr>
          <a:xfrm rot="10800000">
            <a:off x="8471014" y="204758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EFA42A-3658-D847-8B15-C862E07EFB9A}"/>
              </a:ext>
            </a:extLst>
          </p:cNvPr>
          <p:cNvSpPr/>
          <p:nvPr/>
        </p:nvSpPr>
        <p:spPr>
          <a:xfrm rot="10800000">
            <a:off x="8302771" y="2047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FB4D74-9F9D-9842-A11E-BA9F4F419962}"/>
              </a:ext>
            </a:extLst>
          </p:cNvPr>
          <p:cNvSpPr/>
          <p:nvPr/>
        </p:nvSpPr>
        <p:spPr>
          <a:xfrm rot="10800000">
            <a:off x="8633576" y="204499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37C0EE-1172-0041-A187-75513F5CCD0B}"/>
              </a:ext>
            </a:extLst>
          </p:cNvPr>
          <p:cNvSpPr/>
          <p:nvPr/>
        </p:nvSpPr>
        <p:spPr>
          <a:xfrm rot="10800000">
            <a:off x="8796317" y="22331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73E747F-C631-7F41-A7C0-03789952CA24}"/>
              </a:ext>
            </a:extLst>
          </p:cNvPr>
          <p:cNvSpPr/>
          <p:nvPr/>
        </p:nvSpPr>
        <p:spPr>
          <a:xfrm rot="10800000">
            <a:off x="8628500" y="223317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11F763-A54F-8246-99DB-BEB1C9413254}"/>
              </a:ext>
            </a:extLst>
          </p:cNvPr>
          <p:cNvSpPr/>
          <p:nvPr/>
        </p:nvSpPr>
        <p:spPr>
          <a:xfrm rot="10800000">
            <a:off x="8471192" y="223322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E489C-55A8-C44B-8E9F-0D56AB6A99ED}"/>
              </a:ext>
            </a:extLst>
          </p:cNvPr>
          <p:cNvSpPr/>
          <p:nvPr/>
        </p:nvSpPr>
        <p:spPr>
          <a:xfrm rot="10800000">
            <a:off x="8302949" y="223318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ACBD34-3785-284E-8E02-0DD3DDAC00F9}"/>
              </a:ext>
            </a:extLst>
          </p:cNvPr>
          <p:cNvSpPr/>
          <p:nvPr/>
        </p:nvSpPr>
        <p:spPr>
          <a:xfrm rot="10800000">
            <a:off x="8796139" y="242154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8BE8E1-D68A-F744-AAE7-AF3952E65CBE}"/>
              </a:ext>
            </a:extLst>
          </p:cNvPr>
          <p:cNvSpPr/>
          <p:nvPr/>
        </p:nvSpPr>
        <p:spPr>
          <a:xfrm rot="10800000">
            <a:off x="8628322" y="2421539"/>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B2EEDC1-0767-354B-B07A-16D5A3F07FCB}"/>
              </a:ext>
            </a:extLst>
          </p:cNvPr>
          <p:cNvSpPr/>
          <p:nvPr/>
        </p:nvSpPr>
        <p:spPr>
          <a:xfrm rot="10800000">
            <a:off x="8471014" y="242158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ADA23-9E55-DE45-808E-4562547D1E04}"/>
              </a:ext>
            </a:extLst>
          </p:cNvPr>
          <p:cNvSpPr/>
          <p:nvPr/>
        </p:nvSpPr>
        <p:spPr>
          <a:xfrm rot="10800000">
            <a:off x="8302771" y="242154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D3C269-CDF2-204F-8A6C-2D1D6D29C96E}"/>
              </a:ext>
            </a:extLst>
          </p:cNvPr>
          <p:cNvSpPr/>
          <p:nvPr/>
        </p:nvSpPr>
        <p:spPr>
          <a:xfrm rot="10800000">
            <a:off x="8796139" y="260351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1020FA-1E78-F146-ADC2-4C89CCADFBB3}"/>
              </a:ext>
            </a:extLst>
          </p:cNvPr>
          <p:cNvSpPr/>
          <p:nvPr/>
        </p:nvSpPr>
        <p:spPr>
          <a:xfrm rot="10800000">
            <a:off x="8628322" y="260350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2A5739C-9EA3-464C-99D6-DDD7004FF58B}"/>
              </a:ext>
            </a:extLst>
          </p:cNvPr>
          <p:cNvSpPr/>
          <p:nvPr/>
        </p:nvSpPr>
        <p:spPr>
          <a:xfrm rot="10800000">
            <a:off x="8471014" y="2603551"/>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8C7459-607B-0A4E-BB5E-F65F8D120DCC}"/>
              </a:ext>
            </a:extLst>
          </p:cNvPr>
          <p:cNvSpPr/>
          <p:nvPr/>
        </p:nvSpPr>
        <p:spPr>
          <a:xfrm rot="10800000">
            <a:off x="8302771" y="260351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9E967BC-A07D-9A4C-871B-1CDD1A84EE2A}"/>
              </a:ext>
            </a:extLst>
          </p:cNvPr>
          <p:cNvSpPr/>
          <p:nvPr/>
        </p:nvSpPr>
        <p:spPr>
          <a:xfrm rot="10800000">
            <a:off x="8796139" y="2778405"/>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72EAC3-D7FF-FA42-A0A9-092F88DDCA16}"/>
              </a:ext>
            </a:extLst>
          </p:cNvPr>
          <p:cNvSpPr/>
          <p:nvPr/>
        </p:nvSpPr>
        <p:spPr>
          <a:xfrm rot="10800000">
            <a:off x="8471014" y="2778443"/>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31649FD-9719-2344-B396-5EC701CB54A0}"/>
              </a:ext>
            </a:extLst>
          </p:cNvPr>
          <p:cNvSpPr/>
          <p:nvPr/>
        </p:nvSpPr>
        <p:spPr>
          <a:xfrm rot="10800000">
            <a:off x="8302771" y="2778402"/>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D1BD71E-C264-754A-8F60-9C3BAEF01B2D}"/>
              </a:ext>
            </a:extLst>
          </p:cNvPr>
          <p:cNvSpPr/>
          <p:nvPr/>
        </p:nvSpPr>
        <p:spPr>
          <a:xfrm rot="10800000">
            <a:off x="8633576" y="2775856"/>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8250259-3DAC-E045-A150-075C4FA0FB2E}"/>
              </a:ext>
            </a:extLst>
          </p:cNvPr>
          <p:cNvSpPr/>
          <p:nvPr/>
        </p:nvSpPr>
        <p:spPr>
          <a:xfrm rot="10800000">
            <a:off x="8796317" y="2964040"/>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6E95306-DD85-8548-B65B-535141670462}"/>
              </a:ext>
            </a:extLst>
          </p:cNvPr>
          <p:cNvSpPr/>
          <p:nvPr/>
        </p:nvSpPr>
        <p:spPr>
          <a:xfrm rot="10800000">
            <a:off x="8628500" y="2964034"/>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FFD81A-EC5E-CB46-9A62-3F112ED06EBC}"/>
              </a:ext>
            </a:extLst>
          </p:cNvPr>
          <p:cNvSpPr/>
          <p:nvPr/>
        </p:nvSpPr>
        <p:spPr>
          <a:xfrm rot="10800000">
            <a:off x="8471192" y="2964078"/>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6CC7D6-FD65-F843-AA30-2C931A71DCB0}"/>
              </a:ext>
            </a:extLst>
          </p:cNvPr>
          <p:cNvSpPr/>
          <p:nvPr/>
        </p:nvSpPr>
        <p:spPr>
          <a:xfrm rot="10800000">
            <a:off x="8302949" y="2964037"/>
            <a:ext cx="167995" cy="167986"/>
          </a:xfrm>
          <a:prstGeom prst="rect">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90C9AE1-C205-1748-B30D-EC7FF748E1F6}"/>
              </a:ext>
            </a:extLst>
          </p:cNvPr>
          <p:cNvSpPr/>
          <p:nvPr/>
        </p:nvSpPr>
        <p:spPr>
          <a:xfrm rot="10800000">
            <a:off x="10885567" y="169136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414CED-2624-8B4F-B455-56298AE9E806}"/>
              </a:ext>
            </a:extLst>
          </p:cNvPr>
          <p:cNvSpPr/>
          <p:nvPr/>
        </p:nvSpPr>
        <p:spPr>
          <a:xfrm rot="10800000">
            <a:off x="10728259" y="169141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1E14E31-0604-994B-A8D1-BCEA604E30A7}"/>
              </a:ext>
            </a:extLst>
          </p:cNvPr>
          <p:cNvSpPr/>
          <p:nvPr/>
        </p:nvSpPr>
        <p:spPr>
          <a:xfrm rot="10800000">
            <a:off x="10560016" y="169136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DA754B1-59DB-134D-9574-44F6FA2952AA}"/>
              </a:ext>
            </a:extLst>
          </p:cNvPr>
          <p:cNvSpPr/>
          <p:nvPr/>
        </p:nvSpPr>
        <p:spPr>
          <a:xfrm rot="10800000">
            <a:off x="10885567" y="187333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71B72-AF23-3C44-8ED3-797E11D62C52}"/>
              </a:ext>
            </a:extLst>
          </p:cNvPr>
          <p:cNvSpPr/>
          <p:nvPr/>
        </p:nvSpPr>
        <p:spPr>
          <a:xfrm rot="10800000">
            <a:off x="10728259" y="187337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067759B-6999-584E-8B32-69911C3E20D8}"/>
              </a:ext>
            </a:extLst>
          </p:cNvPr>
          <p:cNvSpPr/>
          <p:nvPr/>
        </p:nvSpPr>
        <p:spPr>
          <a:xfrm rot="10800000">
            <a:off x="10560016" y="187333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15E1141-5660-0543-9D12-3C6C41CDA968}"/>
              </a:ext>
            </a:extLst>
          </p:cNvPr>
          <p:cNvSpPr/>
          <p:nvPr/>
        </p:nvSpPr>
        <p:spPr>
          <a:xfrm rot="10800000">
            <a:off x="10728259" y="204827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5EFFC9F-4BA0-3F40-8D12-9E3244D02A39}"/>
              </a:ext>
            </a:extLst>
          </p:cNvPr>
          <p:cNvSpPr/>
          <p:nvPr/>
        </p:nvSpPr>
        <p:spPr>
          <a:xfrm rot="10800000">
            <a:off x="10560016" y="2048229"/>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16D8B2-C332-C048-BA10-5CB7E58FCA54}"/>
              </a:ext>
            </a:extLst>
          </p:cNvPr>
          <p:cNvSpPr/>
          <p:nvPr/>
        </p:nvSpPr>
        <p:spPr>
          <a:xfrm rot="10800000">
            <a:off x="10890821" y="204568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C153E26-B7C9-8F40-8AF3-04CBD5689EE0}"/>
              </a:ext>
            </a:extLst>
          </p:cNvPr>
          <p:cNvSpPr/>
          <p:nvPr/>
        </p:nvSpPr>
        <p:spPr>
          <a:xfrm rot="10800000">
            <a:off x="10885745" y="223386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F38EF-1D4A-6540-8786-0FD31D971C1E}"/>
              </a:ext>
            </a:extLst>
          </p:cNvPr>
          <p:cNvSpPr/>
          <p:nvPr/>
        </p:nvSpPr>
        <p:spPr>
          <a:xfrm rot="10800000">
            <a:off x="10728437" y="223390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A88451-51EA-7849-B631-10EEF6E5BCCB}"/>
              </a:ext>
            </a:extLst>
          </p:cNvPr>
          <p:cNvSpPr/>
          <p:nvPr/>
        </p:nvSpPr>
        <p:spPr>
          <a:xfrm rot="10800000">
            <a:off x="10560194" y="223386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107271-C691-204C-8DC1-B939E76406BD}"/>
              </a:ext>
            </a:extLst>
          </p:cNvPr>
          <p:cNvSpPr/>
          <p:nvPr/>
        </p:nvSpPr>
        <p:spPr>
          <a:xfrm rot="10800000">
            <a:off x="10885567" y="2422223"/>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7A0FF2-0D8E-2448-81CB-219889437A14}"/>
              </a:ext>
            </a:extLst>
          </p:cNvPr>
          <p:cNvSpPr/>
          <p:nvPr/>
        </p:nvSpPr>
        <p:spPr>
          <a:xfrm rot="10800000">
            <a:off x="10728259" y="242226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071CE-C686-DF4E-A46C-D2FE838078DA}"/>
              </a:ext>
            </a:extLst>
          </p:cNvPr>
          <p:cNvSpPr/>
          <p:nvPr/>
        </p:nvSpPr>
        <p:spPr>
          <a:xfrm rot="10800000">
            <a:off x="10560016" y="242222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A25ACE-BA97-614C-BF57-D8B9EB35D6FE}"/>
              </a:ext>
            </a:extLst>
          </p:cNvPr>
          <p:cNvSpPr/>
          <p:nvPr/>
        </p:nvSpPr>
        <p:spPr>
          <a:xfrm rot="10800000">
            <a:off x="10885567" y="260419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6E6B59E-5FF5-304F-9A23-A5B1A5968BD5}"/>
              </a:ext>
            </a:extLst>
          </p:cNvPr>
          <p:cNvSpPr/>
          <p:nvPr/>
        </p:nvSpPr>
        <p:spPr>
          <a:xfrm rot="10800000">
            <a:off x="10728259" y="2604235"/>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9F9765-D039-AC47-85D4-FC8E04026273}"/>
              </a:ext>
            </a:extLst>
          </p:cNvPr>
          <p:cNvSpPr/>
          <p:nvPr/>
        </p:nvSpPr>
        <p:spPr>
          <a:xfrm rot="10800000">
            <a:off x="10560016" y="2604194"/>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780105F-1081-1C42-BF45-7F78E2783D82}"/>
              </a:ext>
            </a:extLst>
          </p:cNvPr>
          <p:cNvSpPr/>
          <p:nvPr/>
        </p:nvSpPr>
        <p:spPr>
          <a:xfrm rot="10800000">
            <a:off x="10728259" y="2779127"/>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4648363-1D1E-304E-BEFA-C04672BC1A51}"/>
              </a:ext>
            </a:extLst>
          </p:cNvPr>
          <p:cNvSpPr/>
          <p:nvPr/>
        </p:nvSpPr>
        <p:spPr>
          <a:xfrm rot="10800000">
            <a:off x="10560016" y="2779086"/>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141B2C6-92F5-ED45-BF4C-21ECE070D4F9}"/>
              </a:ext>
            </a:extLst>
          </p:cNvPr>
          <p:cNvSpPr/>
          <p:nvPr/>
        </p:nvSpPr>
        <p:spPr>
          <a:xfrm rot="10800000">
            <a:off x="10890821" y="2776540"/>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CE2F2E9-F2A6-A942-9C05-64B05AA43822}"/>
              </a:ext>
            </a:extLst>
          </p:cNvPr>
          <p:cNvSpPr/>
          <p:nvPr/>
        </p:nvSpPr>
        <p:spPr>
          <a:xfrm rot="10800000">
            <a:off x="10885745" y="2964718"/>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D13135F-EBDB-A746-AC10-BAB233F1333E}"/>
              </a:ext>
            </a:extLst>
          </p:cNvPr>
          <p:cNvSpPr/>
          <p:nvPr/>
        </p:nvSpPr>
        <p:spPr>
          <a:xfrm rot="10800000">
            <a:off x="10728437" y="2964762"/>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3006758-6909-8C4A-8F0D-8DA370304702}"/>
              </a:ext>
            </a:extLst>
          </p:cNvPr>
          <p:cNvSpPr/>
          <p:nvPr/>
        </p:nvSpPr>
        <p:spPr>
          <a:xfrm rot="10800000">
            <a:off x="10560194" y="2964721"/>
            <a:ext cx="167995" cy="167986"/>
          </a:xfrm>
          <a:prstGeom prst="rect">
            <a:avLst/>
          </a:prstGeom>
          <a:solidFill>
            <a:schemeClr val="accent6">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urved Connector 61">
            <a:extLst>
              <a:ext uri="{FF2B5EF4-FFF2-40B4-BE49-F238E27FC236}">
                <a16:creationId xmlns:a16="http://schemas.microsoft.com/office/drawing/2014/main" id="{9875FF0B-C830-5745-8489-8F3C916B6DCD}"/>
              </a:ext>
            </a:extLst>
          </p:cNvPr>
          <p:cNvCxnSpPr>
            <a:stCxn id="9" idx="2"/>
            <a:endCxn id="40" idx="2"/>
          </p:cNvCxnSpPr>
          <p:nvPr/>
        </p:nvCxnSpPr>
        <p:spPr>
          <a:xfrm rot="16200000" flipH="1">
            <a:off x="9515048" y="562405"/>
            <a:ext cx="684" cy="2257245"/>
          </a:xfrm>
          <a:prstGeom prst="curvedConnector3">
            <a:avLst>
              <a:gd name="adj1" fmla="val -334210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CAB8BEC3-76D1-DD48-ACA3-AAA2F4758C42}"/>
              </a:ext>
            </a:extLst>
          </p:cNvPr>
          <p:cNvCxnSpPr>
            <a:cxnSpLocks/>
            <a:stCxn id="8" idx="2"/>
            <a:endCxn id="40" idx="2"/>
          </p:cNvCxnSpPr>
          <p:nvPr/>
        </p:nvCxnSpPr>
        <p:spPr>
          <a:xfrm rot="16200000" flipH="1">
            <a:off x="9599190" y="646546"/>
            <a:ext cx="643" cy="2089002"/>
          </a:xfrm>
          <a:prstGeom prst="curvedConnector3">
            <a:avLst>
              <a:gd name="adj1" fmla="val -355521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4AFE938D-CF3F-D049-97EB-52E441DB4A1D}"/>
              </a:ext>
            </a:extLst>
          </p:cNvPr>
          <p:cNvCxnSpPr>
            <a:cxnSpLocks/>
            <a:stCxn id="7" idx="2"/>
            <a:endCxn id="40" idx="2"/>
          </p:cNvCxnSpPr>
          <p:nvPr/>
        </p:nvCxnSpPr>
        <p:spPr>
          <a:xfrm rot="16200000" flipH="1">
            <a:off x="9677822" y="725178"/>
            <a:ext cx="687" cy="1931694"/>
          </a:xfrm>
          <a:prstGeom prst="curvedConnector3">
            <a:avLst>
              <a:gd name="adj1" fmla="val -33275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2FCAA011-8770-C949-9A9F-BFB18B2A86FD}"/>
              </a:ext>
            </a:extLst>
          </p:cNvPr>
          <p:cNvCxnSpPr>
            <a:cxnSpLocks/>
            <a:stCxn id="6" idx="2"/>
            <a:endCxn id="40" idx="2"/>
          </p:cNvCxnSpPr>
          <p:nvPr/>
        </p:nvCxnSpPr>
        <p:spPr>
          <a:xfrm rot="16200000" flipH="1">
            <a:off x="9761733" y="809090"/>
            <a:ext cx="681" cy="1763877"/>
          </a:xfrm>
          <a:prstGeom prst="curvedConnector3">
            <a:avLst>
              <a:gd name="adj1" fmla="val -3356828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ight Arrow 65">
            <a:extLst>
              <a:ext uri="{FF2B5EF4-FFF2-40B4-BE49-F238E27FC236}">
                <a16:creationId xmlns:a16="http://schemas.microsoft.com/office/drawing/2014/main" id="{E5558B8E-F500-C642-B665-61DA825A2385}"/>
              </a:ext>
            </a:extLst>
          </p:cNvPr>
          <p:cNvSpPr/>
          <p:nvPr/>
        </p:nvSpPr>
        <p:spPr>
          <a:xfrm>
            <a:off x="9299401" y="2337546"/>
            <a:ext cx="776749" cy="265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E37F7BA-1D43-E645-8B4B-3357A0D2DF6C}"/>
              </a:ext>
            </a:extLst>
          </p:cNvPr>
          <p:cNvSpPr txBox="1"/>
          <p:nvPr/>
        </p:nvSpPr>
        <p:spPr>
          <a:xfrm>
            <a:off x="838200" y="3375772"/>
            <a:ext cx="1486176" cy="523220"/>
          </a:xfrm>
          <a:prstGeom prst="rect">
            <a:avLst/>
          </a:prstGeom>
          <a:noFill/>
        </p:spPr>
        <p:txBody>
          <a:bodyPr wrap="none" rtlCol="0">
            <a:spAutoFit/>
          </a:bodyPr>
          <a:lstStyle/>
          <a:p>
            <a:r>
              <a:rPr lang="en-US" sz="2800" dirty="0">
                <a:solidFill>
                  <a:schemeClr val="accent5">
                    <a:lumMod val="75000"/>
                  </a:schemeClr>
                </a:solidFill>
              </a:rPr>
              <a:t>For GCN:</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2CE0F3A-7317-C646-8F3E-CD66BF246C02}"/>
                  </a:ext>
                </a:extLst>
              </p:cNvPr>
              <p:cNvSpPr/>
              <p:nvPr/>
            </p:nvSpPr>
            <p:spPr>
              <a:xfrm>
                <a:off x="1826323" y="3893450"/>
                <a:ext cx="69422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1</m:t>
                              </m:r>
                            </m:sub>
                          </m:sSub>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sSup>
                            <m:sSupPr>
                              <m:ctrlPr>
                                <a:rPr lang="en-US" sz="2400" i="1" dirty="0">
                                  <a:latin typeface="Cambria Math" panose="02040503050406030204" pitchFamily="18" charset="0"/>
                                </a:rPr>
                              </m:ctrlPr>
                            </m:sSupPr>
                            <m:e>
                              <m:r>
                                <a:rPr lang="en-US" sz="2400" i="1"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a:latin typeface="Cambria Math" panose="02040503050406030204" pitchFamily="18" charset="0"/>
                                </a:rPr>
                                <m:t>𝑭</m:t>
                              </m:r>
                            </m:e>
                            <m:sub>
                              <m:r>
                                <a:rPr lang="en-US" sz="2400" i="1" dirty="0">
                                  <a:latin typeface="Cambria Math" panose="02040503050406030204" pitchFamily="18" charset="0"/>
                                </a:rPr>
                                <m:t>𝑖𝑛</m:t>
                              </m:r>
                            </m:sub>
                          </m:sSub>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m:t>
                              </m:r>
                              <m:r>
                                <a:rPr lang="en-US" sz="2400" i="1" dirty="0">
                                  <a:latin typeface="Cambria Math" panose="02040503050406030204" pitchFamily="18" charset="0"/>
                                </a:rPr>
                                <m:t>𝑗</m:t>
                              </m:r>
                            </m:e>
                          </m:d>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i="1" dirty="0">
                                  <a:latin typeface="Cambria Math" panose="02040503050406030204" pitchFamily="18" charset="0"/>
                                </a:rPr>
                                <m:t>2</m:t>
                              </m:r>
                            </m:sub>
                          </m:sSub>
                        </m:e>
                      </m:nary>
                    </m:oMath>
                  </m:oMathPara>
                </a14:m>
                <a:endParaRPr lang="en-US" dirty="0"/>
              </a:p>
            </p:txBody>
          </p:sp>
        </mc:Choice>
        <mc:Fallback xmlns="">
          <p:sp>
            <p:nvSpPr>
              <p:cNvPr id="68" name="Rectangle 67">
                <a:extLst>
                  <a:ext uri="{FF2B5EF4-FFF2-40B4-BE49-F238E27FC236}">
                    <a16:creationId xmlns:a16="http://schemas.microsoft.com/office/drawing/2014/main" id="{32CE0F3A-7317-C646-8F3E-CD66BF246C02}"/>
                  </a:ext>
                </a:extLst>
              </p:cNvPr>
              <p:cNvSpPr>
                <a:spLocks noRot="1" noChangeAspect="1" noMove="1" noResize="1" noEditPoints="1" noAdjustHandles="1" noChangeArrowheads="1" noChangeShapeType="1" noTextEdit="1"/>
              </p:cNvSpPr>
              <p:nvPr/>
            </p:nvSpPr>
            <p:spPr>
              <a:xfrm>
                <a:off x="1826323" y="3893450"/>
                <a:ext cx="6942221" cy="1180067"/>
              </a:xfrm>
              <a:prstGeom prst="rect">
                <a:avLst/>
              </a:prstGeom>
              <a:blipFill>
                <a:blip r:embed="rId3"/>
                <a:stretch>
                  <a:fillRect t="-96774" b="-149462"/>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E6645A87-95B5-8746-B130-851113DF4522}"/>
              </a:ext>
            </a:extLst>
          </p:cNvPr>
          <p:cNvCxnSpPr>
            <a:cxnSpLocks/>
          </p:cNvCxnSpPr>
          <p:nvPr/>
        </p:nvCxnSpPr>
        <p:spPr>
          <a:xfrm>
            <a:off x="3983913" y="2795700"/>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B6798FD-8466-7847-8778-0968FDB0C4C9}"/>
              </a:ext>
            </a:extLst>
          </p:cNvPr>
          <p:cNvSpPr txBox="1"/>
          <p:nvPr/>
        </p:nvSpPr>
        <p:spPr>
          <a:xfrm>
            <a:off x="4209019" y="2778402"/>
            <a:ext cx="3789179" cy="523220"/>
          </a:xfrm>
          <a:prstGeom prst="rect">
            <a:avLst/>
          </a:prstGeom>
          <a:noFill/>
        </p:spPr>
        <p:txBody>
          <a:bodyPr wrap="none" rtlCol="0">
            <a:spAutoFit/>
          </a:bodyPr>
          <a:lstStyle/>
          <a:p>
            <a:r>
              <a:rPr lang="en-US" sz="2800" dirty="0">
                <a:solidFill>
                  <a:schemeClr val="accent6">
                    <a:lumMod val="50000"/>
                  </a:schemeClr>
                </a:solidFill>
              </a:rPr>
              <a:t>Filter each input channel</a:t>
            </a:r>
            <a:endParaRPr lang="en-US" dirty="0">
              <a:solidFill>
                <a:schemeClr val="accent6">
                  <a:lumMod val="50000"/>
                </a:schemeClr>
              </a:solidFill>
            </a:endParaRPr>
          </a:p>
        </p:txBody>
      </p:sp>
      <p:cxnSp>
        <p:nvCxnSpPr>
          <p:cNvPr id="71" name="Straight Connector 70">
            <a:extLst>
              <a:ext uri="{FF2B5EF4-FFF2-40B4-BE49-F238E27FC236}">
                <a16:creationId xmlns:a16="http://schemas.microsoft.com/office/drawing/2014/main" id="{4F0AFEB9-179F-884F-851A-141AF885F634}"/>
              </a:ext>
            </a:extLst>
          </p:cNvPr>
          <p:cNvCxnSpPr>
            <a:cxnSpLocks/>
          </p:cNvCxnSpPr>
          <p:nvPr/>
        </p:nvCxnSpPr>
        <p:spPr>
          <a:xfrm>
            <a:off x="3983913" y="4742395"/>
            <a:ext cx="1926951" cy="0"/>
          </a:xfrm>
          <a:prstGeom prst="line">
            <a:avLst/>
          </a:prstGeom>
          <a:ln w="412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847BDC8-0E77-A146-9618-76E936DCE0CB}"/>
              </a:ext>
            </a:extLst>
          </p:cNvPr>
          <p:cNvSpPr txBox="1"/>
          <p:nvPr/>
        </p:nvSpPr>
        <p:spPr>
          <a:xfrm>
            <a:off x="4427555" y="4687149"/>
            <a:ext cx="1607491" cy="523220"/>
          </a:xfrm>
          <a:prstGeom prst="rect">
            <a:avLst/>
          </a:prstGeom>
          <a:noFill/>
        </p:spPr>
        <p:txBody>
          <a:bodyPr wrap="none" rtlCol="0">
            <a:spAutoFit/>
          </a:bodyPr>
          <a:lstStyle/>
          <a:p>
            <a:r>
              <a:rPr lang="en-US" sz="2800" dirty="0">
                <a:solidFill>
                  <a:schemeClr val="accent6">
                    <a:lumMod val="50000"/>
                  </a:schemeClr>
                </a:solidFill>
              </a:rPr>
              <a:t>GCN filter</a:t>
            </a:r>
            <a:endParaRPr lang="en-US" dirty="0">
              <a:solidFill>
                <a:schemeClr val="accent6">
                  <a:lumMod val="50000"/>
                </a:schemeClr>
              </a:solidFill>
            </a:endParaRPr>
          </a:p>
        </p:txBody>
      </p:sp>
      <p:sp>
        <p:nvSpPr>
          <p:cNvPr id="73" name="TextBox 72">
            <a:extLst>
              <a:ext uri="{FF2B5EF4-FFF2-40B4-BE49-F238E27FC236}">
                <a16:creationId xmlns:a16="http://schemas.microsoft.com/office/drawing/2014/main" id="{D544C957-4C61-494C-98F9-B58105D1C4BB}"/>
              </a:ext>
            </a:extLst>
          </p:cNvPr>
          <p:cNvSpPr txBox="1"/>
          <p:nvPr/>
        </p:nvSpPr>
        <p:spPr>
          <a:xfrm>
            <a:off x="838200" y="5131603"/>
            <a:ext cx="2363468" cy="523220"/>
          </a:xfrm>
          <a:prstGeom prst="rect">
            <a:avLst/>
          </a:prstGeom>
          <a:noFill/>
        </p:spPr>
        <p:txBody>
          <a:bodyPr wrap="none" rtlCol="0">
            <a:spAutoFit/>
          </a:bodyPr>
          <a:lstStyle/>
          <a:p>
            <a:r>
              <a:rPr lang="en-US" sz="2800" dirty="0">
                <a:solidFill>
                  <a:schemeClr val="accent5">
                    <a:lumMod val="75000"/>
                  </a:schemeClr>
                </a:solidFill>
              </a:rPr>
              <a:t>In matrix form:</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15B1D933-D4BE-2840-99EB-AA904592F84F}"/>
                  </a:ext>
                </a:extLst>
              </p:cNvPr>
              <p:cNvSpPr/>
              <p:nvPr/>
            </p:nvSpPr>
            <p:spPr>
              <a:xfrm>
                <a:off x="2019934" y="5616519"/>
                <a:ext cx="8175251" cy="942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1" i="1">
                              <a:latin typeface="Cambria Math" panose="02040503050406030204" pitchFamily="18" charset="0"/>
                            </a:rPr>
                            <m:t>𝑭</m:t>
                          </m:r>
                        </m:e>
                        <m:sub>
                          <m:r>
                            <a:rPr lang="en-US" sz="2400" i="1">
                              <a:latin typeface="Cambria Math" panose="02040503050406030204" pitchFamily="18" charset="0"/>
                            </a:rPr>
                            <m:t>𝑜𝑢𝑡</m:t>
                          </m:r>
                        </m:sub>
                      </m:sSub>
                      <m:r>
                        <a:rPr lang="en-US" sz="2400" i="1">
                          <a:latin typeface="Cambria Math" panose="02040503050406030204" pitchFamily="18" charset="0"/>
                        </a:rPr>
                        <m:t>=</m:t>
                      </m:r>
                      <m:r>
                        <m:rPr>
                          <m:nor/>
                        </m:rPr>
                        <a:rPr lang="en-US" sz="2400" dirty="0"/>
                        <m:t> </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𝐴</m:t>
                          </m:r>
                        </m:e>
                      </m:acc>
                      <m:sSup>
                        <m:sSupPr>
                          <m:ctrlPr>
                            <a:rPr lang="en-US" sz="2400" i="1" dirty="0">
                              <a:latin typeface="Cambria Math" panose="02040503050406030204" pitchFamily="18" charset="0"/>
                            </a:rPr>
                          </m:ctrlPr>
                        </m:sSup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𝐷</m:t>
                              </m:r>
                            </m:e>
                          </m:acc>
                        </m:e>
                        <m:sup>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2</m:t>
                              </m:r>
                            </m:den>
                          </m:f>
                        </m:sup>
                      </m:sSup>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1" i="1" dirty="0" smtClean="0">
                              <a:latin typeface="Cambria Math" panose="02040503050406030204" pitchFamily="18" charset="0"/>
                            </a:rPr>
                            <m:t>𝑭</m:t>
                          </m:r>
                        </m:e>
                        <m:sub>
                          <m:r>
                            <a:rPr lang="en-US" sz="2400" b="0" i="1" dirty="0" smtClean="0">
                              <a:latin typeface="Cambria Math" panose="02040503050406030204" pitchFamily="18" charset="0"/>
                            </a:rPr>
                            <m:t>𝑖𝑛</m:t>
                          </m:r>
                        </m:sub>
                      </m:sSub>
                      <m:r>
                        <m:rPr>
                          <m:sty m:val="p"/>
                        </m:rPr>
                        <a:rPr lang="en-US" sz="2400" b="0" i="0" dirty="0" smtClean="0">
                          <a:latin typeface="Cambria Math" panose="02040503050406030204" pitchFamily="18" charset="0"/>
                        </a:rPr>
                        <m:t>Θ</m:t>
                      </m:r>
                      <m:r>
                        <a:rPr lang="en-US" sz="2400" b="0" i="1" dirty="0" smtClean="0">
                          <a:latin typeface="Cambria Math" panose="02040503050406030204" pitchFamily="18" charset="0"/>
                        </a:rPr>
                        <m:t> </m:t>
                      </m:r>
                      <m:r>
                        <m:rPr>
                          <m:nor/>
                        </m:rPr>
                        <a:rPr lang="en-US" sz="2400" dirty="0"/>
                        <m:t>with</m:t>
                      </m:r>
                      <m:r>
                        <m:rPr>
                          <m:nor/>
                        </m:rPr>
                        <a:rPr lang="en-US" sz="2400" dirty="0"/>
                        <m:t> </m:t>
                      </m:r>
                      <m:r>
                        <m:rPr>
                          <m:sty m:val="p"/>
                        </m:rPr>
                        <a:rPr lang="en-US" sz="2400">
                          <a:latin typeface="Cambria Math" panose="02040503050406030204" pitchFamily="18" charset="0"/>
                        </a:rPr>
                        <m:t>Θ</m:t>
                      </m:r>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ℝ</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2</m:t>
                              </m:r>
                            </m:sub>
                          </m:sSub>
                        </m:sup>
                      </m:sSup>
                      <m:r>
                        <a:rPr lang="en-US" sz="2400">
                          <a:latin typeface="Cambria Math" panose="02040503050406030204" pitchFamily="18" charset="0"/>
                        </a:rPr>
                        <m:t> </m:t>
                      </m:r>
                      <m:r>
                        <m:rPr>
                          <m:sty m:val="p"/>
                        </m:rPr>
                        <a:rPr lang="en-US" sz="2400">
                          <a:latin typeface="Cambria Math" panose="02040503050406030204" pitchFamily="18" charset="0"/>
                        </a:rPr>
                        <m:t>and</m:t>
                      </m:r>
                      <m:r>
                        <a:rPr lang="en-US" sz="2400">
                          <a:latin typeface="Cambria Math" panose="02040503050406030204" pitchFamily="18" charset="0"/>
                        </a:rPr>
                        <m:t> </m:t>
                      </m:r>
                      <m:r>
                        <m:rPr>
                          <m:sty m:val="p"/>
                        </m:rPr>
                        <a:rPr lang="en-US" sz="2400">
                          <a:latin typeface="Cambria Math" panose="02040503050406030204" pitchFamily="18" charset="0"/>
                        </a:rPr>
                        <m:t>Θ</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𝑗𝑖</m:t>
                          </m:r>
                        </m:sub>
                      </m:sSub>
                    </m:oMath>
                  </m:oMathPara>
                </a14:m>
                <a:endParaRPr lang="en-US" sz="2400" dirty="0"/>
              </a:p>
              <a:p>
                <a:endParaRPr lang="en-US" dirty="0"/>
              </a:p>
            </p:txBody>
          </p:sp>
        </mc:Choice>
        <mc:Fallback xmlns="">
          <p:sp>
            <p:nvSpPr>
              <p:cNvPr id="75" name="Rectangle 74">
                <a:extLst>
                  <a:ext uri="{FF2B5EF4-FFF2-40B4-BE49-F238E27FC236}">
                    <a16:creationId xmlns:a16="http://schemas.microsoft.com/office/drawing/2014/main" id="{15B1D933-D4BE-2840-99EB-AA904592F84F}"/>
                  </a:ext>
                </a:extLst>
              </p:cNvPr>
              <p:cNvSpPr>
                <a:spLocks noRot="1" noChangeAspect="1" noMove="1" noResize="1" noEditPoints="1" noAdjustHandles="1" noChangeArrowheads="1" noChangeShapeType="1" noTextEdit="1"/>
              </p:cNvSpPr>
              <p:nvPr/>
            </p:nvSpPr>
            <p:spPr>
              <a:xfrm>
                <a:off x="2019934" y="5616519"/>
                <a:ext cx="8175251" cy="9426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7139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96</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3"/>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4"/>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5"/>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6"/>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8"/>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9"/>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0"/>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1"/>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2"/>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3"/>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4"/>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6"/>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18"/>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890877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Tree>
    <p:extLst>
      <p:ext uri="{BB962C8B-B14F-4D97-AF65-F5344CB8AC3E}">
        <p14:creationId xmlns:p14="http://schemas.microsoft.com/office/powerpoint/2010/main" val="40641575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98</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Tree>
    <p:extLst>
      <p:ext uri="{BB962C8B-B14F-4D97-AF65-F5344CB8AC3E}">
        <p14:creationId xmlns:p14="http://schemas.microsoft.com/office/powerpoint/2010/main" val="558264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AD2E-9160-2848-BB52-76F82D90FFEA}"/>
              </a:ext>
            </a:extLst>
          </p:cNvPr>
          <p:cNvSpPr>
            <a:spLocks noGrp="1"/>
          </p:cNvSpPr>
          <p:nvPr>
            <p:ph type="title"/>
          </p:nvPr>
        </p:nvSpPr>
        <p:spPr/>
        <p:txBody>
          <a:bodyPr/>
          <a:lstStyle/>
          <a:p>
            <a:r>
              <a:rPr lang="en-US" dirty="0"/>
              <a:t>A Spatial View of GCN Filter</a:t>
            </a:r>
          </a:p>
        </p:txBody>
      </p:sp>
      <p:sp>
        <p:nvSpPr>
          <p:cNvPr id="3" name="Slide Number Placeholder 2">
            <a:extLst>
              <a:ext uri="{FF2B5EF4-FFF2-40B4-BE49-F238E27FC236}">
                <a16:creationId xmlns:a16="http://schemas.microsoft.com/office/drawing/2014/main" id="{EDFE5563-9568-3A44-B18E-C7727CAA9E9B}"/>
              </a:ext>
            </a:extLst>
          </p:cNvPr>
          <p:cNvSpPr>
            <a:spLocks noGrp="1"/>
          </p:cNvSpPr>
          <p:nvPr>
            <p:ph type="sldNum" sz="quarter" idx="12"/>
          </p:nvPr>
        </p:nvSpPr>
        <p:spPr/>
        <p:txBody>
          <a:bodyPr/>
          <a:lstStyle/>
          <a:p>
            <a:fld id="{4C15419E-54D6-8648-ABFB-BEF58E3E877E}" type="slidenum">
              <a:rPr lang="en-US" smtClean="0"/>
              <a:t>99</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2D20F4-11A7-334F-A1BD-B79530D0CE99}"/>
                  </a:ext>
                </a:extLst>
              </p:cNvPr>
              <p:cNvSpPr txBox="1"/>
              <p:nvPr/>
            </p:nvSpPr>
            <p:spPr>
              <a:xfrm>
                <a:off x="838200" y="1429078"/>
                <a:ext cx="3452868" cy="680764"/>
              </a:xfrm>
              <a:prstGeom prst="rect">
                <a:avLst/>
              </a:prstGeom>
              <a:noFill/>
            </p:spPr>
            <p:txBody>
              <a:bodyPr wrap="none" rtlCol="0">
                <a:spAutoFit/>
              </a:bodyPr>
              <a:lstStyle/>
              <a:p>
                <a:r>
                  <a:rPr lang="en-US" sz="2800" dirty="0">
                    <a:solidFill>
                      <a:schemeClr val="accent5">
                        <a:lumMod val="75000"/>
                      </a:schemeClr>
                    </a:solidFill>
                  </a:rPr>
                  <a:t>Denote </a:t>
                </a:r>
                <a14:m>
                  <m:oMath xmlns:m="http://schemas.openxmlformats.org/officeDocument/2006/math">
                    <m:r>
                      <a:rPr lang="en-US" sz="2800" i="1" smtClean="0">
                        <a:solidFill>
                          <a:schemeClr val="accent1"/>
                        </a:solidFill>
                        <a:latin typeface="Cambria Math" panose="02040503050406030204" pitchFamily="18" charset="0"/>
                      </a:rPr>
                      <m:t>𝐶</m:t>
                    </m:r>
                    <m:r>
                      <a:rPr lang="en-US" sz="2800" i="1" smtClean="0">
                        <a:solidFill>
                          <a:schemeClr val="accent1"/>
                        </a:solidFill>
                        <a:latin typeface="Cambria Math" panose="02040503050406030204" pitchFamily="18" charset="0"/>
                      </a:rPr>
                      <m:t>=</m:t>
                    </m:r>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𝐴</m:t>
                        </m:r>
                      </m:e>
                    </m:acc>
                    <m:sSup>
                      <m:sSupPr>
                        <m:ctrlPr>
                          <a:rPr lang="en-US" sz="2800" i="1" dirty="0">
                            <a:solidFill>
                              <a:schemeClr val="accent1"/>
                            </a:solidFill>
                            <a:latin typeface="Cambria Math" panose="02040503050406030204" pitchFamily="18" charset="0"/>
                          </a:rPr>
                        </m:ctrlPr>
                      </m:sSupPr>
                      <m:e>
                        <m:acc>
                          <m:accPr>
                            <m:chr m:val="̃"/>
                            <m:ctrlPr>
                              <a:rPr lang="en-US" sz="2800" i="1" dirty="0">
                                <a:solidFill>
                                  <a:schemeClr val="accent1"/>
                                </a:solidFill>
                                <a:latin typeface="Cambria Math" panose="02040503050406030204" pitchFamily="18" charset="0"/>
                              </a:rPr>
                            </m:ctrlPr>
                          </m:accPr>
                          <m:e>
                            <m:r>
                              <a:rPr lang="en-US" sz="2800" i="1" dirty="0">
                                <a:solidFill>
                                  <a:schemeClr val="accent1"/>
                                </a:solidFill>
                                <a:latin typeface="Cambria Math" panose="02040503050406030204" pitchFamily="18" charset="0"/>
                              </a:rPr>
                              <m:t>𝐷</m:t>
                            </m:r>
                          </m:e>
                        </m:acc>
                      </m:e>
                      <m:sup>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
                              <a:rPr lang="en-US" sz="2800" i="1" dirty="0">
                                <a:solidFill>
                                  <a:schemeClr val="accent1"/>
                                </a:solidFill>
                                <a:latin typeface="Cambria Math" panose="02040503050406030204" pitchFamily="18" charset="0"/>
                              </a:rPr>
                              <m:t>2</m:t>
                            </m:r>
                          </m:den>
                        </m:f>
                      </m:sup>
                    </m:sSup>
                  </m:oMath>
                </a14:m>
                <a:endParaRPr lang="en-US" sz="2800" dirty="0">
                  <a:solidFill>
                    <a:srgbClr val="FF0000"/>
                  </a:solidFill>
                </a:endParaRPr>
              </a:p>
            </p:txBody>
          </p:sp>
        </mc:Choice>
        <mc:Fallback xmlns="">
          <p:sp>
            <p:nvSpPr>
              <p:cNvPr id="4" name="TextBox 3">
                <a:extLst>
                  <a:ext uri="{FF2B5EF4-FFF2-40B4-BE49-F238E27FC236}">
                    <a16:creationId xmlns:a16="http://schemas.microsoft.com/office/drawing/2014/main" id="{932D20F4-11A7-334F-A1BD-B79530D0CE99}"/>
                  </a:ext>
                </a:extLst>
              </p:cNvPr>
              <p:cNvSpPr txBox="1">
                <a:spLocks noRot="1" noChangeAspect="1" noMove="1" noResize="1" noEditPoints="1" noAdjustHandles="1" noChangeArrowheads="1" noChangeShapeType="1" noTextEdit="1"/>
              </p:cNvSpPr>
              <p:nvPr/>
            </p:nvSpPr>
            <p:spPr>
              <a:xfrm>
                <a:off x="838200" y="1429078"/>
                <a:ext cx="3452868" cy="680764"/>
              </a:xfrm>
              <a:prstGeom prst="rect">
                <a:avLst/>
              </a:prstGeom>
              <a:blipFill>
                <a:blip r:embed="rId2"/>
                <a:stretch>
                  <a:fillRect l="-329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CB769D-B8D2-6844-A38A-D5E1693C66FA}"/>
                  </a:ext>
                </a:extLst>
              </p:cNvPr>
              <p:cNvSpPr txBox="1"/>
              <p:nvPr/>
            </p:nvSpPr>
            <p:spPr>
              <a:xfrm>
                <a:off x="838200" y="2073877"/>
                <a:ext cx="3404137" cy="461665"/>
              </a:xfrm>
              <a:prstGeom prst="rect">
                <a:avLst/>
              </a:prstGeom>
              <a:noFill/>
            </p:spPr>
            <p:txBody>
              <a:bodyPr wrap="none" rtlCol="0">
                <a:spAutoFit/>
              </a:bodyPr>
              <a:lstStyle/>
              <a:p>
                <a:pPr marL="800100" lvl="1" indent="-342900">
                  <a:buFont typeface="Arial" panose="020B0604020202020204" pitchFamily="34" charset="0"/>
                  <a:buChar char="•"/>
                </a:pPr>
                <a:r>
                  <a:rPr lang="en-US" sz="2400" dirty="0"/>
                  <a:t>Then</a:t>
                </a:r>
                <a:r>
                  <a:rPr lang="en-US" sz="2400" dirty="0">
                    <a:solidFill>
                      <a:schemeClr val="accent5">
                        <a:lumMod val="75000"/>
                      </a:schemeClr>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𝑜𝑢𝑡</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𝐶𝐹</m:t>
                        </m:r>
                      </m:e>
                      <m:sub>
                        <m:r>
                          <a:rPr lang="en-US" sz="2400" i="1" dirty="0">
                            <a:latin typeface="Cambria Math" panose="02040503050406030204" pitchFamily="18" charset="0"/>
                          </a:rPr>
                          <m:t>𝑖𝑛</m:t>
                        </m:r>
                      </m:sub>
                    </m:sSub>
                    <m:r>
                      <m:rPr>
                        <m:sty m:val="p"/>
                      </m:rPr>
                      <a:rPr lang="en-US" sz="2400" dirty="0">
                        <a:latin typeface="Cambria Math" panose="02040503050406030204" pitchFamily="18" charset="0"/>
                      </a:rPr>
                      <m:t>Θ</m:t>
                    </m:r>
                  </m:oMath>
                </a14:m>
                <a:endParaRPr lang="en-US" sz="2400" dirty="0">
                  <a:solidFill>
                    <a:srgbClr val="FF0000"/>
                  </a:solidFill>
                </a:endParaRPr>
              </a:p>
            </p:txBody>
          </p:sp>
        </mc:Choice>
        <mc:Fallback xmlns="">
          <p:sp>
            <p:nvSpPr>
              <p:cNvPr id="5" name="TextBox 4">
                <a:extLst>
                  <a:ext uri="{FF2B5EF4-FFF2-40B4-BE49-F238E27FC236}">
                    <a16:creationId xmlns:a16="http://schemas.microsoft.com/office/drawing/2014/main" id="{6FCB769D-B8D2-6844-A38A-D5E1693C66FA}"/>
                  </a:ext>
                </a:extLst>
              </p:cNvPr>
              <p:cNvSpPr txBox="1">
                <a:spLocks noRot="1" noChangeAspect="1" noMove="1" noResize="1" noEditPoints="1" noAdjustHandles="1" noChangeArrowheads="1" noChangeShapeType="1" noTextEdit="1"/>
              </p:cNvSpPr>
              <p:nvPr/>
            </p:nvSpPr>
            <p:spPr>
              <a:xfrm>
                <a:off x="838200" y="2073877"/>
                <a:ext cx="3404137" cy="461665"/>
              </a:xfrm>
              <a:prstGeom prst="rect">
                <a:avLst/>
              </a:prstGeom>
              <a:blipFill>
                <a:blip r:embed="rId3"/>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AAAD11-911E-1B48-8A8F-BD2EF646FBB5}"/>
                  </a:ext>
                </a:extLst>
              </p:cNvPr>
              <p:cNvSpPr txBox="1"/>
              <p:nvPr/>
            </p:nvSpPr>
            <p:spPr>
              <a:xfrm>
                <a:off x="838200" y="2597097"/>
                <a:ext cx="6478312" cy="523220"/>
              </a:xfrm>
              <a:prstGeom prst="rect">
                <a:avLst/>
              </a:prstGeom>
              <a:noFill/>
            </p:spPr>
            <p:txBody>
              <a:bodyPr wrap="none" rtlCol="0">
                <a:spAutoFit/>
              </a:bodyPr>
              <a:lstStyle/>
              <a:p>
                <a:pPr marL="800100" lvl="1" indent="-342900">
                  <a:buFont typeface="Arial" panose="020B0604020202020204" pitchFamily="34" charset="0"/>
                  <a:buChar char="•"/>
                </a:pPr>
                <a:r>
                  <a:rPr lang="en-US" sz="2400" dirty="0"/>
                  <a:t>For node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0" smtClean="0">
                        <a:latin typeface="Cambria Math" panose="02040503050406030204" pitchFamily="18" charset="0"/>
                      </a:rPr>
                      <m:t>,</m:t>
                    </m:r>
                  </m:oMath>
                </a14:m>
                <a:r>
                  <a:rPr lang="en-US" sz="28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𝐹</m:t>
                        </m:r>
                      </m:e>
                      <m:sub>
                        <m:r>
                          <a:rPr lang="en-US" sz="2400" i="1">
                            <a:latin typeface="Cambria Math" panose="02040503050406030204" pitchFamily="18" charset="0"/>
                          </a:rPr>
                          <m:t>𝑜𝑢𝑡</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sub>
                      <m:sup/>
                      <m:e>
                        <m:r>
                          <a:rPr lang="en-US" sz="2400" i="1">
                            <a:latin typeface="Cambria Math" panose="02040503050406030204" pitchFamily="18" charset="0"/>
                          </a:rPr>
                          <m:t>𝐶</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𝑖𝑛</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𝑗</m:t>
                            </m:r>
                            <m:r>
                              <a:rPr lang="en-US" sz="2400" i="1">
                                <a:latin typeface="Cambria Math" panose="02040503050406030204" pitchFamily="18" charset="0"/>
                              </a:rPr>
                              <m:t>,:</m:t>
                            </m:r>
                          </m:e>
                        </m:d>
                        <m:r>
                          <m:rPr>
                            <m:sty m:val="p"/>
                          </m:rPr>
                          <a:rPr lang="en-US" sz="2400">
                            <a:latin typeface="Cambria Math" panose="02040503050406030204" pitchFamily="18" charset="0"/>
                          </a:rPr>
                          <m:t>Θ</m:t>
                        </m:r>
                      </m:e>
                    </m:nary>
                  </m:oMath>
                </a14:m>
                <a:endParaRPr lang="en-US" sz="2800" dirty="0"/>
              </a:p>
            </p:txBody>
          </p:sp>
        </mc:Choice>
        <mc:Fallback xmlns="">
          <p:sp>
            <p:nvSpPr>
              <p:cNvPr id="6" name="TextBox 5">
                <a:extLst>
                  <a:ext uri="{FF2B5EF4-FFF2-40B4-BE49-F238E27FC236}">
                    <a16:creationId xmlns:a16="http://schemas.microsoft.com/office/drawing/2014/main" id="{74AAAD11-911E-1B48-8A8F-BD2EF646FBB5}"/>
                  </a:ext>
                </a:extLst>
              </p:cNvPr>
              <p:cNvSpPr txBox="1">
                <a:spLocks noRot="1" noChangeAspect="1" noMove="1" noResize="1" noEditPoints="1" noAdjustHandles="1" noChangeArrowheads="1" noChangeShapeType="1" noTextEdit="1"/>
              </p:cNvSpPr>
              <p:nvPr/>
            </p:nvSpPr>
            <p:spPr>
              <a:xfrm>
                <a:off x="838200" y="2597097"/>
                <a:ext cx="6478312" cy="523220"/>
              </a:xfrm>
              <a:prstGeom prst="rect">
                <a:avLst/>
              </a:prstGeom>
              <a:blipFill>
                <a:blip r:embed="rId4"/>
                <a:stretch>
                  <a:fillRect t="-107143" b="-161905"/>
                </a:stretch>
              </a:blipFill>
            </p:spPr>
            <p:txBody>
              <a:bodyPr/>
              <a:lstStyle/>
              <a:p>
                <a:r>
                  <a:rPr lang="en-US">
                    <a:noFill/>
                  </a:rPr>
                  <a:t> </a:t>
                </a:r>
              </a:p>
            </p:txBody>
          </p:sp>
        </mc:Fallback>
      </mc:AlternateContent>
      <p:sp>
        <p:nvSpPr>
          <p:cNvPr id="7" name="Freeform 6">
            <a:extLst>
              <a:ext uri="{FF2B5EF4-FFF2-40B4-BE49-F238E27FC236}">
                <a16:creationId xmlns:a16="http://schemas.microsoft.com/office/drawing/2014/main" id="{70D7DBE9-5225-7346-82E2-11BA70D74A08}"/>
              </a:ext>
            </a:extLst>
          </p:cNvPr>
          <p:cNvSpPr/>
          <p:nvPr/>
        </p:nvSpPr>
        <p:spPr>
          <a:xfrm>
            <a:off x="8003156" y="2942087"/>
            <a:ext cx="2800350" cy="2190840"/>
          </a:xfrm>
          <a:custGeom>
            <a:avLst/>
            <a:gdLst>
              <a:gd name="connsiteX0" fmla="*/ 457200 w 2800350"/>
              <a:gd name="connsiteY0" fmla="*/ 76200 h 2190840"/>
              <a:gd name="connsiteX1" fmla="*/ 457200 w 2800350"/>
              <a:gd name="connsiteY1" fmla="*/ 76200 h 2190840"/>
              <a:gd name="connsiteX2" fmla="*/ 349250 w 2800350"/>
              <a:gd name="connsiteY2" fmla="*/ 120650 h 2190840"/>
              <a:gd name="connsiteX3" fmla="*/ 285750 w 2800350"/>
              <a:gd name="connsiteY3" fmla="*/ 165100 h 2190840"/>
              <a:gd name="connsiteX4" fmla="*/ 215900 w 2800350"/>
              <a:gd name="connsiteY4" fmla="*/ 228600 h 2190840"/>
              <a:gd name="connsiteX5" fmla="*/ 190500 w 2800350"/>
              <a:gd name="connsiteY5" fmla="*/ 247650 h 2190840"/>
              <a:gd name="connsiteX6" fmla="*/ 139700 w 2800350"/>
              <a:gd name="connsiteY6" fmla="*/ 298450 h 2190840"/>
              <a:gd name="connsiteX7" fmla="*/ 107950 w 2800350"/>
              <a:gd name="connsiteY7" fmla="*/ 323850 h 2190840"/>
              <a:gd name="connsiteX8" fmla="*/ 38100 w 2800350"/>
              <a:gd name="connsiteY8" fmla="*/ 387350 h 2190840"/>
              <a:gd name="connsiteX9" fmla="*/ 25400 w 2800350"/>
              <a:gd name="connsiteY9" fmla="*/ 412750 h 2190840"/>
              <a:gd name="connsiteX10" fmla="*/ 0 w 2800350"/>
              <a:gd name="connsiteY10" fmla="*/ 450850 h 2190840"/>
              <a:gd name="connsiteX11" fmla="*/ 12700 w 2800350"/>
              <a:gd name="connsiteY11" fmla="*/ 469900 h 2190840"/>
              <a:gd name="connsiteX12" fmla="*/ 25400 w 2800350"/>
              <a:gd name="connsiteY12" fmla="*/ 533400 h 2190840"/>
              <a:gd name="connsiteX13" fmla="*/ 31750 w 2800350"/>
              <a:gd name="connsiteY13" fmla="*/ 558800 h 2190840"/>
              <a:gd name="connsiteX14" fmla="*/ 44450 w 2800350"/>
              <a:gd name="connsiteY14" fmla="*/ 628650 h 2190840"/>
              <a:gd name="connsiteX15" fmla="*/ 63500 w 2800350"/>
              <a:gd name="connsiteY15" fmla="*/ 666750 h 2190840"/>
              <a:gd name="connsiteX16" fmla="*/ 107950 w 2800350"/>
              <a:gd name="connsiteY16" fmla="*/ 711200 h 2190840"/>
              <a:gd name="connsiteX17" fmla="*/ 127000 w 2800350"/>
              <a:gd name="connsiteY17" fmla="*/ 749300 h 2190840"/>
              <a:gd name="connsiteX18" fmla="*/ 152400 w 2800350"/>
              <a:gd name="connsiteY18" fmla="*/ 787400 h 2190840"/>
              <a:gd name="connsiteX19" fmla="*/ 171450 w 2800350"/>
              <a:gd name="connsiteY19" fmla="*/ 825500 h 2190840"/>
              <a:gd name="connsiteX20" fmla="*/ 209550 w 2800350"/>
              <a:gd name="connsiteY20" fmla="*/ 850900 h 2190840"/>
              <a:gd name="connsiteX21" fmla="*/ 234950 w 2800350"/>
              <a:gd name="connsiteY21" fmla="*/ 869950 h 2190840"/>
              <a:gd name="connsiteX22" fmla="*/ 273050 w 2800350"/>
              <a:gd name="connsiteY22" fmla="*/ 901700 h 2190840"/>
              <a:gd name="connsiteX23" fmla="*/ 298450 w 2800350"/>
              <a:gd name="connsiteY23" fmla="*/ 920750 h 2190840"/>
              <a:gd name="connsiteX24" fmla="*/ 349250 w 2800350"/>
              <a:gd name="connsiteY24" fmla="*/ 958850 h 2190840"/>
              <a:gd name="connsiteX25" fmla="*/ 387350 w 2800350"/>
              <a:gd name="connsiteY25" fmla="*/ 996950 h 2190840"/>
              <a:gd name="connsiteX26" fmla="*/ 412750 w 2800350"/>
              <a:gd name="connsiteY26" fmla="*/ 1022350 h 2190840"/>
              <a:gd name="connsiteX27" fmla="*/ 431800 w 2800350"/>
              <a:gd name="connsiteY27" fmla="*/ 1035050 h 2190840"/>
              <a:gd name="connsiteX28" fmla="*/ 469900 w 2800350"/>
              <a:gd name="connsiteY28" fmla="*/ 1073150 h 2190840"/>
              <a:gd name="connsiteX29" fmla="*/ 463550 w 2800350"/>
              <a:gd name="connsiteY29" fmla="*/ 1041400 h 2190840"/>
              <a:gd name="connsiteX30" fmla="*/ 444500 w 2800350"/>
              <a:gd name="connsiteY30" fmla="*/ 1035050 h 2190840"/>
              <a:gd name="connsiteX31" fmla="*/ 425450 w 2800350"/>
              <a:gd name="connsiteY31" fmla="*/ 1022350 h 2190840"/>
              <a:gd name="connsiteX32" fmla="*/ 419100 w 2800350"/>
              <a:gd name="connsiteY32" fmla="*/ 1492250 h 2190840"/>
              <a:gd name="connsiteX33" fmla="*/ 412750 w 2800350"/>
              <a:gd name="connsiteY33" fmla="*/ 1530350 h 2190840"/>
              <a:gd name="connsiteX34" fmla="*/ 419100 w 2800350"/>
              <a:gd name="connsiteY34" fmla="*/ 1676400 h 2190840"/>
              <a:gd name="connsiteX35" fmla="*/ 431800 w 2800350"/>
              <a:gd name="connsiteY35" fmla="*/ 1752600 h 2190840"/>
              <a:gd name="connsiteX36" fmla="*/ 438150 w 2800350"/>
              <a:gd name="connsiteY36" fmla="*/ 1828800 h 2190840"/>
              <a:gd name="connsiteX37" fmla="*/ 444500 w 2800350"/>
              <a:gd name="connsiteY37" fmla="*/ 1847850 h 2190840"/>
              <a:gd name="connsiteX38" fmla="*/ 457200 w 2800350"/>
              <a:gd name="connsiteY38" fmla="*/ 1911350 h 2190840"/>
              <a:gd name="connsiteX39" fmla="*/ 469900 w 2800350"/>
              <a:gd name="connsiteY39" fmla="*/ 1955800 h 2190840"/>
              <a:gd name="connsiteX40" fmla="*/ 488950 w 2800350"/>
              <a:gd name="connsiteY40" fmla="*/ 2025650 h 2190840"/>
              <a:gd name="connsiteX41" fmla="*/ 527050 w 2800350"/>
              <a:gd name="connsiteY41" fmla="*/ 2089150 h 2190840"/>
              <a:gd name="connsiteX42" fmla="*/ 565150 w 2800350"/>
              <a:gd name="connsiteY42" fmla="*/ 2114550 h 2190840"/>
              <a:gd name="connsiteX43" fmla="*/ 584200 w 2800350"/>
              <a:gd name="connsiteY43" fmla="*/ 2127250 h 2190840"/>
              <a:gd name="connsiteX44" fmla="*/ 622300 w 2800350"/>
              <a:gd name="connsiteY44" fmla="*/ 2139950 h 2190840"/>
              <a:gd name="connsiteX45" fmla="*/ 679450 w 2800350"/>
              <a:gd name="connsiteY45" fmla="*/ 2165350 h 2190840"/>
              <a:gd name="connsiteX46" fmla="*/ 698500 w 2800350"/>
              <a:gd name="connsiteY46" fmla="*/ 2171700 h 2190840"/>
              <a:gd name="connsiteX47" fmla="*/ 908050 w 2800350"/>
              <a:gd name="connsiteY47" fmla="*/ 2184400 h 2190840"/>
              <a:gd name="connsiteX48" fmla="*/ 933450 w 2800350"/>
              <a:gd name="connsiteY48" fmla="*/ 2171700 h 2190840"/>
              <a:gd name="connsiteX49" fmla="*/ 914400 w 2800350"/>
              <a:gd name="connsiteY49" fmla="*/ 2159000 h 2190840"/>
              <a:gd name="connsiteX50" fmla="*/ 958850 w 2800350"/>
              <a:gd name="connsiteY50" fmla="*/ 2146300 h 2190840"/>
              <a:gd name="connsiteX51" fmla="*/ 1085850 w 2800350"/>
              <a:gd name="connsiteY51" fmla="*/ 2159000 h 2190840"/>
              <a:gd name="connsiteX52" fmla="*/ 1123950 w 2800350"/>
              <a:gd name="connsiteY52" fmla="*/ 2165350 h 2190840"/>
              <a:gd name="connsiteX53" fmla="*/ 1187450 w 2800350"/>
              <a:gd name="connsiteY53" fmla="*/ 2178050 h 2190840"/>
              <a:gd name="connsiteX54" fmla="*/ 1225550 w 2800350"/>
              <a:gd name="connsiteY54" fmla="*/ 2190750 h 2190840"/>
              <a:gd name="connsiteX55" fmla="*/ 1358900 w 2800350"/>
              <a:gd name="connsiteY55" fmla="*/ 2184400 h 2190840"/>
              <a:gd name="connsiteX56" fmla="*/ 1397000 w 2800350"/>
              <a:gd name="connsiteY56" fmla="*/ 2171700 h 2190840"/>
              <a:gd name="connsiteX57" fmla="*/ 1441450 w 2800350"/>
              <a:gd name="connsiteY57" fmla="*/ 2159000 h 2190840"/>
              <a:gd name="connsiteX58" fmla="*/ 1473200 w 2800350"/>
              <a:gd name="connsiteY58" fmla="*/ 2146300 h 2190840"/>
              <a:gd name="connsiteX59" fmla="*/ 1543050 w 2800350"/>
              <a:gd name="connsiteY59" fmla="*/ 2133600 h 2190840"/>
              <a:gd name="connsiteX60" fmla="*/ 1562100 w 2800350"/>
              <a:gd name="connsiteY60" fmla="*/ 2127250 h 2190840"/>
              <a:gd name="connsiteX61" fmla="*/ 1644650 w 2800350"/>
              <a:gd name="connsiteY61" fmla="*/ 2114550 h 2190840"/>
              <a:gd name="connsiteX62" fmla="*/ 1701800 w 2800350"/>
              <a:gd name="connsiteY62" fmla="*/ 2101850 h 2190840"/>
              <a:gd name="connsiteX63" fmla="*/ 1752600 w 2800350"/>
              <a:gd name="connsiteY63" fmla="*/ 2095500 h 2190840"/>
              <a:gd name="connsiteX64" fmla="*/ 1803400 w 2800350"/>
              <a:gd name="connsiteY64" fmla="*/ 2082800 h 2190840"/>
              <a:gd name="connsiteX65" fmla="*/ 1835150 w 2800350"/>
              <a:gd name="connsiteY65" fmla="*/ 2076450 h 2190840"/>
              <a:gd name="connsiteX66" fmla="*/ 1854200 w 2800350"/>
              <a:gd name="connsiteY66" fmla="*/ 2070100 h 2190840"/>
              <a:gd name="connsiteX67" fmla="*/ 1885950 w 2800350"/>
              <a:gd name="connsiteY67" fmla="*/ 2063750 h 2190840"/>
              <a:gd name="connsiteX68" fmla="*/ 1949450 w 2800350"/>
              <a:gd name="connsiteY68" fmla="*/ 2044700 h 2190840"/>
              <a:gd name="connsiteX69" fmla="*/ 1993900 w 2800350"/>
              <a:gd name="connsiteY69" fmla="*/ 2019300 h 2190840"/>
              <a:gd name="connsiteX70" fmla="*/ 1987550 w 2800350"/>
              <a:gd name="connsiteY70" fmla="*/ 2038350 h 2190840"/>
              <a:gd name="connsiteX71" fmla="*/ 1993900 w 2800350"/>
              <a:gd name="connsiteY71" fmla="*/ 2076450 h 2190840"/>
              <a:gd name="connsiteX72" fmla="*/ 2012950 w 2800350"/>
              <a:gd name="connsiteY72" fmla="*/ 2063750 h 2190840"/>
              <a:gd name="connsiteX73" fmla="*/ 2057400 w 2800350"/>
              <a:gd name="connsiteY73" fmla="*/ 2038350 h 2190840"/>
              <a:gd name="connsiteX74" fmla="*/ 2165350 w 2800350"/>
              <a:gd name="connsiteY74" fmla="*/ 1962150 h 2190840"/>
              <a:gd name="connsiteX75" fmla="*/ 2203450 w 2800350"/>
              <a:gd name="connsiteY75" fmla="*/ 1943100 h 2190840"/>
              <a:gd name="connsiteX76" fmla="*/ 2228850 w 2800350"/>
              <a:gd name="connsiteY76" fmla="*/ 1924050 h 2190840"/>
              <a:gd name="connsiteX77" fmla="*/ 2305050 w 2800350"/>
              <a:gd name="connsiteY77" fmla="*/ 1885950 h 2190840"/>
              <a:gd name="connsiteX78" fmla="*/ 2330450 w 2800350"/>
              <a:gd name="connsiteY78" fmla="*/ 1873250 h 2190840"/>
              <a:gd name="connsiteX79" fmla="*/ 2368550 w 2800350"/>
              <a:gd name="connsiteY79" fmla="*/ 1847850 h 2190840"/>
              <a:gd name="connsiteX80" fmla="*/ 2387600 w 2800350"/>
              <a:gd name="connsiteY80" fmla="*/ 1841500 h 2190840"/>
              <a:gd name="connsiteX81" fmla="*/ 2425700 w 2800350"/>
              <a:gd name="connsiteY81" fmla="*/ 1816100 h 2190840"/>
              <a:gd name="connsiteX82" fmla="*/ 2444750 w 2800350"/>
              <a:gd name="connsiteY82" fmla="*/ 1803400 h 2190840"/>
              <a:gd name="connsiteX83" fmla="*/ 2463800 w 2800350"/>
              <a:gd name="connsiteY83" fmla="*/ 1790700 h 2190840"/>
              <a:gd name="connsiteX84" fmla="*/ 2482850 w 2800350"/>
              <a:gd name="connsiteY84" fmla="*/ 1784350 h 2190840"/>
              <a:gd name="connsiteX85" fmla="*/ 2540000 w 2800350"/>
              <a:gd name="connsiteY85" fmla="*/ 1733550 h 2190840"/>
              <a:gd name="connsiteX86" fmla="*/ 2571750 w 2800350"/>
              <a:gd name="connsiteY86" fmla="*/ 1708150 h 2190840"/>
              <a:gd name="connsiteX87" fmla="*/ 2590800 w 2800350"/>
              <a:gd name="connsiteY87" fmla="*/ 1689100 h 2190840"/>
              <a:gd name="connsiteX88" fmla="*/ 2609850 w 2800350"/>
              <a:gd name="connsiteY88" fmla="*/ 1676400 h 2190840"/>
              <a:gd name="connsiteX89" fmla="*/ 2622550 w 2800350"/>
              <a:gd name="connsiteY89" fmla="*/ 1657350 h 2190840"/>
              <a:gd name="connsiteX90" fmla="*/ 2641600 w 2800350"/>
              <a:gd name="connsiteY90" fmla="*/ 1644650 h 2190840"/>
              <a:gd name="connsiteX91" fmla="*/ 2647950 w 2800350"/>
              <a:gd name="connsiteY91" fmla="*/ 1625600 h 2190840"/>
              <a:gd name="connsiteX92" fmla="*/ 2660650 w 2800350"/>
              <a:gd name="connsiteY92" fmla="*/ 1606550 h 2190840"/>
              <a:gd name="connsiteX93" fmla="*/ 2705100 w 2800350"/>
              <a:gd name="connsiteY93" fmla="*/ 1549400 h 2190840"/>
              <a:gd name="connsiteX94" fmla="*/ 2711450 w 2800350"/>
              <a:gd name="connsiteY94" fmla="*/ 1530350 h 2190840"/>
              <a:gd name="connsiteX95" fmla="*/ 2736850 w 2800350"/>
              <a:gd name="connsiteY95" fmla="*/ 1492250 h 2190840"/>
              <a:gd name="connsiteX96" fmla="*/ 2749550 w 2800350"/>
              <a:gd name="connsiteY96" fmla="*/ 1473200 h 2190840"/>
              <a:gd name="connsiteX97" fmla="*/ 2755900 w 2800350"/>
              <a:gd name="connsiteY97" fmla="*/ 1454150 h 2190840"/>
              <a:gd name="connsiteX98" fmla="*/ 2768600 w 2800350"/>
              <a:gd name="connsiteY98" fmla="*/ 1435100 h 2190840"/>
              <a:gd name="connsiteX99" fmla="*/ 2781300 w 2800350"/>
              <a:gd name="connsiteY99" fmla="*/ 1397000 h 2190840"/>
              <a:gd name="connsiteX100" fmla="*/ 2787650 w 2800350"/>
              <a:gd name="connsiteY100" fmla="*/ 1377950 h 2190840"/>
              <a:gd name="connsiteX101" fmla="*/ 2800350 w 2800350"/>
              <a:gd name="connsiteY101" fmla="*/ 1320800 h 2190840"/>
              <a:gd name="connsiteX102" fmla="*/ 2787650 w 2800350"/>
              <a:gd name="connsiteY102" fmla="*/ 1244600 h 2190840"/>
              <a:gd name="connsiteX103" fmla="*/ 2774950 w 2800350"/>
              <a:gd name="connsiteY103" fmla="*/ 1206500 h 2190840"/>
              <a:gd name="connsiteX104" fmla="*/ 2762250 w 2800350"/>
              <a:gd name="connsiteY104" fmla="*/ 1187450 h 2190840"/>
              <a:gd name="connsiteX105" fmla="*/ 2749550 w 2800350"/>
              <a:gd name="connsiteY105" fmla="*/ 1149350 h 2190840"/>
              <a:gd name="connsiteX106" fmla="*/ 2698750 w 2800350"/>
              <a:gd name="connsiteY106" fmla="*/ 1123950 h 2190840"/>
              <a:gd name="connsiteX107" fmla="*/ 2609850 w 2800350"/>
              <a:gd name="connsiteY107" fmla="*/ 1073150 h 2190840"/>
              <a:gd name="connsiteX108" fmla="*/ 2584450 w 2800350"/>
              <a:gd name="connsiteY108" fmla="*/ 1054100 h 2190840"/>
              <a:gd name="connsiteX109" fmla="*/ 2540000 w 2800350"/>
              <a:gd name="connsiteY109" fmla="*/ 1035050 h 2190840"/>
              <a:gd name="connsiteX110" fmla="*/ 2508250 w 2800350"/>
              <a:gd name="connsiteY110" fmla="*/ 1016000 h 2190840"/>
              <a:gd name="connsiteX111" fmla="*/ 2476500 w 2800350"/>
              <a:gd name="connsiteY111" fmla="*/ 1003300 h 2190840"/>
              <a:gd name="connsiteX112" fmla="*/ 2387600 w 2800350"/>
              <a:gd name="connsiteY112" fmla="*/ 965200 h 2190840"/>
              <a:gd name="connsiteX113" fmla="*/ 2336800 w 2800350"/>
              <a:gd name="connsiteY113" fmla="*/ 952500 h 2190840"/>
              <a:gd name="connsiteX114" fmla="*/ 2317750 w 2800350"/>
              <a:gd name="connsiteY114" fmla="*/ 946150 h 2190840"/>
              <a:gd name="connsiteX115" fmla="*/ 2279650 w 2800350"/>
              <a:gd name="connsiteY115" fmla="*/ 939800 h 2190840"/>
              <a:gd name="connsiteX116" fmla="*/ 2260600 w 2800350"/>
              <a:gd name="connsiteY116" fmla="*/ 933450 h 2190840"/>
              <a:gd name="connsiteX117" fmla="*/ 2222500 w 2800350"/>
              <a:gd name="connsiteY117" fmla="*/ 927100 h 2190840"/>
              <a:gd name="connsiteX118" fmla="*/ 1771650 w 2800350"/>
              <a:gd name="connsiteY118" fmla="*/ 927100 h 2190840"/>
              <a:gd name="connsiteX119" fmla="*/ 1720850 w 2800350"/>
              <a:gd name="connsiteY119" fmla="*/ 920750 h 2190840"/>
              <a:gd name="connsiteX120" fmla="*/ 1701800 w 2800350"/>
              <a:gd name="connsiteY120" fmla="*/ 914400 h 2190840"/>
              <a:gd name="connsiteX121" fmla="*/ 1651000 w 2800350"/>
              <a:gd name="connsiteY121" fmla="*/ 908050 h 2190840"/>
              <a:gd name="connsiteX122" fmla="*/ 1606550 w 2800350"/>
              <a:gd name="connsiteY122" fmla="*/ 895350 h 2190840"/>
              <a:gd name="connsiteX123" fmla="*/ 1581150 w 2800350"/>
              <a:gd name="connsiteY123" fmla="*/ 882650 h 2190840"/>
              <a:gd name="connsiteX124" fmla="*/ 1504950 w 2800350"/>
              <a:gd name="connsiteY124" fmla="*/ 819150 h 2190840"/>
              <a:gd name="connsiteX125" fmla="*/ 1473200 w 2800350"/>
              <a:gd name="connsiteY125" fmla="*/ 774700 h 2190840"/>
              <a:gd name="connsiteX126" fmla="*/ 1466850 w 2800350"/>
              <a:gd name="connsiteY126" fmla="*/ 755650 h 2190840"/>
              <a:gd name="connsiteX127" fmla="*/ 1441450 w 2800350"/>
              <a:gd name="connsiteY127" fmla="*/ 717550 h 2190840"/>
              <a:gd name="connsiteX128" fmla="*/ 1435100 w 2800350"/>
              <a:gd name="connsiteY128" fmla="*/ 692150 h 2190840"/>
              <a:gd name="connsiteX129" fmla="*/ 1422400 w 2800350"/>
              <a:gd name="connsiteY129" fmla="*/ 654050 h 2190840"/>
              <a:gd name="connsiteX130" fmla="*/ 1428750 w 2800350"/>
              <a:gd name="connsiteY130" fmla="*/ 495300 h 2190840"/>
              <a:gd name="connsiteX131" fmla="*/ 1441450 w 2800350"/>
              <a:gd name="connsiteY131" fmla="*/ 457200 h 2190840"/>
              <a:gd name="connsiteX132" fmla="*/ 1447800 w 2800350"/>
              <a:gd name="connsiteY132" fmla="*/ 412750 h 2190840"/>
              <a:gd name="connsiteX133" fmla="*/ 1466850 w 2800350"/>
              <a:gd name="connsiteY133" fmla="*/ 361950 h 2190840"/>
              <a:gd name="connsiteX134" fmla="*/ 1485900 w 2800350"/>
              <a:gd name="connsiteY134" fmla="*/ 355600 h 2190840"/>
              <a:gd name="connsiteX135" fmla="*/ 1428750 w 2800350"/>
              <a:gd name="connsiteY135" fmla="*/ 311150 h 2190840"/>
              <a:gd name="connsiteX136" fmla="*/ 1409700 w 2800350"/>
              <a:gd name="connsiteY136" fmla="*/ 298450 h 2190840"/>
              <a:gd name="connsiteX137" fmla="*/ 1339850 w 2800350"/>
              <a:gd name="connsiteY137" fmla="*/ 234950 h 2190840"/>
              <a:gd name="connsiteX138" fmla="*/ 1308100 w 2800350"/>
              <a:gd name="connsiteY138" fmla="*/ 190500 h 2190840"/>
              <a:gd name="connsiteX139" fmla="*/ 1276350 w 2800350"/>
              <a:gd name="connsiteY139" fmla="*/ 158750 h 2190840"/>
              <a:gd name="connsiteX140" fmla="*/ 1225550 w 2800350"/>
              <a:gd name="connsiteY140" fmla="*/ 88900 h 2190840"/>
              <a:gd name="connsiteX141" fmla="*/ 1187450 w 2800350"/>
              <a:gd name="connsiteY141" fmla="*/ 44450 h 2190840"/>
              <a:gd name="connsiteX142" fmla="*/ 1168400 w 2800350"/>
              <a:gd name="connsiteY142" fmla="*/ 38100 h 2190840"/>
              <a:gd name="connsiteX143" fmla="*/ 1149350 w 2800350"/>
              <a:gd name="connsiteY143" fmla="*/ 25400 h 2190840"/>
              <a:gd name="connsiteX144" fmla="*/ 1123950 w 2800350"/>
              <a:gd name="connsiteY144" fmla="*/ 19050 h 2190840"/>
              <a:gd name="connsiteX145" fmla="*/ 1054100 w 2800350"/>
              <a:gd name="connsiteY145" fmla="*/ 0 h 2190840"/>
              <a:gd name="connsiteX146" fmla="*/ 711200 w 2800350"/>
              <a:gd name="connsiteY146" fmla="*/ 6350 h 2190840"/>
              <a:gd name="connsiteX147" fmla="*/ 673100 w 2800350"/>
              <a:gd name="connsiteY147" fmla="*/ 19050 h 2190840"/>
              <a:gd name="connsiteX148" fmla="*/ 615950 w 2800350"/>
              <a:gd name="connsiteY148" fmla="*/ 38100 h 2190840"/>
              <a:gd name="connsiteX149" fmla="*/ 577850 w 2800350"/>
              <a:gd name="connsiteY149" fmla="*/ 50800 h 2190840"/>
              <a:gd name="connsiteX150" fmla="*/ 558800 w 2800350"/>
              <a:gd name="connsiteY150" fmla="*/ 57150 h 2190840"/>
              <a:gd name="connsiteX151" fmla="*/ 412750 w 2800350"/>
              <a:gd name="connsiteY151" fmla="*/ 44450 h 2190840"/>
              <a:gd name="connsiteX152" fmla="*/ 457200 w 2800350"/>
              <a:gd name="connsiteY152" fmla="*/ 76200 h 219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800350" h="2190840">
                <a:moveTo>
                  <a:pt x="457200" y="76200"/>
                </a:moveTo>
                <a:lnTo>
                  <a:pt x="457200" y="76200"/>
                </a:lnTo>
                <a:cubicBezTo>
                  <a:pt x="421217" y="91017"/>
                  <a:pt x="376767" y="93133"/>
                  <a:pt x="349250" y="120650"/>
                </a:cubicBezTo>
                <a:cubicBezTo>
                  <a:pt x="309440" y="160460"/>
                  <a:pt x="331397" y="146841"/>
                  <a:pt x="285750" y="165100"/>
                </a:cubicBezTo>
                <a:cubicBezTo>
                  <a:pt x="262467" y="186267"/>
                  <a:pt x="239679" y="207992"/>
                  <a:pt x="215900" y="228600"/>
                </a:cubicBezTo>
                <a:cubicBezTo>
                  <a:pt x="207902" y="235531"/>
                  <a:pt x="198302" y="240499"/>
                  <a:pt x="190500" y="247650"/>
                </a:cubicBezTo>
                <a:cubicBezTo>
                  <a:pt x="172847" y="263832"/>
                  <a:pt x="157297" y="282207"/>
                  <a:pt x="139700" y="298450"/>
                </a:cubicBezTo>
                <a:cubicBezTo>
                  <a:pt x="129741" y="307643"/>
                  <a:pt x="117941" y="314692"/>
                  <a:pt x="107950" y="323850"/>
                </a:cubicBezTo>
                <a:cubicBezTo>
                  <a:pt x="30050" y="395259"/>
                  <a:pt x="93378" y="345891"/>
                  <a:pt x="38100" y="387350"/>
                </a:cubicBezTo>
                <a:cubicBezTo>
                  <a:pt x="33867" y="395817"/>
                  <a:pt x="30902" y="405047"/>
                  <a:pt x="25400" y="412750"/>
                </a:cubicBezTo>
                <a:cubicBezTo>
                  <a:pt x="-4329" y="454370"/>
                  <a:pt x="13622" y="409985"/>
                  <a:pt x="0" y="450850"/>
                </a:cubicBezTo>
                <a:cubicBezTo>
                  <a:pt x="4233" y="457200"/>
                  <a:pt x="9287" y="463074"/>
                  <a:pt x="12700" y="469900"/>
                </a:cubicBezTo>
                <a:cubicBezTo>
                  <a:pt x="22015" y="488530"/>
                  <a:pt x="22057" y="515013"/>
                  <a:pt x="25400" y="533400"/>
                </a:cubicBezTo>
                <a:cubicBezTo>
                  <a:pt x="26961" y="541986"/>
                  <a:pt x="30038" y="550242"/>
                  <a:pt x="31750" y="558800"/>
                </a:cubicBezTo>
                <a:cubicBezTo>
                  <a:pt x="37411" y="587107"/>
                  <a:pt x="37640" y="601408"/>
                  <a:pt x="44450" y="628650"/>
                </a:cubicBezTo>
                <a:cubicBezTo>
                  <a:pt x="48242" y="643818"/>
                  <a:pt x="52755" y="654811"/>
                  <a:pt x="63500" y="666750"/>
                </a:cubicBezTo>
                <a:cubicBezTo>
                  <a:pt x="77517" y="682325"/>
                  <a:pt x="107950" y="711200"/>
                  <a:pt x="107950" y="711200"/>
                </a:cubicBezTo>
                <a:cubicBezTo>
                  <a:pt x="123911" y="759083"/>
                  <a:pt x="102381" y="700061"/>
                  <a:pt x="127000" y="749300"/>
                </a:cubicBezTo>
                <a:cubicBezTo>
                  <a:pt x="145380" y="786059"/>
                  <a:pt x="116288" y="751288"/>
                  <a:pt x="152400" y="787400"/>
                </a:cubicBezTo>
                <a:cubicBezTo>
                  <a:pt x="156930" y="800989"/>
                  <a:pt x="159864" y="815363"/>
                  <a:pt x="171450" y="825500"/>
                </a:cubicBezTo>
                <a:cubicBezTo>
                  <a:pt x="182937" y="835551"/>
                  <a:pt x="197339" y="841742"/>
                  <a:pt x="209550" y="850900"/>
                </a:cubicBezTo>
                <a:cubicBezTo>
                  <a:pt x="218017" y="857250"/>
                  <a:pt x="226686" y="863339"/>
                  <a:pt x="234950" y="869950"/>
                </a:cubicBezTo>
                <a:cubicBezTo>
                  <a:pt x="247859" y="880277"/>
                  <a:pt x="260141" y="891373"/>
                  <a:pt x="273050" y="901700"/>
                </a:cubicBezTo>
                <a:cubicBezTo>
                  <a:pt x="281314" y="908311"/>
                  <a:pt x="290485" y="913781"/>
                  <a:pt x="298450" y="920750"/>
                </a:cubicBezTo>
                <a:cubicBezTo>
                  <a:pt x="341241" y="958192"/>
                  <a:pt x="304683" y="936567"/>
                  <a:pt x="349250" y="958850"/>
                </a:cubicBezTo>
                <a:cubicBezTo>
                  <a:pt x="372364" y="993522"/>
                  <a:pt x="349544" y="963869"/>
                  <a:pt x="387350" y="996950"/>
                </a:cubicBezTo>
                <a:cubicBezTo>
                  <a:pt x="396361" y="1004835"/>
                  <a:pt x="403659" y="1014558"/>
                  <a:pt x="412750" y="1022350"/>
                </a:cubicBezTo>
                <a:cubicBezTo>
                  <a:pt x="418544" y="1027317"/>
                  <a:pt x="426096" y="1029980"/>
                  <a:pt x="431800" y="1035050"/>
                </a:cubicBezTo>
                <a:cubicBezTo>
                  <a:pt x="445224" y="1046982"/>
                  <a:pt x="469900" y="1073150"/>
                  <a:pt x="469900" y="1073150"/>
                </a:cubicBezTo>
                <a:cubicBezTo>
                  <a:pt x="467783" y="1062567"/>
                  <a:pt x="469537" y="1050380"/>
                  <a:pt x="463550" y="1041400"/>
                </a:cubicBezTo>
                <a:cubicBezTo>
                  <a:pt x="459837" y="1035831"/>
                  <a:pt x="450487" y="1038043"/>
                  <a:pt x="444500" y="1035050"/>
                </a:cubicBezTo>
                <a:cubicBezTo>
                  <a:pt x="437674" y="1031637"/>
                  <a:pt x="431800" y="1026583"/>
                  <a:pt x="425450" y="1022350"/>
                </a:cubicBezTo>
                <a:cubicBezTo>
                  <a:pt x="423333" y="1178983"/>
                  <a:pt x="423015" y="1335651"/>
                  <a:pt x="419100" y="1492250"/>
                </a:cubicBezTo>
                <a:cubicBezTo>
                  <a:pt x="418778" y="1505121"/>
                  <a:pt x="412750" y="1517475"/>
                  <a:pt x="412750" y="1530350"/>
                </a:cubicBezTo>
                <a:cubicBezTo>
                  <a:pt x="412750" y="1579079"/>
                  <a:pt x="415859" y="1627779"/>
                  <a:pt x="419100" y="1676400"/>
                </a:cubicBezTo>
                <a:cubicBezTo>
                  <a:pt x="420675" y="1700029"/>
                  <a:pt x="427058" y="1728892"/>
                  <a:pt x="431800" y="1752600"/>
                </a:cubicBezTo>
                <a:cubicBezTo>
                  <a:pt x="433917" y="1778000"/>
                  <a:pt x="434781" y="1803536"/>
                  <a:pt x="438150" y="1828800"/>
                </a:cubicBezTo>
                <a:cubicBezTo>
                  <a:pt x="439035" y="1835435"/>
                  <a:pt x="442995" y="1841328"/>
                  <a:pt x="444500" y="1847850"/>
                </a:cubicBezTo>
                <a:cubicBezTo>
                  <a:pt x="449354" y="1868883"/>
                  <a:pt x="450374" y="1890872"/>
                  <a:pt x="457200" y="1911350"/>
                </a:cubicBezTo>
                <a:cubicBezTo>
                  <a:pt x="464271" y="1932564"/>
                  <a:pt x="464584" y="1931880"/>
                  <a:pt x="469900" y="1955800"/>
                </a:cubicBezTo>
                <a:cubicBezTo>
                  <a:pt x="475474" y="1980884"/>
                  <a:pt x="477056" y="2001861"/>
                  <a:pt x="488950" y="2025650"/>
                </a:cubicBezTo>
                <a:cubicBezTo>
                  <a:pt x="496596" y="2040941"/>
                  <a:pt x="515556" y="2081487"/>
                  <a:pt x="527050" y="2089150"/>
                </a:cubicBezTo>
                <a:lnTo>
                  <a:pt x="565150" y="2114550"/>
                </a:lnTo>
                <a:cubicBezTo>
                  <a:pt x="571500" y="2118783"/>
                  <a:pt x="576960" y="2124837"/>
                  <a:pt x="584200" y="2127250"/>
                </a:cubicBezTo>
                <a:cubicBezTo>
                  <a:pt x="596900" y="2131483"/>
                  <a:pt x="611161" y="2132524"/>
                  <a:pt x="622300" y="2139950"/>
                </a:cubicBezTo>
                <a:cubicBezTo>
                  <a:pt x="652489" y="2160076"/>
                  <a:pt x="634110" y="2150237"/>
                  <a:pt x="679450" y="2165350"/>
                </a:cubicBezTo>
                <a:cubicBezTo>
                  <a:pt x="685800" y="2167467"/>
                  <a:pt x="691840" y="2171034"/>
                  <a:pt x="698500" y="2171700"/>
                </a:cubicBezTo>
                <a:cubicBezTo>
                  <a:pt x="810487" y="2182899"/>
                  <a:pt x="740748" y="2177126"/>
                  <a:pt x="908050" y="2184400"/>
                </a:cubicBezTo>
                <a:cubicBezTo>
                  <a:pt x="911958" y="2185703"/>
                  <a:pt x="946476" y="2204264"/>
                  <a:pt x="933450" y="2171700"/>
                </a:cubicBezTo>
                <a:cubicBezTo>
                  <a:pt x="930616" y="2164614"/>
                  <a:pt x="920750" y="2163233"/>
                  <a:pt x="914400" y="2159000"/>
                </a:cubicBezTo>
                <a:cubicBezTo>
                  <a:pt x="929217" y="2154767"/>
                  <a:pt x="943456" y="2147000"/>
                  <a:pt x="958850" y="2146300"/>
                </a:cubicBezTo>
                <a:cubicBezTo>
                  <a:pt x="1027414" y="2143183"/>
                  <a:pt x="1035601" y="2149864"/>
                  <a:pt x="1085850" y="2159000"/>
                </a:cubicBezTo>
                <a:cubicBezTo>
                  <a:pt x="1098518" y="2161303"/>
                  <a:pt x="1111295" y="2162977"/>
                  <a:pt x="1123950" y="2165350"/>
                </a:cubicBezTo>
                <a:cubicBezTo>
                  <a:pt x="1145166" y="2169328"/>
                  <a:pt x="1166972" y="2171224"/>
                  <a:pt x="1187450" y="2178050"/>
                </a:cubicBezTo>
                <a:lnTo>
                  <a:pt x="1225550" y="2190750"/>
                </a:lnTo>
                <a:cubicBezTo>
                  <a:pt x="1270000" y="2188633"/>
                  <a:pt x="1314672" y="2189314"/>
                  <a:pt x="1358900" y="2184400"/>
                </a:cubicBezTo>
                <a:cubicBezTo>
                  <a:pt x="1372205" y="2182922"/>
                  <a:pt x="1384013" y="2174947"/>
                  <a:pt x="1397000" y="2171700"/>
                </a:cubicBezTo>
                <a:cubicBezTo>
                  <a:pt x="1417016" y="2166696"/>
                  <a:pt x="1423230" y="2165832"/>
                  <a:pt x="1441450" y="2159000"/>
                </a:cubicBezTo>
                <a:cubicBezTo>
                  <a:pt x="1452123" y="2154998"/>
                  <a:pt x="1462386" y="2149905"/>
                  <a:pt x="1473200" y="2146300"/>
                </a:cubicBezTo>
                <a:cubicBezTo>
                  <a:pt x="1495655" y="2138815"/>
                  <a:pt x="1519913" y="2136905"/>
                  <a:pt x="1543050" y="2133600"/>
                </a:cubicBezTo>
                <a:cubicBezTo>
                  <a:pt x="1549400" y="2131483"/>
                  <a:pt x="1555566" y="2128702"/>
                  <a:pt x="1562100" y="2127250"/>
                </a:cubicBezTo>
                <a:cubicBezTo>
                  <a:pt x="1589721" y="2121112"/>
                  <a:pt x="1616798" y="2119614"/>
                  <a:pt x="1644650" y="2114550"/>
                </a:cubicBezTo>
                <a:cubicBezTo>
                  <a:pt x="1714177" y="2101909"/>
                  <a:pt x="1619870" y="2114455"/>
                  <a:pt x="1701800" y="2101850"/>
                </a:cubicBezTo>
                <a:cubicBezTo>
                  <a:pt x="1718667" y="2099255"/>
                  <a:pt x="1735733" y="2098095"/>
                  <a:pt x="1752600" y="2095500"/>
                </a:cubicBezTo>
                <a:cubicBezTo>
                  <a:pt x="1813453" y="2086138"/>
                  <a:pt x="1760132" y="2093617"/>
                  <a:pt x="1803400" y="2082800"/>
                </a:cubicBezTo>
                <a:cubicBezTo>
                  <a:pt x="1813871" y="2080182"/>
                  <a:pt x="1824679" y="2079068"/>
                  <a:pt x="1835150" y="2076450"/>
                </a:cubicBezTo>
                <a:cubicBezTo>
                  <a:pt x="1841644" y="2074827"/>
                  <a:pt x="1847706" y="2071723"/>
                  <a:pt x="1854200" y="2070100"/>
                </a:cubicBezTo>
                <a:cubicBezTo>
                  <a:pt x="1864671" y="2067482"/>
                  <a:pt x="1875367" y="2065867"/>
                  <a:pt x="1885950" y="2063750"/>
                </a:cubicBezTo>
                <a:cubicBezTo>
                  <a:pt x="1926195" y="2036920"/>
                  <a:pt x="1880300" y="2063559"/>
                  <a:pt x="1949450" y="2044700"/>
                </a:cubicBezTo>
                <a:cubicBezTo>
                  <a:pt x="1963084" y="2040982"/>
                  <a:pt x="1981963" y="2027258"/>
                  <a:pt x="1993900" y="2019300"/>
                </a:cubicBezTo>
                <a:cubicBezTo>
                  <a:pt x="1991783" y="2025650"/>
                  <a:pt x="1987550" y="2031657"/>
                  <a:pt x="1987550" y="2038350"/>
                </a:cubicBezTo>
                <a:cubicBezTo>
                  <a:pt x="1987550" y="2051225"/>
                  <a:pt x="1984796" y="2067346"/>
                  <a:pt x="1993900" y="2076450"/>
                </a:cubicBezTo>
                <a:cubicBezTo>
                  <a:pt x="1999296" y="2081846"/>
                  <a:pt x="2006740" y="2068186"/>
                  <a:pt x="2012950" y="2063750"/>
                </a:cubicBezTo>
                <a:cubicBezTo>
                  <a:pt x="2046588" y="2039723"/>
                  <a:pt x="2026486" y="2048655"/>
                  <a:pt x="2057400" y="2038350"/>
                </a:cubicBezTo>
                <a:cubicBezTo>
                  <a:pt x="2126516" y="1986513"/>
                  <a:pt x="2090588" y="2011991"/>
                  <a:pt x="2165350" y="1962150"/>
                </a:cubicBezTo>
                <a:cubicBezTo>
                  <a:pt x="2189969" y="1945737"/>
                  <a:pt x="2177160" y="1951863"/>
                  <a:pt x="2203450" y="1943100"/>
                </a:cubicBezTo>
                <a:cubicBezTo>
                  <a:pt x="2211917" y="1936750"/>
                  <a:pt x="2219708" y="1929383"/>
                  <a:pt x="2228850" y="1924050"/>
                </a:cubicBezTo>
                <a:lnTo>
                  <a:pt x="2305050" y="1885950"/>
                </a:lnTo>
                <a:cubicBezTo>
                  <a:pt x="2313517" y="1881717"/>
                  <a:pt x="2322574" y="1878501"/>
                  <a:pt x="2330450" y="1873250"/>
                </a:cubicBezTo>
                <a:cubicBezTo>
                  <a:pt x="2343150" y="1864783"/>
                  <a:pt x="2354070" y="1852677"/>
                  <a:pt x="2368550" y="1847850"/>
                </a:cubicBezTo>
                <a:cubicBezTo>
                  <a:pt x="2374900" y="1845733"/>
                  <a:pt x="2381749" y="1844751"/>
                  <a:pt x="2387600" y="1841500"/>
                </a:cubicBezTo>
                <a:cubicBezTo>
                  <a:pt x="2400943" y="1834087"/>
                  <a:pt x="2413000" y="1824567"/>
                  <a:pt x="2425700" y="1816100"/>
                </a:cubicBezTo>
                <a:lnTo>
                  <a:pt x="2444750" y="1803400"/>
                </a:lnTo>
                <a:cubicBezTo>
                  <a:pt x="2451100" y="1799167"/>
                  <a:pt x="2456560" y="1793113"/>
                  <a:pt x="2463800" y="1790700"/>
                </a:cubicBezTo>
                <a:lnTo>
                  <a:pt x="2482850" y="1784350"/>
                </a:lnTo>
                <a:cubicBezTo>
                  <a:pt x="2526346" y="1740854"/>
                  <a:pt x="2506006" y="1756213"/>
                  <a:pt x="2540000" y="1733550"/>
                </a:cubicBezTo>
                <a:cubicBezTo>
                  <a:pt x="2568403" y="1690945"/>
                  <a:pt x="2534944" y="1732687"/>
                  <a:pt x="2571750" y="1708150"/>
                </a:cubicBezTo>
                <a:cubicBezTo>
                  <a:pt x="2579222" y="1703169"/>
                  <a:pt x="2583901" y="1694849"/>
                  <a:pt x="2590800" y="1689100"/>
                </a:cubicBezTo>
                <a:cubicBezTo>
                  <a:pt x="2596663" y="1684214"/>
                  <a:pt x="2603500" y="1680633"/>
                  <a:pt x="2609850" y="1676400"/>
                </a:cubicBezTo>
                <a:cubicBezTo>
                  <a:pt x="2614083" y="1670050"/>
                  <a:pt x="2617154" y="1662746"/>
                  <a:pt x="2622550" y="1657350"/>
                </a:cubicBezTo>
                <a:cubicBezTo>
                  <a:pt x="2627946" y="1651954"/>
                  <a:pt x="2636832" y="1650609"/>
                  <a:pt x="2641600" y="1644650"/>
                </a:cubicBezTo>
                <a:cubicBezTo>
                  <a:pt x="2645781" y="1639423"/>
                  <a:pt x="2644957" y="1631587"/>
                  <a:pt x="2647950" y="1625600"/>
                </a:cubicBezTo>
                <a:cubicBezTo>
                  <a:pt x="2651363" y="1618774"/>
                  <a:pt x="2655764" y="1612413"/>
                  <a:pt x="2660650" y="1606550"/>
                </a:cubicBezTo>
                <a:cubicBezTo>
                  <a:pt x="2678913" y="1584634"/>
                  <a:pt x="2694401" y="1581498"/>
                  <a:pt x="2705100" y="1549400"/>
                </a:cubicBezTo>
                <a:cubicBezTo>
                  <a:pt x="2707217" y="1543050"/>
                  <a:pt x="2708199" y="1536201"/>
                  <a:pt x="2711450" y="1530350"/>
                </a:cubicBezTo>
                <a:cubicBezTo>
                  <a:pt x="2718863" y="1517007"/>
                  <a:pt x="2728383" y="1504950"/>
                  <a:pt x="2736850" y="1492250"/>
                </a:cubicBezTo>
                <a:cubicBezTo>
                  <a:pt x="2741083" y="1485900"/>
                  <a:pt x="2747137" y="1480440"/>
                  <a:pt x="2749550" y="1473200"/>
                </a:cubicBezTo>
                <a:cubicBezTo>
                  <a:pt x="2751667" y="1466850"/>
                  <a:pt x="2752907" y="1460137"/>
                  <a:pt x="2755900" y="1454150"/>
                </a:cubicBezTo>
                <a:cubicBezTo>
                  <a:pt x="2759313" y="1447324"/>
                  <a:pt x="2765500" y="1442074"/>
                  <a:pt x="2768600" y="1435100"/>
                </a:cubicBezTo>
                <a:cubicBezTo>
                  <a:pt x="2774037" y="1422867"/>
                  <a:pt x="2777067" y="1409700"/>
                  <a:pt x="2781300" y="1397000"/>
                </a:cubicBezTo>
                <a:cubicBezTo>
                  <a:pt x="2783417" y="1390650"/>
                  <a:pt x="2786027" y="1384444"/>
                  <a:pt x="2787650" y="1377950"/>
                </a:cubicBezTo>
                <a:cubicBezTo>
                  <a:pt x="2796618" y="1342079"/>
                  <a:pt x="2792288" y="1361108"/>
                  <a:pt x="2800350" y="1320800"/>
                </a:cubicBezTo>
                <a:cubicBezTo>
                  <a:pt x="2795847" y="1284780"/>
                  <a:pt x="2796640" y="1274568"/>
                  <a:pt x="2787650" y="1244600"/>
                </a:cubicBezTo>
                <a:cubicBezTo>
                  <a:pt x="2783803" y="1231778"/>
                  <a:pt x="2782376" y="1217639"/>
                  <a:pt x="2774950" y="1206500"/>
                </a:cubicBezTo>
                <a:cubicBezTo>
                  <a:pt x="2770717" y="1200150"/>
                  <a:pt x="2765350" y="1194424"/>
                  <a:pt x="2762250" y="1187450"/>
                </a:cubicBezTo>
                <a:cubicBezTo>
                  <a:pt x="2756813" y="1175217"/>
                  <a:pt x="2762250" y="1153583"/>
                  <a:pt x="2749550" y="1149350"/>
                </a:cubicBezTo>
                <a:cubicBezTo>
                  <a:pt x="2714725" y="1137742"/>
                  <a:pt x="2743738" y="1148943"/>
                  <a:pt x="2698750" y="1123950"/>
                </a:cubicBezTo>
                <a:cubicBezTo>
                  <a:pt x="2658893" y="1101807"/>
                  <a:pt x="2661593" y="1111958"/>
                  <a:pt x="2609850" y="1073150"/>
                </a:cubicBezTo>
                <a:cubicBezTo>
                  <a:pt x="2601383" y="1066800"/>
                  <a:pt x="2593741" y="1059168"/>
                  <a:pt x="2584450" y="1054100"/>
                </a:cubicBezTo>
                <a:cubicBezTo>
                  <a:pt x="2570298" y="1046381"/>
                  <a:pt x="2554418" y="1042259"/>
                  <a:pt x="2540000" y="1035050"/>
                </a:cubicBezTo>
                <a:cubicBezTo>
                  <a:pt x="2528961" y="1029530"/>
                  <a:pt x="2519289" y="1021520"/>
                  <a:pt x="2508250" y="1016000"/>
                </a:cubicBezTo>
                <a:cubicBezTo>
                  <a:pt x="2498055" y="1010902"/>
                  <a:pt x="2486916" y="1007929"/>
                  <a:pt x="2476500" y="1003300"/>
                </a:cubicBezTo>
                <a:cubicBezTo>
                  <a:pt x="2425824" y="980777"/>
                  <a:pt x="2471655" y="993218"/>
                  <a:pt x="2387600" y="965200"/>
                </a:cubicBezTo>
                <a:cubicBezTo>
                  <a:pt x="2344054" y="950685"/>
                  <a:pt x="2398102" y="967825"/>
                  <a:pt x="2336800" y="952500"/>
                </a:cubicBezTo>
                <a:cubicBezTo>
                  <a:pt x="2330306" y="950877"/>
                  <a:pt x="2324284" y="947602"/>
                  <a:pt x="2317750" y="946150"/>
                </a:cubicBezTo>
                <a:cubicBezTo>
                  <a:pt x="2305181" y="943357"/>
                  <a:pt x="2292219" y="942593"/>
                  <a:pt x="2279650" y="939800"/>
                </a:cubicBezTo>
                <a:cubicBezTo>
                  <a:pt x="2273116" y="938348"/>
                  <a:pt x="2267134" y="934902"/>
                  <a:pt x="2260600" y="933450"/>
                </a:cubicBezTo>
                <a:cubicBezTo>
                  <a:pt x="2248031" y="930657"/>
                  <a:pt x="2235200" y="929217"/>
                  <a:pt x="2222500" y="927100"/>
                </a:cubicBezTo>
                <a:cubicBezTo>
                  <a:pt x="1994324" y="933619"/>
                  <a:pt x="2002056" y="937573"/>
                  <a:pt x="1771650" y="927100"/>
                </a:cubicBezTo>
                <a:cubicBezTo>
                  <a:pt x="1754602" y="926325"/>
                  <a:pt x="1737783" y="922867"/>
                  <a:pt x="1720850" y="920750"/>
                </a:cubicBezTo>
                <a:cubicBezTo>
                  <a:pt x="1714500" y="918633"/>
                  <a:pt x="1708386" y="915597"/>
                  <a:pt x="1701800" y="914400"/>
                </a:cubicBezTo>
                <a:cubicBezTo>
                  <a:pt x="1685010" y="911347"/>
                  <a:pt x="1667833" y="910855"/>
                  <a:pt x="1651000" y="908050"/>
                </a:cubicBezTo>
                <a:cubicBezTo>
                  <a:pt x="1642212" y="906585"/>
                  <a:pt x="1616158" y="899468"/>
                  <a:pt x="1606550" y="895350"/>
                </a:cubicBezTo>
                <a:cubicBezTo>
                  <a:pt x="1597849" y="891621"/>
                  <a:pt x="1589267" y="887520"/>
                  <a:pt x="1581150" y="882650"/>
                </a:cubicBezTo>
                <a:cubicBezTo>
                  <a:pt x="1555119" y="867031"/>
                  <a:pt x="1522057" y="844810"/>
                  <a:pt x="1504950" y="819150"/>
                </a:cubicBezTo>
                <a:cubicBezTo>
                  <a:pt x="1486379" y="791294"/>
                  <a:pt x="1496829" y="806205"/>
                  <a:pt x="1473200" y="774700"/>
                </a:cubicBezTo>
                <a:cubicBezTo>
                  <a:pt x="1471083" y="768350"/>
                  <a:pt x="1470101" y="761501"/>
                  <a:pt x="1466850" y="755650"/>
                </a:cubicBezTo>
                <a:cubicBezTo>
                  <a:pt x="1459437" y="742307"/>
                  <a:pt x="1441450" y="717550"/>
                  <a:pt x="1441450" y="717550"/>
                </a:cubicBezTo>
                <a:cubicBezTo>
                  <a:pt x="1439333" y="709083"/>
                  <a:pt x="1437608" y="700509"/>
                  <a:pt x="1435100" y="692150"/>
                </a:cubicBezTo>
                <a:cubicBezTo>
                  <a:pt x="1431253" y="679328"/>
                  <a:pt x="1422400" y="654050"/>
                  <a:pt x="1422400" y="654050"/>
                </a:cubicBezTo>
                <a:cubicBezTo>
                  <a:pt x="1424517" y="601133"/>
                  <a:pt x="1423649" y="548013"/>
                  <a:pt x="1428750" y="495300"/>
                </a:cubicBezTo>
                <a:cubicBezTo>
                  <a:pt x="1430039" y="481975"/>
                  <a:pt x="1441450" y="457200"/>
                  <a:pt x="1441450" y="457200"/>
                </a:cubicBezTo>
                <a:cubicBezTo>
                  <a:pt x="1443567" y="442383"/>
                  <a:pt x="1445339" y="427513"/>
                  <a:pt x="1447800" y="412750"/>
                </a:cubicBezTo>
                <a:cubicBezTo>
                  <a:pt x="1450580" y="396069"/>
                  <a:pt x="1451746" y="374033"/>
                  <a:pt x="1466850" y="361950"/>
                </a:cubicBezTo>
                <a:cubicBezTo>
                  <a:pt x="1472077" y="357769"/>
                  <a:pt x="1479550" y="357717"/>
                  <a:pt x="1485900" y="355600"/>
                </a:cubicBezTo>
                <a:cubicBezTo>
                  <a:pt x="1389605" y="291403"/>
                  <a:pt x="1488436" y="360888"/>
                  <a:pt x="1428750" y="311150"/>
                </a:cubicBezTo>
                <a:cubicBezTo>
                  <a:pt x="1422887" y="306264"/>
                  <a:pt x="1415373" y="303555"/>
                  <a:pt x="1409700" y="298450"/>
                </a:cubicBezTo>
                <a:cubicBezTo>
                  <a:pt x="1323144" y="220550"/>
                  <a:pt x="1399500" y="279688"/>
                  <a:pt x="1339850" y="234950"/>
                </a:cubicBezTo>
                <a:cubicBezTo>
                  <a:pt x="1316350" y="187950"/>
                  <a:pt x="1340279" y="229115"/>
                  <a:pt x="1308100" y="190500"/>
                </a:cubicBezTo>
                <a:cubicBezTo>
                  <a:pt x="1281642" y="158750"/>
                  <a:pt x="1311275" y="182033"/>
                  <a:pt x="1276350" y="158750"/>
                </a:cubicBezTo>
                <a:cubicBezTo>
                  <a:pt x="1262282" y="102480"/>
                  <a:pt x="1282499" y="164832"/>
                  <a:pt x="1225550" y="88900"/>
                </a:cubicBezTo>
                <a:cubicBezTo>
                  <a:pt x="1216747" y="77163"/>
                  <a:pt x="1200717" y="53295"/>
                  <a:pt x="1187450" y="44450"/>
                </a:cubicBezTo>
                <a:cubicBezTo>
                  <a:pt x="1181881" y="40737"/>
                  <a:pt x="1174387" y="41093"/>
                  <a:pt x="1168400" y="38100"/>
                </a:cubicBezTo>
                <a:cubicBezTo>
                  <a:pt x="1161574" y="34687"/>
                  <a:pt x="1156365" y="28406"/>
                  <a:pt x="1149350" y="25400"/>
                </a:cubicBezTo>
                <a:cubicBezTo>
                  <a:pt x="1141328" y="21962"/>
                  <a:pt x="1132309" y="21558"/>
                  <a:pt x="1123950" y="19050"/>
                </a:cubicBezTo>
                <a:cubicBezTo>
                  <a:pt x="1059498" y="-286"/>
                  <a:pt x="1111968" y="11574"/>
                  <a:pt x="1054100" y="0"/>
                </a:cubicBezTo>
                <a:cubicBezTo>
                  <a:pt x="939800" y="2117"/>
                  <a:pt x="825377" y="641"/>
                  <a:pt x="711200" y="6350"/>
                </a:cubicBezTo>
                <a:cubicBezTo>
                  <a:pt x="697830" y="7019"/>
                  <a:pt x="685800" y="14817"/>
                  <a:pt x="673100" y="19050"/>
                </a:cubicBezTo>
                <a:lnTo>
                  <a:pt x="615950" y="38100"/>
                </a:lnTo>
                <a:lnTo>
                  <a:pt x="577850" y="50800"/>
                </a:lnTo>
                <a:lnTo>
                  <a:pt x="558800" y="57150"/>
                </a:lnTo>
                <a:cubicBezTo>
                  <a:pt x="410635" y="50708"/>
                  <a:pt x="412750" y="99529"/>
                  <a:pt x="412750" y="44450"/>
                </a:cubicBezTo>
                <a:lnTo>
                  <a:pt x="457200" y="76200"/>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8AEFC4-CE53-4642-959E-7CE7C4459149}"/>
              </a:ext>
            </a:extLst>
          </p:cNvPr>
          <p:cNvSpPr/>
          <p:nvPr/>
        </p:nvSpPr>
        <p:spPr>
          <a:xfrm>
            <a:off x="8847716" y="3994240"/>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9831A97-A88E-0A4F-AA2F-F39F1C63C2B0}"/>
              </a:ext>
            </a:extLst>
          </p:cNvPr>
          <p:cNvSpPr/>
          <p:nvPr/>
        </p:nvSpPr>
        <p:spPr>
          <a:xfrm>
            <a:off x="8641879" y="4725689"/>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EBC5B1-3991-DC49-82E8-FF2F0758ABA8}"/>
              </a:ext>
            </a:extLst>
          </p:cNvPr>
          <p:cNvSpPr/>
          <p:nvPr/>
        </p:nvSpPr>
        <p:spPr>
          <a:xfrm>
            <a:off x="9729375" y="439597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98589D-6D90-0340-A395-9D247BB864E5}"/>
              </a:ext>
            </a:extLst>
          </p:cNvPr>
          <p:cNvCxnSpPr>
            <a:cxnSpLocks/>
            <a:stCxn id="8" idx="5"/>
            <a:endCxn id="10" idx="1"/>
          </p:cNvCxnSpPr>
          <p:nvPr/>
        </p:nvCxnSpPr>
        <p:spPr>
          <a:xfrm>
            <a:off x="9090885" y="4237410"/>
            <a:ext cx="680211" cy="2002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1DC18D0-4210-964F-8D47-D386C30AE683}"/>
              </a:ext>
            </a:extLst>
          </p:cNvPr>
          <p:cNvCxnSpPr>
            <a:cxnSpLocks/>
            <a:stCxn id="8" idx="4"/>
            <a:endCxn id="9" idx="0"/>
          </p:cNvCxnSpPr>
          <p:nvPr/>
        </p:nvCxnSpPr>
        <p:spPr>
          <a:xfrm flipH="1">
            <a:off x="8784324" y="4279131"/>
            <a:ext cx="205836" cy="4465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297040B6-7D96-BC4A-A514-2EA5D2169796}"/>
              </a:ext>
            </a:extLst>
          </p:cNvPr>
          <p:cNvSpPr/>
          <p:nvPr/>
        </p:nvSpPr>
        <p:spPr>
          <a:xfrm>
            <a:off x="9736576" y="3470584"/>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CEAD5A-CD8A-6A4F-95D3-24A3FC236043}"/>
              </a:ext>
            </a:extLst>
          </p:cNvPr>
          <p:cNvSpPr/>
          <p:nvPr/>
        </p:nvSpPr>
        <p:spPr>
          <a:xfrm>
            <a:off x="8386190" y="3357273"/>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0342E84-4C6E-5D4F-BC6D-509D4BAF1E21}"/>
              </a:ext>
            </a:extLst>
          </p:cNvPr>
          <p:cNvCxnSpPr>
            <a:cxnSpLocks/>
            <a:stCxn id="8" idx="1"/>
            <a:endCxn id="14" idx="5"/>
          </p:cNvCxnSpPr>
          <p:nvPr/>
        </p:nvCxnSpPr>
        <p:spPr>
          <a:xfrm flipH="1" flipV="1">
            <a:off x="8629359" y="3600442"/>
            <a:ext cx="260078" cy="435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C220-DE06-5046-9622-65D1C23082A9}"/>
              </a:ext>
            </a:extLst>
          </p:cNvPr>
          <p:cNvCxnSpPr>
            <a:cxnSpLocks/>
            <a:stCxn id="9" idx="2"/>
            <a:endCxn id="18" idx="6"/>
          </p:cNvCxnSpPr>
          <p:nvPr/>
        </p:nvCxnSpPr>
        <p:spPr>
          <a:xfrm flipH="1" flipV="1">
            <a:off x="7882814" y="4752482"/>
            <a:ext cx="759065" cy="1156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60B82D-FEEB-3948-85E4-FC3A2C027AC5}"/>
              </a:ext>
            </a:extLst>
          </p:cNvPr>
          <p:cNvCxnSpPr>
            <a:cxnSpLocks/>
            <a:stCxn id="13" idx="4"/>
            <a:endCxn id="10" idx="7"/>
          </p:cNvCxnSpPr>
          <p:nvPr/>
        </p:nvCxnSpPr>
        <p:spPr>
          <a:xfrm>
            <a:off x="9879021" y="3755475"/>
            <a:ext cx="93523" cy="6822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C5B88F6-3257-DA4D-8FA4-8A4EB07BC073}"/>
              </a:ext>
            </a:extLst>
          </p:cNvPr>
          <p:cNvSpPr/>
          <p:nvPr/>
        </p:nvSpPr>
        <p:spPr>
          <a:xfrm>
            <a:off x="7597924" y="461003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4FDA9A7-BEDF-DA4E-A3F7-D769D422AB73}"/>
              </a:ext>
            </a:extLst>
          </p:cNvPr>
          <p:cNvCxnSpPr>
            <a:cxnSpLocks/>
            <a:stCxn id="10" idx="4"/>
            <a:endCxn id="20" idx="7"/>
          </p:cNvCxnSpPr>
          <p:nvPr/>
        </p:nvCxnSpPr>
        <p:spPr>
          <a:xfrm flipH="1">
            <a:off x="9525480" y="4680868"/>
            <a:ext cx="346340" cy="475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631CCA05-3175-934E-818D-BFFCCEA6BEE5}"/>
              </a:ext>
            </a:extLst>
          </p:cNvPr>
          <p:cNvSpPr/>
          <p:nvPr/>
        </p:nvSpPr>
        <p:spPr>
          <a:xfrm>
            <a:off x="9282311" y="5114647"/>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AA20B15-1542-F842-A241-847D4E23FA36}"/>
              </a:ext>
            </a:extLst>
          </p:cNvPr>
          <p:cNvCxnSpPr>
            <a:cxnSpLocks/>
            <a:stCxn id="22" idx="1"/>
            <a:endCxn id="10" idx="6"/>
          </p:cNvCxnSpPr>
          <p:nvPr/>
        </p:nvCxnSpPr>
        <p:spPr>
          <a:xfrm flipH="1" flipV="1">
            <a:off x="10014265" y="4538423"/>
            <a:ext cx="566864" cy="3952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FF345298-9DBD-E94C-BDF3-DD49EACE786E}"/>
              </a:ext>
            </a:extLst>
          </p:cNvPr>
          <p:cNvSpPr/>
          <p:nvPr/>
        </p:nvSpPr>
        <p:spPr>
          <a:xfrm>
            <a:off x="10539408" y="4891965"/>
            <a:ext cx="284890" cy="284890"/>
          </a:xfrm>
          <a:prstGeom prst="ellipse">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2386EA-263E-4244-98B1-EB4DDBD3ECE1}"/>
                  </a:ext>
                </a:extLst>
              </p:cNvPr>
              <p:cNvSpPr txBox="1"/>
              <p:nvPr/>
            </p:nvSpPr>
            <p:spPr>
              <a:xfrm>
                <a:off x="8528635" y="305348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[3,:]</m:t>
                      </m:r>
                    </m:oMath>
                  </m:oMathPara>
                </a14:m>
                <a:endParaRPr lang="en-US" dirty="0"/>
              </a:p>
            </p:txBody>
          </p:sp>
        </mc:Choice>
        <mc:Fallback xmlns="">
          <p:sp>
            <p:nvSpPr>
              <p:cNvPr id="23" name="TextBox 22">
                <a:extLst>
                  <a:ext uri="{FF2B5EF4-FFF2-40B4-BE49-F238E27FC236}">
                    <a16:creationId xmlns:a16="http://schemas.microsoft.com/office/drawing/2014/main" id="{0C2386EA-263E-4244-98B1-EB4DDBD3ECE1}"/>
                  </a:ext>
                </a:extLst>
              </p:cNvPr>
              <p:cNvSpPr txBox="1">
                <a:spLocks noRot="1" noChangeAspect="1" noMove="1" noResize="1" noEditPoints="1" noAdjustHandles="1" noChangeArrowheads="1" noChangeShapeType="1" noTextEdit="1"/>
              </p:cNvSpPr>
              <p:nvPr/>
            </p:nvSpPr>
            <p:spPr>
              <a:xfrm>
                <a:off x="8528635" y="3053481"/>
                <a:ext cx="688714" cy="276999"/>
              </a:xfrm>
              <a:prstGeom prst="rect">
                <a:avLst/>
              </a:prstGeom>
              <a:blipFill>
                <a:blip r:embed="rId5"/>
                <a:stretch>
                  <a:fillRect l="-7407" r="-9259"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D5357E-098A-4843-99B6-300156BEE031}"/>
                  </a:ext>
                </a:extLst>
              </p:cNvPr>
              <p:cNvSpPr txBox="1"/>
              <p:nvPr/>
            </p:nvSpPr>
            <p:spPr>
              <a:xfrm>
                <a:off x="7600239" y="4576694"/>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84D5357E-098A-4843-99B6-300156BEE031}"/>
                  </a:ext>
                </a:extLst>
              </p:cNvPr>
              <p:cNvSpPr txBox="1">
                <a:spLocks noRot="1" noChangeAspect="1" noMove="1" noResize="1" noEditPoints="1" noAdjustHandles="1" noChangeArrowheads="1" noChangeShapeType="1" noTextEdit="1"/>
              </p:cNvSpPr>
              <p:nvPr/>
            </p:nvSpPr>
            <p:spPr>
              <a:xfrm>
                <a:off x="7600239" y="4576694"/>
                <a:ext cx="294247" cy="276999"/>
              </a:xfrm>
              <a:prstGeom prst="rect">
                <a:avLst/>
              </a:prstGeom>
              <a:blipFill>
                <a:blip r:embed="rId6"/>
                <a:stretch>
                  <a:fillRect l="-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766DE29-E358-BD4C-8314-840229547AA0}"/>
                  </a:ext>
                </a:extLst>
              </p:cNvPr>
              <p:cNvSpPr txBox="1"/>
              <p:nvPr/>
            </p:nvSpPr>
            <p:spPr>
              <a:xfrm>
                <a:off x="8654748" y="4688333"/>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8</m:t>
                          </m:r>
                        </m:sub>
                      </m:sSub>
                    </m:oMath>
                  </m:oMathPara>
                </a14:m>
                <a:endParaRPr lang="en-US" dirty="0"/>
              </a:p>
            </p:txBody>
          </p:sp>
        </mc:Choice>
        <mc:Fallback xmlns="">
          <p:sp>
            <p:nvSpPr>
              <p:cNvPr id="25" name="TextBox 24">
                <a:extLst>
                  <a:ext uri="{FF2B5EF4-FFF2-40B4-BE49-F238E27FC236}">
                    <a16:creationId xmlns:a16="http://schemas.microsoft.com/office/drawing/2014/main" id="{A766DE29-E358-BD4C-8314-840229547AA0}"/>
                  </a:ext>
                </a:extLst>
              </p:cNvPr>
              <p:cNvSpPr txBox="1">
                <a:spLocks noRot="1" noChangeAspect="1" noMove="1" noResize="1" noEditPoints="1" noAdjustHandles="1" noChangeArrowheads="1" noChangeShapeType="1" noTextEdit="1"/>
              </p:cNvSpPr>
              <p:nvPr/>
            </p:nvSpPr>
            <p:spPr>
              <a:xfrm>
                <a:off x="8654748" y="4688333"/>
                <a:ext cx="294247" cy="276999"/>
              </a:xfrm>
              <a:prstGeom prst="rect">
                <a:avLst/>
              </a:prstGeom>
              <a:blipFill>
                <a:blip r:embed="rId7"/>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FE0B7F-B9FE-DF40-86F1-314F56D2B3FE}"/>
                  </a:ext>
                </a:extLst>
              </p:cNvPr>
              <p:cNvSpPr txBox="1"/>
              <p:nvPr/>
            </p:nvSpPr>
            <p:spPr>
              <a:xfrm>
                <a:off x="8864055" y="3974002"/>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3FE0B7F-B9FE-DF40-86F1-314F56D2B3FE}"/>
                  </a:ext>
                </a:extLst>
              </p:cNvPr>
              <p:cNvSpPr txBox="1">
                <a:spLocks noRot="1" noChangeAspect="1" noMove="1" noResize="1" noEditPoints="1" noAdjustHandles="1" noChangeArrowheads="1" noChangeShapeType="1" noTextEdit="1"/>
              </p:cNvSpPr>
              <p:nvPr/>
            </p:nvSpPr>
            <p:spPr>
              <a:xfrm>
                <a:off x="8864055" y="3974002"/>
                <a:ext cx="288925" cy="276999"/>
              </a:xfrm>
              <a:prstGeom prst="rect">
                <a:avLst/>
              </a:prstGeom>
              <a:blipFill>
                <a:blip r:embed="rId8"/>
                <a:stretch>
                  <a:fillRect l="-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7AD125-AF6E-7F41-BDCD-663E0E593B74}"/>
                  </a:ext>
                </a:extLst>
              </p:cNvPr>
              <p:cNvSpPr txBox="1"/>
              <p:nvPr/>
            </p:nvSpPr>
            <p:spPr>
              <a:xfrm>
                <a:off x="8381511" y="334130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27" name="TextBox 26">
                <a:extLst>
                  <a:ext uri="{FF2B5EF4-FFF2-40B4-BE49-F238E27FC236}">
                    <a16:creationId xmlns:a16="http://schemas.microsoft.com/office/drawing/2014/main" id="{1A7AD125-AF6E-7F41-BDCD-663E0E593B74}"/>
                  </a:ext>
                </a:extLst>
              </p:cNvPr>
              <p:cNvSpPr txBox="1">
                <a:spLocks noRot="1" noChangeAspect="1" noMove="1" noResize="1" noEditPoints="1" noAdjustHandles="1" noChangeArrowheads="1" noChangeShapeType="1" noTextEdit="1"/>
              </p:cNvSpPr>
              <p:nvPr/>
            </p:nvSpPr>
            <p:spPr>
              <a:xfrm>
                <a:off x="8381511" y="3341307"/>
                <a:ext cx="294247" cy="276999"/>
              </a:xfrm>
              <a:prstGeom prst="rect">
                <a:avLst/>
              </a:prstGeom>
              <a:blipFill>
                <a:blip r:embed="rId9"/>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91FE031-29EA-CB4D-A57A-04E570184021}"/>
                  </a:ext>
                </a:extLst>
              </p:cNvPr>
              <p:cNvSpPr txBox="1"/>
              <p:nvPr/>
            </p:nvSpPr>
            <p:spPr>
              <a:xfrm>
                <a:off x="9732968" y="3442443"/>
                <a:ext cx="2843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28" name="TextBox 27">
                <a:extLst>
                  <a:ext uri="{FF2B5EF4-FFF2-40B4-BE49-F238E27FC236}">
                    <a16:creationId xmlns:a16="http://schemas.microsoft.com/office/drawing/2014/main" id="{B91FE031-29EA-CB4D-A57A-04E570184021}"/>
                  </a:ext>
                </a:extLst>
              </p:cNvPr>
              <p:cNvSpPr txBox="1">
                <a:spLocks noRot="1" noChangeAspect="1" noMove="1" noResize="1" noEditPoints="1" noAdjustHandles="1" noChangeArrowheads="1" noChangeShapeType="1" noTextEdit="1"/>
              </p:cNvSpPr>
              <p:nvPr/>
            </p:nvSpPr>
            <p:spPr>
              <a:xfrm>
                <a:off x="9732968" y="3442443"/>
                <a:ext cx="284373" cy="276999"/>
              </a:xfrm>
              <a:prstGeom prst="rect">
                <a:avLst/>
              </a:prstGeom>
              <a:blipFill>
                <a:blip r:embed="rId10"/>
                <a:stretch>
                  <a:fillRect l="-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13191-5F04-3E42-9B5D-CFDBDE782F02}"/>
                  </a:ext>
                </a:extLst>
              </p:cNvPr>
              <p:cNvSpPr txBox="1"/>
              <p:nvPr/>
            </p:nvSpPr>
            <p:spPr>
              <a:xfrm>
                <a:off x="9745557" y="4358815"/>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29" name="TextBox 28">
                <a:extLst>
                  <a:ext uri="{FF2B5EF4-FFF2-40B4-BE49-F238E27FC236}">
                    <a16:creationId xmlns:a16="http://schemas.microsoft.com/office/drawing/2014/main" id="{00513191-5F04-3E42-9B5D-CFDBDE782F02}"/>
                  </a:ext>
                </a:extLst>
              </p:cNvPr>
              <p:cNvSpPr txBox="1">
                <a:spLocks noRot="1" noChangeAspect="1" noMove="1" noResize="1" noEditPoints="1" noAdjustHandles="1" noChangeArrowheads="1" noChangeShapeType="1" noTextEdit="1"/>
              </p:cNvSpPr>
              <p:nvPr/>
            </p:nvSpPr>
            <p:spPr>
              <a:xfrm>
                <a:off x="9745557" y="4358815"/>
                <a:ext cx="294247" cy="276999"/>
              </a:xfrm>
              <a:prstGeom prst="rect">
                <a:avLst/>
              </a:prstGeom>
              <a:blipFill>
                <a:blip r:embed="rId11"/>
                <a:stretch>
                  <a:fillRect l="-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958E16-88A8-3141-A338-376A98C1BCA8}"/>
                  </a:ext>
                </a:extLst>
              </p:cNvPr>
              <p:cNvSpPr txBox="1"/>
              <p:nvPr/>
            </p:nvSpPr>
            <p:spPr>
              <a:xfrm>
                <a:off x="10539408" y="4856657"/>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30" name="TextBox 29">
                <a:extLst>
                  <a:ext uri="{FF2B5EF4-FFF2-40B4-BE49-F238E27FC236}">
                    <a16:creationId xmlns:a16="http://schemas.microsoft.com/office/drawing/2014/main" id="{98958E16-88A8-3141-A338-376A98C1BCA8}"/>
                  </a:ext>
                </a:extLst>
              </p:cNvPr>
              <p:cNvSpPr txBox="1">
                <a:spLocks noRot="1" noChangeAspect="1" noMove="1" noResize="1" noEditPoints="1" noAdjustHandles="1" noChangeArrowheads="1" noChangeShapeType="1" noTextEdit="1"/>
              </p:cNvSpPr>
              <p:nvPr/>
            </p:nvSpPr>
            <p:spPr>
              <a:xfrm>
                <a:off x="10539408" y="4856657"/>
                <a:ext cx="294247" cy="276999"/>
              </a:xfrm>
              <a:prstGeom prst="rect">
                <a:avLst/>
              </a:prstGeom>
              <a:blipFill>
                <a:blip r:embed="rId12"/>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490690-DE8E-804E-8036-A520D6E156DE}"/>
                  </a:ext>
                </a:extLst>
              </p:cNvPr>
              <p:cNvSpPr txBox="1"/>
              <p:nvPr/>
            </p:nvSpPr>
            <p:spPr>
              <a:xfrm>
                <a:off x="9277802" y="5083388"/>
                <a:ext cx="294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7</m:t>
                          </m:r>
                        </m:sub>
                      </m:sSub>
                    </m:oMath>
                  </m:oMathPara>
                </a14:m>
                <a:endParaRPr lang="en-US" dirty="0"/>
              </a:p>
            </p:txBody>
          </p:sp>
        </mc:Choice>
        <mc:Fallback xmlns="">
          <p:sp>
            <p:nvSpPr>
              <p:cNvPr id="31" name="TextBox 30">
                <a:extLst>
                  <a:ext uri="{FF2B5EF4-FFF2-40B4-BE49-F238E27FC236}">
                    <a16:creationId xmlns:a16="http://schemas.microsoft.com/office/drawing/2014/main" id="{2F490690-DE8E-804E-8036-A520D6E156DE}"/>
                  </a:ext>
                </a:extLst>
              </p:cNvPr>
              <p:cNvSpPr txBox="1">
                <a:spLocks noRot="1" noChangeAspect="1" noMove="1" noResize="1" noEditPoints="1" noAdjustHandles="1" noChangeArrowheads="1" noChangeShapeType="1" noTextEdit="1"/>
              </p:cNvSpPr>
              <p:nvPr/>
            </p:nvSpPr>
            <p:spPr>
              <a:xfrm>
                <a:off x="9277802" y="5083388"/>
                <a:ext cx="294247" cy="276999"/>
              </a:xfrm>
              <a:prstGeom prst="rect">
                <a:avLst/>
              </a:prstGeom>
              <a:blipFill>
                <a:blip r:embed="rId13"/>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654A6CA-54FD-1746-8392-AAFBFD443C48}"/>
                  </a:ext>
                </a:extLst>
              </p:cNvPr>
              <p:cNvSpPr txBox="1"/>
              <p:nvPr/>
            </p:nvSpPr>
            <p:spPr>
              <a:xfrm>
                <a:off x="8947667" y="366887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oMath>
                  </m:oMathPara>
                </a14:m>
                <a:endParaRPr lang="en-US" dirty="0"/>
              </a:p>
            </p:txBody>
          </p:sp>
        </mc:Choice>
        <mc:Fallback xmlns="">
          <p:sp>
            <p:nvSpPr>
              <p:cNvPr id="32" name="TextBox 31">
                <a:extLst>
                  <a:ext uri="{FF2B5EF4-FFF2-40B4-BE49-F238E27FC236}">
                    <a16:creationId xmlns:a16="http://schemas.microsoft.com/office/drawing/2014/main" id="{E654A6CA-54FD-1746-8392-AAFBFD443C48}"/>
                  </a:ext>
                </a:extLst>
              </p:cNvPr>
              <p:cNvSpPr txBox="1">
                <a:spLocks noRot="1" noChangeAspect="1" noMove="1" noResize="1" noEditPoints="1" noAdjustHandles="1" noChangeArrowheads="1" noChangeShapeType="1" noTextEdit="1"/>
              </p:cNvSpPr>
              <p:nvPr/>
            </p:nvSpPr>
            <p:spPr>
              <a:xfrm>
                <a:off x="8947667" y="3668874"/>
                <a:ext cx="688715" cy="276999"/>
              </a:xfrm>
              <a:prstGeom prst="rect">
                <a:avLst/>
              </a:prstGeom>
              <a:blipFill>
                <a:blip r:embed="rId14"/>
                <a:stretch>
                  <a:fillRect l="-7273"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D9927C-3ED4-CC42-A50E-B4E7120545B9}"/>
                  </a:ext>
                </a:extLst>
              </p:cNvPr>
              <p:cNvSpPr txBox="1"/>
              <p:nvPr/>
            </p:nvSpPr>
            <p:spPr>
              <a:xfrm>
                <a:off x="10192204" y="3391651"/>
                <a:ext cx="688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[4,:]</m:t>
                      </m:r>
                    </m:oMath>
                  </m:oMathPara>
                </a14:m>
                <a:endParaRPr lang="en-US" dirty="0"/>
              </a:p>
            </p:txBody>
          </p:sp>
        </mc:Choice>
        <mc:Fallback xmlns="">
          <p:sp>
            <p:nvSpPr>
              <p:cNvPr id="33" name="TextBox 32">
                <a:extLst>
                  <a:ext uri="{FF2B5EF4-FFF2-40B4-BE49-F238E27FC236}">
                    <a16:creationId xmlns:a16="http://schemas.microsoft.com/office/drawing/2014/main" id="{74D9927C-3ED4-CC42-A50E-B4E7120545B9}"/>
                  </a:ext>
                </a:extLst>
              </p:cNvPr>
              <p:cNvSpPr txBox="1">
                <a:spLocks noRot="1" noChangeAspect="1" noMove="1" noResize="1" noEditPoints="1" noAdjustHandles="1" noChangeArrowheads="1" noChangeShapeType="1" noTextEdit="1"/>
              </p:cNvSpPr>
              <p:nvPr/>
            </p:nvSpPr>
            <p:spPr>
              <a:xfrm>
                <a:off x="10192204" y="3391651"/>
                <a:ext cx="688714" cy="276999"/>
              </a:xfrm>
              <a:prstGeom prst="rect">
                <a:avLst/>
              </a:prstGeom>
              <a:blipFill>
                <a:blip r:embed="rId15"/>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A123E-3C5D-914B-AE43-FB46FC7D53D9}"/>
                  </a:ext>
                </a:extLst>
              </p:cNvPr>
              <p:cNvSpPr txBox="1"/>
              <p:nvPr/>
            </p:nvSpPr>
            <p:spPr>
              <a:xfrm>
                <a:off x="10060315" y="4210735"/>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[5,:]</m:t>
                      </m:r>
                    </m:oMath>
                  </m:oMathPara>
                </a14:m>
                <a:endParaRPr lang="en-US" dirty="0"/>
              </a:p>
            </p:txBody>
          </p:sp>
        </mc:Choice>
        <mc:Fallback xmlns="">
          <p:sp>
            <p:nvSpPr>
              <p:cNvPr id="34" name="TextBox 33">
                <a:extLst>
                  <a:ext uri="{FF2B5EF4-FFF2-40B4-BE49-F238E27FC236}">
                    <a16:creationId xmlns:a16="http://schemas.microsoft.com/office/drawing/2014/main" id="{6D3A123E-3C5D-914B-AE43-FB46FC7D53D9}"/>
                  </a:ext>
                </a:extLst>
              </p:cNvPr>
              <p:cNvSpPr txBox="1">
                <a:spLocks noRot="1" noChangeAspect="1" noMove="1" noResize="1" noEditPoints="1" noAdjustHandles="1" noChangeArrowheads="1" noChangeShapeType="1" noTextEdit="1"/>
              </p:cNvSpPr>
              <p:nvPr/>
            </p:nvSpPr>
            <p:spPr>
              <a:xfrm>
                <a:off x="10060315" y="4210735"/>
                <a:ext cx="688715" cy="276999"/>
              </a:xfrm>
              <a:prstGeom prst="rect">
                <a:avLst/>
              </a:prstGeom>
              <a:blipFill>
                <a:blip r:embed="rId16"/>
                <a:stretch>
                  <a:fillRect l="-7407" r="-11111"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2A2959D-F84C-4B43-8724-10552F287082}"/>
                  </a:ext>
                </a:extLst>
              </p:cNvPr>
              <p:cNvSpPr txBox="1"/>
              <p:nvPr/>
            </p:nvSpPr>
            <p:spPr>
              <a:xfrm>
                <a:off x="10802252" y="4622792"/>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[6,:]</m:t>
                      </m:r>
                    </m:oMath>
                  </m:oMathPara>
                </a14:m>
                <a:endParaRPr lang="en-US" dirty="0"/>
              </a:p>
            </p:txBody>
          </p:sp>
        </mc:Choice>
        <mc:Fallback xmlns="">
          <p:sp>
            <p:nvSpPr>
              <p:cNvPr id="35" name="TextBox 34">
                <a:extLst>
                  <a:ext uri="{FF2B5EF4-FFF2-40B4-BE49-F238E27FC236}">
                    <a16:creationId xmlns:a16="http://schemas.microsoft.com/office/drawing/2014/main" id="{D2A2959D-F84C-4B43-8724-10552F287082}"/>
                  </a:ext>
                </a:extLst>
              </p:cNvPr>
              <p:cNvSpPr txBox="1">
                <a:spLocks noRot="1" noChangeAspect="1" noMove="1" noResize="1" noEditPoints="1" noAdjustHandles="1" noChangeArrowheads="1" noChangeShapeType="1" noTextEdit="1"/>
              </p:cNvSpPr>
              <p:nvPr/>
            </p:nvSpPr>
            <p:spPr>
              <a:xfrm>
                <a:off x="10802252" y="4622792"/>
                <a:ext cx="688715" cy="276999"/>
              </a:xfrm>
              <a:prstGeom prst="rect">
                <a:avLst/>
              </a:prstGeom>
              <a:blipFill>
                <a:blip r:embed="rId17"/>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C4FE2E7-779E-2B4C-86E2-7383B1092DE9}"/>
                  </a:ext>
                </a:extLst>
              </p:cNvPr>
              <p:cNvSpPr txBox="1"/>
              <p:nvPr/>
            </p:nvSpPr>
            <p:spPr>
              <a:xfrm>
                <a:off x="9567201" y="527663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[7,:]</m:t>
                      </m:r>
                    </m:oMath>
                  </m:oMathPara>
                </a14:m>
                <a:endParaRPr lang="en-US" dirty="0"/>
              </a:p>
            </p:txBody>
          </p:sp>
        </mc:Choice>
        <mc:Fallback xmlns="">
          <p:sp>
            <p:nvSpPr>
              <p:cNvPr id="36" name="TextBox 35">
                <a:extLst>
                  <a:ext uri="{FF2B5EF4-FFF2-40B4-BE49-F238E27FC236}">
                    <a16:creationId xmlns:a16="http://schemas.microsoft.com/office/drawing/2014/main" id="{1C4FE2E7-779E-2B4C-86E2-7383B1092DE9}"/>
                  </a:ext>
                </a:extLst>
              </p:cNvPr>
              <p:cNvSpPr txBox="1">
                <a:spLocks noRot="1" noChangeAspect="1" noMove="1" noResize="1" noEditPoints="1" noAdjustHandles="1" noChangeArrowheads="1" noChangeShapeType="1" noTextEdit="1"/>
              </p:cNvSpPr>
              <p:nvPr/>
            </p:nvSpPr>
            <p:spPr>
              <a:xfrm>
                <a:off x="9567201" y="5276630"/>
                <a:ext cx="688715" cy="276999"/>
              </a:xfrm>
              <a:prstGeom prst="rect">
                <a:avLst/>
              </a:prstGeom>
              <a:blipFill>
                <a:blip r:embed="rId18"/>
                <a:stretch>
                  <a:fillRect l="-5357"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41CE56F-5CCB-864D-8E28-BF3A5B099B1E}"/>
                  </a:ext>
                </a:extLst>
              </p:cNvPr>
              <p:cNvSpPr txBox="1"/>
              <p:nvPr/>
            </p:nvSpPr>
            <p:spPr>
              <a:xfrm>
                <a:off x="8924234" y="4562420"/>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[8,:]</m:t>
                      </m:r>
                    </m:oMath>
                  </m:oMathPara>
                </a14:m>
                <a:endParaRPr lang="en-US" dirty="0"/>
              </a:p>
            </p:txBody>
          </p:sp>
        </mc:Choice>
        <mc:Fallback xmlns="">
          <p:sp>
            <p:nvSpPr>
              <p:cNvPr id="37" name="TextBox 36">
                <a:extLst>
                  <a:ext uri="{FF2B5EF4-FFF2-40B4-BE49-F238E27FC236}">
                    <a16:creationId xmlns:a16="http://schemas.microsoft.com/office/drawing/2014/main" id="{141CE56F-5CCB-864D-8E28-BF3A5B099B1E}"/>
                  </a:ext>
                </a:extLst>
              </p:cNvPr>
              <p:cNvSpPr txBox="1">
                <a:spLocks noRot="1" noChangeAspect="1" noMove="1" noResize="1" noEditPoints="1" noAdjustHandles="1" noChangeArrowheads="1" noChangeShapeType="1" noTextEdit="1"/>
              </p:cNvSpPr>
              <p:nvPr/>
            </p:nvSpPr>
            <p:spPr>
              <a:xfrm>
                <a:off x="8924234" y="4562420"/>
                <a:ext cx="688715" cy="276999"/>
              </a:xfrm>
              <a:prstGeom prst="rect">
                <a:avLst/>
              </a:prstGeom>
              <a:blipFill>
                <a:blip r:embed="rId19"/>
                <a:stretch>
                  <a:fillRect l="-5455" r="-909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37EAA1-C068-D04A-9CBF-04F60249E4E5}"/>
                  </a:ext>
                </a:extLst>
              </p:cNvPr>
              <p:cNvSpPr txBox="1"/>
              <p:nvPr/>
            </p:nvSpPr>
            <p:spPr>
              <a:xfrm>
                <a:off x="7660508" y="4304634"/>
                <a:ext cx="688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oMath>
                  </m:oMathPara>
                </a14:m>
                <a:endParaRPr lang="en-US" dirty="0"/>
              </a:p>
            </p:txBody>
          </p:sp>
        </mc:Choice>
        <mc:Fallback xmlns="">
          <p:sp>
            <p:nvSpPr>
              <p:cNvPr id="38" name="TextBox 37">
                <a:extLst>
                  <a:ext uri="{FF2B5EF4-FFF2-40B4-BE49-F238E27FC236}">
                    <a16:creationId xmlns:a16="http://schemas.microsoft.com/office/drawing/2014/main" id="{9C37EAA1-C068-D04A-9CBF-04F60249E4E5}"/>
                  </a:ext>
                </a:extLst>
              </p:cNvPr>
              <p:cNvSpPr txBox="1">
                <a:spLocks noRot="1" noChangeAspect="1" noMove="1" noResize="1" noEditPoints="1" noAdjustHandles="1" noChangeArrowheads="1" noChangeShapeType="1" noTextEdit="1"/>
              </p:cNvSpPr>
              <p:nvPr/>
            </p:nvSpPr>
            <p:spPr>
              <a:xfrm>
                <a:off x="7660508" y="4304634"/>
                <a:ext cx="688715" cy="276999"/>
              </a:xfrm>
              <a:prstGeom prst="rect">
                <a:avLst/>
              </a:prstGeom>
              <a:blipFill>
                <a:blip r:embed="rId20"/>
                <a:stretch>
                  <a:fillRect l="-5455" r="-10909" b="-30435"/>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14278EC3-1979-A64A-A2F0-A9EE7385E7E4}"/>
              </a:ext>
            </a:extLst>
          </p:cNvPr>
          <p:cNvSpPr txBox="1"/>
          <p:nvPr/>
        </p:nvSpPr>
        <p:spPr>
          <a:xfrm>
            <a:off x="838200" y="3277924"/>
            <a:ext cx="2168735" cy="523220"/>
          </a:xfrm>
          <a:prstGeom prst="rect">
            <a:avLst/>
          </a:prstGeom>
          <a:noFill/>
        </p:spPr>
        <p:txBody>
          <a:bodyPr wrap="none" rtlCol="0">
            <a:spAutoFit/>
          </a:bodyPr>
          <a:lstStyle/>
          <a:p>
            <a:r>
              <a:rPr lang="en-US" sz="2800" dirty="0">
                <a:solidFill>
                  <a:schemeClr val="accent5">
                    <a:lumMod val="75000"/>
                  </a:schemeClr>
                </a:solidFill>
              </a:rPr>
              <a:t>Observe that:</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54A0BF3-78B2-604D-A7E2-981477580659}"/>
                  </a:ext>
                </a:extLst>
              </p:cNvPr>
              <p:cNvSpPr txBox="1"/>
              <p:nvPr/>
            </p:nvSpPr>
            <p:spPr>
              <a:xfrm>
                <a:off x="862951" y="4043024"/>
                <a:ext cx="5038110" cy="491417"/>
              </a:xfrm>
              <a:prstGeom prst="rect">
                <a:avLst/>
              </a:prstGeom>
              <a:noFill/>
            </p:spPr>
            <p:txBody>
              <a:bodyPr wrap="none" rtlCol="0">
                <a:spAutoFit/>
              </a:bodyPr>
              <a:lstStyle/>
              <a:p>
                <a:pPr marL="800100" lvl="1" indent="-342900">
                  <a:buFont typeface="Arial" panose="020B0604020202020204" pitchFamily="34" charset="0"/>
                  <a:buChar char="•"/>
                </a:pP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]=0</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𝑁</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e>
                    </m:d>
                  </m:oMath>
                </a14:m>
                <a:endParaRPr lang="en-US" sz="2800" dirty="0"/>
              </a:p>
            </p:txBody>
          </p:sp>
        </mc:Choice>
        <mc:Fallback xmlns="">
          <p:sp>
            <p:nvSpPr>
              <p:cNvPr id="40" name="TextBox 39">
                <a:extLst>
                  <a:ext uri="{FF2B5EF4-FFF2-40B4-BE49-F238E27FC236}">
                    <a16:creationId xmlns:a16="http://schemas.microsoft.com/office/drawing/2014/main" id="{754A0BF3-78B2-604D-A7E2-981477580659}"/>
                  </a:ext>
                </a:extLst>
              </p:cNvPr>
              <p:cNvSpPr txBox="1">
                <a:spLocks noRot="1" noChangeAspect="1" noMove="1" noResize="1" noEditPoints="1" noAdjustHandles="1" noChangeArrowheads="1" noChangeShapeType="1" noTextEdit="1"/>
              </p:cNvSpPr>
              <p:nvPr/>
            </p:nvSpPr>
            <p:spPr>
              <a:xfrm>
                <a:off x="862951" y="4043024"/>
                <a:ext cx="5038110" cy="491417"/>
              </a:xfrm>
              <a:prstGeom prst="rect">
                <a:avLst/>
              </a:prstGeom>
              <a:blipFill>
                <a:blip r:embed="rId21"/>
                <a:stretch>
                  <a:fillRect t="-5000" b="-20000"/>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838C1DAF-FB1A-7442-AB63-A26D1559A5B3}"/>
              </a:ext>
            </a:extLst>
          </p:cNvPr>
          <p:cNvSpPr txBox="1"/>
          <p:nvPr/>
        </p:nvSpPr>
        <p:spPr>
          <a:xfrm>
            <a:off x="862951" y="4776321"/>
            <a:ext cx="1196161" cy="523220"/>
          </a:xfrm>
          <a:prstGeom prst="rect">
            <a:avLst/>
          </a:prstGeom>
          <a:noFill/>
        </p:spPr>
        <p:txBody>
          <a:bodyPr wrap="none" rtlCol="0">
            <a:spAutoFit/>
          </a:bodyPr>
          <a:lstStyle/>
          <a:p>
            <a:r>
              <a:rPr lang="en-US" sz="2800" dirty="0">
                <a:solidFill>
                  <a:schemeClr val="accent5">
                    <a:lumMod val="75000"/>
                  </a:schemeClr>
                </a:solidFill>
              </a:rPr>
              <a:t>Hence,</a:t>
            </a:r>
            <a:endParaRPr lang="en-US" sz="2800" dirty="0">
              <a:solidFill>
                <a:srgbClr val="FF0000"/>
              </a:solidFill>
            </a:endParaRPr>
          </a:p>
        </p:txBody>
      </p:sp>
      <p:pic>
        <p:nvPicPr>
          <p:cNvPr id="42" name="Picture 41">
            <a:extLst>
              <a:ext uri="{FF2B5EF4-FFF2-40B4-BE49-F238E27FC236}">
                <a16:creationId xmlns:a16="http://schemas.microsoft.com/office/drawing/2014/main" id="{425D1F87-399C-8F40-B068-C750F9076D6A}"/>
              </a:ext>
            </a:extLst>
          </p:cNvPr>
          <p:cNvPicPr>
            <a:picLocks noChangeAspect="1"/>
          </p:cNvPicPr>
          <p:nvPr/>
        </p:nvPicPr>
        <p:blipFill>
          <a:blip r:embed="rId22"/>
          <a:stretch>
            <a:fillRect/>
          </a:stretch>
        </p:blipFill>
        <p:spPr>
          <a:xfrm>
            <a:off x="2731938" y="5714938"/>
            <a:ext cx="4404983" cy="624159"/>
          </a:xfrm>
          <a:prstGeom prst="rect">
            <a:avLst/>
          </a:prstGeom>
        </p:spPr>
      </p:pic>
    </p:spTree>
    <p:extLst>
      <p:ext uri="{BB962C8B-B14F-4D97-AF65-F5344CB8AC3E}">
        <p14:creationId xmlns:p14="http://schemas.microsoft.com/office/powerpoint/2010/main" val="781509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2Seq" id="{D9AA6D4D-8842-1C4C-86E8-1EC38AF1BED0}" vid="{38076DE5-4D40-514B-80FD-E6608045A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11153</TotalTime>
  <Words>11851</Words>
  <Application>Microsoft Macintosh PowerPoint</Application>
  <PresentationFormat>Widescreen</PresentationFormat>
  <Paragraphs>3294</Paragraphs>
  <Slides>305</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305</vt:i4>
      </vt:variant>
    </vt:vector>
  </HeadingPairs>
  <TitlesOfParts>
    <vt:vector size="317" baseType="lpstr">
      <vt:lpstr>-apple-system</vt:lpstr>
      <vt:lpstr>LinLibertineT</vt:lpstr>
      <vt:lpstr>LinLibertineTI</vt:lpstr>
      <vt:lpstr>Abadi MT Condensed Extra Bold</vt:lpstr>
      <vt:lpstr>Arial</vt:lpstr>
      <vt:lpstr>Calibri</vt:lpstr>
      <vt:lpstr>Calibri Light</vt:lpstr>
      <vt:lpstr>Cambria Math</vt:lpstr>
      <vt:lpstr>Helvetica</vt:lpstr>
      <vt:lpstr>Times</vt:lpstr>
      <vt:lpstr>Wingdings</vt:lpstr>
      <vt:lpstr>Office Theme</vt:lpstr>
      <vt:lpstr>Graph Neural Networks: Models and Applications</vt:lpstr>
      <vt:lpstr>Data as Graphs - Explicit</vt:lpstr>
      <vt:lpstr>Data as Graphs - Implicit</vt:lpstr>
      <vt:lpstr>ML on Graphs</vt:lpstr>
      <vt:lpstr>The Power of Deep Learning</vt:lpstr>
      <vt:lpstr>Deep Learning Meets Graphs: Challenges</vt:lpstr>
      <vt:lpstr>Graph Neural Networks</vt:lpstr>
      <vt:lpstr>Tutorial Overview</vt:lpstr>
      <vt:lpstr>Two More Things</vt:lpstr>
      <vt:lpstr>A Book</vt:lpstr>
      <vt:lpstr>A Repository</vt:lpstr>
      <vt:lpstr>Tutorial Overview</vt:lpstr>
      <vt:lpstr>Graphs and Graph Signals</vt:lpstr>
      <vt:lpstr>Graphs and Graph Signals</vt:lpstr>
      <vt:lpstr>Graphs and Graph Signals</vt:lpstr>
      <vt:lpstr>Graphs and Graph Signals</vt:lpstr>
      <vt:lpstr>Matrix Representations of Graphs</vt:lpstr>
      <vt:lpstr>Matrix Representations of Graphs</vt:lpstr>
      <vt:lpstr>Matrix Representations of Graphs</vt:lpstr>
      <vt:lpstr>Matrix Representations of Graphs</vt:lpstr>
      <vt:lpstr>Laplacian Matrix as an Operator</vt:lpstr>
      <vt:lpstr>Laplacian Matrix as an Operator</vt:lpstr>
      <vt:lpstr>Laplacian Matrix as an Operator</vt:lpstr>
      <vt:lpstr>Laplacian Matrix as an Operator</vt:lpstr>
      <vt:lpstr>Laplacian Matrix as an Operator</vt:lpstr>
      <vt:lpstr>Laplacian Matrix as an Operator</vt:lpstr>
      <vt:lpstr>Eigen-decomposition of Laplacian Matrix</vt:lpstr>
      <vt:lpstr>Eigen-decomposition of Laplacian Matrix</vt:lpstr>
      <vt:lpstr>Eigen-decomposition of Laplacian Matrix</vt:lpstr>
      <vt:lpstr>Eigenvectors as Graph Signals</vt:lpstr>
      <vt:lpstr>Eigenvectors as Graph Signals</vt:lpstr>
      <vt:lpstr>Eigenvectors as Graph Signals</vt:lpstr>
      <vt:lpstr>Graph Fourier Transform</vt:lpstr>
      <vt:lpstr>Graph Fourier Transform</vt:lpstr>
      <vt:lpstr>Graph Fourier Transform (GFT)</vt:lpstr>
      <vt:lpstr>Inverse Graph Fourier Transform (IGFT)</vt:lpstr>
      <vt:lpstr>Tutorial Overview</vt:lpstr>
      <vt:lpstr>Tasks on Graph-Structured Data</vt:lpstr>
      <vt:lpstr>Tasks on Graph-Structured Data</vt:lpstr>
      <vt:lpstr>Tasks on Graph-Structured Data</vt:lpstr>
      <vt:lpstr>Tasks on Graph-Structured Data</vt:lpstr>
      <vt:lpstr>Tasks on Graph-Structured Data</vt:lpstr>
      <vt:lpstr>Two Main Operations in GNN</vt:lpstr>
      <vt:lpstr>Two Main Operations in GNN</vt:lpstr>
      <vt:lpstr>Two Main Operations in GNN</vt:lpstr>
      <vt:lpstr>Two Main Operations in GNN</vt:lpstr>
      <vt:lpstr>Two Main Operations in GNN</vt:lpstr>
      <vt:lpstr>Two Main Operations in GNN</vt:lpstr>
      <vt:lpstr>General GNN Framework</vt:lpstr>
      <vt:lpstr>General GNN Framework</vt:lpstr>
      <vt:lpstr>Graph Filtering Operation</vt:lpstr>
      <vt:lpstr>Two Types of Graph Filtering Operation</vt:lpstr>
      <vt:lpstr>Graph Filtering in the First GNN Paper</vt:lpstr>
      <vt:lpstr>Graph Filtering in the First GNN Paper</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Graph Signal</vt:lpstr>
      <vt:lpstr>Graph Spectral Filtering for GNN</vt:lpstr>
      <vt:lpstr>Graph Spectral Filtering for GNN</vt:lpstr>
      <vt:lpstr>Graph Spectral Filtering for GNN</vt:lpstr>
      <vt:lpstr>Graph Spectral Filtering for GNN</vt:lpstr>
      <vt:lpstr>Graph Spectral Filtering for GNN</vt:lpstr>
      <vt:lpstr>Graph Spectral Filtering for GNN</vt:lpstr>
      <vt:lpstr>g ̂(Λ): Non-parametric</vt:lpstr>
      <vt:lpstr>g ̂(Λ): Non-parametric</vt:lpstr>
      <vt:lpstr>g ̂(Λ): Non-parametric</vt:lpstr>
      <vt:lpstr>g ̂(Λ): Non-parametric</vt:lpstr>
      <vt:lpstr>g ̂(Λ) : Polynomial Parametrized </vt:lpstr>
      <vt:lpstr>g ̂(Λ) : Polynomial Parametrized </vt:lpstr>
      <vt:lpstr>g ̂(Λ) : Polynomial Parametrized </vt:lpstr>
      <vt:lpstr>g ̂(Λ) : Polynomial Parametrized </vt:lpstr>
      <vt:lpstr>Polynomial Parametrized Filter: a Spatial View</vt:lpstr>
      <vt:lpstr>Polynomial Parametrized Filter: a Spatial View</vt:lpstr>
      <vt:lpstr>Polynomial Parametrized Filter: a Spatial View</vt:lpstr>
      <vt:lpstr>Chebyshev Polynomials</vt:lpstr>
      <vt:lpstr>Chebyshev Polynomials</vt:lpstr>
      <vt:lpstr>Chebyshev Polynomials</vt:lpstr>
      <vt:lpstr>Chebyshev Polynomials</vt:lpstr>
      <vt:lpstr>Chebyshev Polynomials</vt:lpstr>
      <vt:lpstr>Chebyshev Polynomials</vt:lpstr>
      <vt:lpstr>ChebNet</vt:lpstr>
      <vt:lpstr>ChebNet</vt:lpstr>
      <vt:lpstr>ChebNet</vt:lpstr>
      <vt:lpstr>ChebNet</vt:lpstr>
      <vt:lpstr>GCN: Simplified ChebNet</vt:lpstr>
      <vt:lpstr>GCN: Simplified ChebNet</vt:lpstr>
      <vt:lpstr>GCN: Simplified ChebNet</vt:lpstr>
      <vt:lpstr>GCN for Multi-channel Signal</vt:lpstr>
      <vt:lpstr>GCN for Multi-channel Signal</vt:lpstr>
      <vt:lpstr>GCN for Multi-channel Signal</vt:lpstr>
      <vt:lpstr>A Spatial View of GCN Filter</vt:lpstr>
      <vt:lpstr>A Spatial View of GCN Filter</vt:lpstr>
      <vt:lpstr>A Spatial View of GCN Filter</vt:lpstr>
      <vt:lpstr>A Spatial View of GCN Filter</vt:lpstr>
      <vt:lpstr>A Spatial View of GCN Filter</vt:lpstr>
      <vt:lpstr>A Spatial View of GCN Filter</vt:lpstr>
      <vt:lpstr>Filter in GCN VS Filter in the First GNN</vt:lpstr>
      <vt:lpstr>Filter in GCN VS Filter in the First GNN</vt:lpstr>
      <vt:lpstr>Filter in GCN VS Filter in the First GNN</vt:lpstr>
      <vt:lpstr>Filter in GraphSage</vt:lpstr>
      <vt:lpstr>Filter in GraphSage</vt:lpstr>
      <vt:lpstr>Filter in GAT</vt:lpstr>
      <vt:lpstr>Filter in GAT</vt:lpstr>
      <vt:lpstr>Filter in MPNN</vt:lpstr>
      <vt:lpstr>Graph Pooling Operation</vt:lpstr>
      <vt:lpstr>gPool</vt:lpstr>
      <vt:lpstr>gPool</vt:lpstr>
      <vt:lpstr>gPool</vt:lpstr>
      <vt:lpstr>gPool</vt:lpstr>
      <vt:lpstr>gPool</vt:lpstr>
      <vt:lpstr>DiffPool</vt:lpstr>
      <vt:lpstr>DiffPool</vt:lpstr>
      <vt:lpstr>DiffPool</vt:lpstr>
      <vt:lpstr>DiffPool</vt:lpstr>
      <vt:lpstr>DiffPool</vt:lpstr>
      <vt:lpstr>DiffPool</vt:lpstr>
      <vt:lpstr>Eigenpooling</vt:lpstr>
      <vt:lpstr>Eigenpooling</vt:lpstr>
      <vt:lpstr>Eigenpooling</vt:lpstr>
      <vt:lpstr>Eigenpooling</vt:lpstr>
      <vt:lpstr>Going Back to Graph Spectral Theory</vt:lpstr>
      <vt:lpstr>Going Back to Graph Spectral Theory</vt:lpstr>
      <vt:lpstr>Going Back to Graph Spectral Theory</vt:lpstr>
      <vt:lpstr>Going Back to Graph Spectral Theory</vt:lpstr>
      <vt:lpstr>Eigenpooling: Truncated Fourier Coefficients</vt:lpstr>
      <vt:lpstr>Eigenpooling: Truncated Fourier Coefficients</vt:lpstr>
      <vt:lpstr>Eigenpooling: Truncated Fourier Coefficients</vt:lpstr>
      <vt:lpstr>Eigenpooling: Truncated Fourier Coefficients</vt:lpstr>
      <vt:lpstr>Robustness of GNN</vt:lpstr>
      <vt:lpstr>Adversarial Attacks on Deep Learning</vt:lpstr>
      <vt:lpstr>Do Graph Neural Networks  Suffer the Same Problem?</vt:lpstr>
      <vt:lpstr>Adversarial Attacks on GNN</vt:lpstr>
      <vt:lpstr>Consequences</vt:lpstr>
      <vt:lpstr>Image vs Graph </vt:lpstr>
      <vt:lpstr>Perturbation Type</vt:lpstr>
      <vt:lpstr>Evasion &amp; Poisoning Attack</vt:lpstr>
      <vt:lpstr>Targeted &amp; Non-Targeted</vt:lpstr>
      <vt:lpstr>Attack Methods</vt:lpstr>
      <vt:lpstr>Attack Methods</vt:lpstr>
      <vt:lpstr>GradArgmax </vt:lpstr>
      <vt:lpstr>GradArgmax</vt:lpstr>
      <vt:lpstr>GradArgmax</vt:lpstr>
      <vt:lpstr>GradArgmax</vt:lpstr>
      <vt:lpstr>GradArgmax</vt:lpstr>
      <vt:lpstr>Attack Methods</vt:lpstr>
      <vt:lpstr>Nettack </vt:lpstr>
      <vt:lpstr>Nettack</vt:lpstr>
      <vt:lpstr>Nettack</vt:lpstr>
      <vt:lpstr>Nettack</vt:lpstr>
      <vt:lpstr>Attack Methods</vt:lpstr>
      <vt:lpstr>ReWatt </vt:lpstr>
      <vt:lpstr>ReWatt</vt:lpstr>
      <vt:lpstr>ReWatt</vt:lpstr>
      <vt:lpstr>Defending Against Attacks</vt:lpstr>
      <vt:lpstr>Adversarial Training </vt:lpstr>
      <vt:lpstr>Adversarial Training</vt:lpstr>
      <vt:lpstr>Preprocessing</vt:lpstr>
      <vt:lpstr>Preprocessing </vt:lpstr>
      <vt:lpstr>Attention Mechanism</vt:lpstr>
      <vt:lpstr>RGCN </vt:lpstr>
      <vt:lpstr>RGCN</vt:lpstr>
      <vt:lpstr>RGCN</vt:lpstr>
      <vt:lpstr>PA-GNN </vt:lpstr>
      <vt:lpstr>PA-GNN</vt:lpstr>
      <vt:lpstr>Scalable Learning of Graph Neural Networks</vt:lpstr>
      <vt:lpstr>Graph Convolutional Networks (GCN) - (Kipf and Welling 2017)</vt:lpstr>
      <vt:lpstr>Motivation</vt:lpstr>
      <vt:lpstr>Node Sampling -GraphSAGE (Hamilton et al. 2017)</vt:lpstr>
      <vt:lpstr>Layer Sampling  - FastGCN (ICLR 2018) </vt:lpstr>
      <vt:lpstr>Comparison</vt:lpstr>
      <vt:lpstr>Importance Sampling</vt:lpstr>
      <vt:lpstr>Results</vt:lpstr>
      <vt:lpstr>Adaptive Sampling  (Huang et al. 2018)</vt:lpstr>
      <vt:lpstr>Graph Sampling - GraphSAINT (Zeng et al. 2020)</vt:lpstr>
      <vt:lpstr>Application in Real-World - PinSAGE (Ying et al. 2018)</vt:lpstr>
      <vt:lpstr>Application in Real-World -Anti-Money Laundering</vt:lpstr>
      <vt:lpstr>Graph Neural Networks for Healthcare Applications --Drug Discovery and Medical Recommendation</vt:lpstr>
      <vt:lpstr>Drug Discovery</vt:lpstr>
      <vt:lpstr>Constrained Generation of Semantically Valid Graphs via Regularizing Variational Autoencoders</vt:lpstr>
      <vt:lpstr>Molecule Graph Generation</vt:lpstr>
      <vt:lpstr>Constrained Graph Variational Auto-Encoder</vt:lpstr>
      <vt:lpstr>Approximate Training</vt:lpstr>
      <vt:lpstr>Constraints</vt:lpstr>
      <vt:lpstr>Results</vt:lpstr>
      <vt:lpstr>Visualization of Generated Molecules</vt:lpstr>
      <vt:lpstr>Drug Similarity Integration Through Multi-view Graph Auto-Encoders</vt:lpstr>
      <vt:lpstr>Adverse Drug-Drug Interaction (DDI)</vt:lpstr>
      <vt:lpstr>DDI Prediction</vt:lpstr>
      <vt:lpstr>MV-GAE: Drug Similarity Integration Through Multi-view Graph Auto-Encoders (IJCAI 2018)</vt:lpstr>
      <vt:lpstr>A Simple Multi-View GCN </vt:lpstr>
      <vt:lpstr>Attentive Multiview Similarity Fusion with Graph Auto-Encoders (GAE) </vt:lpstr>
      <vt:lpstr>Semi-Supervised Extensions (SemiGAE) </vt:lpstr>
      <vt:lpstr>What if we do not have node features?</vt:lpstr>
      <vt:lpstr>Results</vt:lpstr>
      <vt:lpstr>Analysis of Attention </vt:lpstr>
      <vt:lpstr>Graph-Enhanced Medication Recommendation: GAMENet and G-BERT</vt:lpstr>
      <vt:lpstr>EHR Phenotyping and Medication  Recommendation</vt:lpstr>
      <vt:lpstr>Challenges</vt:lpstr>
      <vt:lpstr>Medical Recommendation I: GAMENet</vt:lpstr>
      <vt:lpstr>Graph Augmented Memory Module</vt:lpstr>
      <vt:lpstr>Graph Augmented Memory Module</vt:lpstr>
      <vt:lpstr>Graph Augmented Memory Module</vt:lpstr>
      <vt:lpstr>Medical Recommendation II: GBERT (Graph + Pre-training)</vt:lpstr>
      <vt:lpstr>Ontology Embedding</vt:lpstr>
      <vt:lpstr>Visit Embedding</vt:lpstr>
      <vt:lpstr>Pre-training</vt:lpstr>
      <vt:lpstr>Results </vt:lpstr>
      <vt:lpstr>PowerPoint Presentation</vt:lpstr>
      <vt:lpstr>Tutorial Overview</vt:lpstr>
      <vt:lpstr>Graph-to-Sequence Learning in Natural Language Processing</vt:lpstr>
      <vt:lpstr>Seq2Seq: Applications and Challenges</vt:lpstr>
      <vt:lpstr>Contributions and Highlighted Research</vt:lpstr>
      <vt:lpstr>Graphs: A Universal Language </vt:lpstr>
      <vt:lpstr> Graph-structured Data Are Ubiquitous </vt:lpstr>
      <vt:lpstr>Why Graphs? Why Now?</vt:lpstr>
      <vt:lpstr>Machine(Deep) Learning with Graphs</vt:lpstr>
      <vt:lpstr>Graph Representation Learning (GNNs)</vt:lpstr>
      <vt:lpstr>Graph-to-Sequence Model [1]</vt:lpstr>
      <vt:lpstr>Graph Encoding</vt:lpstr>
      <vt:lpstr>Graph Encoding</vt:lpstr>
      <vt:lpstr>Attention Based Sequence Decoding</vt:lpstr>
      <vt:lpstr>Attention Based Sequence Decoding</vt:lpstr>
      <vt:lpstr>Attention Based Sequence Decoding</vt:lpstr>
      <vt:lpstr>Experiments: Text Reasoning and Shortest Path</vt:lpstr>
      <vt:lpstr>Experiments: Model Variations</vt:lpstr>
      <vt:lpstr>Experiments: Bidirectional Node Embedding</vt:lpstr>
      <vt:lpstr>When Shall We Use Graph2Seq?</vt:lpstr>
      <vt:lpstr>SQL-to-text Generation with Graph-to-Sequence Model (EMNLP’18)</vt:lpstr>
      <vt:lpstr>Natural Language Interface to Database</vt:lpstr>
      <vt:lpstr>SQL-to-text Generation Task</vt:lpstr>
      <vt:lpstr>Previous Approaches</vt:lpstr>
      <vt:lpstr>Problem</vt:lpstr>
      <vt:lpstr>Motivation</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Graph Representation of SQL Query</vt:lpstr>
      <vt:lpstr>Encoder-Decoder Architecture</vt:lpstr>
      <vt:lpstr>Graph-to-Sequence Model [1]</vt:lpstr>
      <vt:lpstr>Experiments</vt:lpstr>
      <vt:lpstr>Results</vt:lpstr>
      <vt:lpstr>Results</vt:lpstr>
      <vt:lpstr>Results</vt:lpstr>
      <vt:lpstr>Results</vt:lpstr>
      <vt:lpstr>Examples</vt:lpstr>
      <vt:lpstr>Exploiting Rich Syntactic Information for Semantic Parsing with Graph-to-Sequence Model (EMNLP’18)</vt:lpstr>
      <vt:lpstr>Semantic Parsing Task</vt:lpstr>
      <vt:lpstr>Neural Semantic Parser</vt:lpstr>
      <vt:lpstr>Encoder-Decoder Architecture</vt:lpstr>
      <vt:lpstr>Problem</vt:lpstr>
      <vt:lpstr>Problem</vt:lpstr>
      <vt:lpstr>Problem</vt:lpstr>
      <vt:lpstr>Problem</vt:lpstr>
      <vt:lpstr>Problem</vt:lpstr>
      <vt:lpstr>Our Approach</vt:lpstr>
      <vt:lpstr>Our Approach</vt:lpstr>
      <vt:lpstr>Our Approach</vt:lpstr>
      <vt:lpstr>Syntactic Graph Representation</vt:lpstr>
      <vt:lpstr>Graph-to-Sequence Model [1]</vt:lpstr>
      <vt:lpstr>Experiments</vt:lpstr>
      <vt:lpstr>Results</vt:lpstr>
      <vt:lpstr>Results</vt:lpstr>
      <vt:lpstr>Results Analysis</vt:lpstr>
      <vt:lpstr>Robustness Study</vt:lpstr>
      <vt:lpstr>Robustness Study</vt:lpstr>
      <vt:lpstr>Conclusion and Future Work</vt:lpstr>
      <vt:lpstr> W8: Deep Learning on Graphs: Methodologies and Applications (DLGMA’20)   Murray Hill East, 2nd floor, Hilton Middle Town,  New York, NY, USA, February 8, 2020   https://dlg2019.bitbucket.io/aaai20/   </vt:lpstr>
      <vt:lpstr>Recommender Systems</vt:lpstr>
      <vt:lpstr>Recommender Systems</vt:lpstr>
      <vt:lpstr>Recommender Systems</vt:lpstr>
      <vt:lpstr>Recommender Systems</vt:lpstr>
      <vt:lpstr>Recommender Systems</vt:lpstr>
      <vt:lpstr>Interactions as Bipartite Graph</vt:lpstr>
      <vt:lpstr>Interactions as Bipartite Graph</vt:lpstr>
      <vt:lpstr>Interactions as Bipartite Graph</vt:lpstr>
      <vt:lpstr>Graph Convolution Matrix Completion</vt:lpstr>
      <vt:lpstr>Graph Convolution Matrix Completion</vt:lpstr>
      <vt:lpstr>Graph Convolution Matrix Completion</vt:lpstr>
      <vt:lpstr>Knowledge-graph-aware Recommendation</vt:lpstr>
      <vt:lpstr>KGCN</vt:lpstr>
      <vt:lpstr>KGCN</vt:lpstr>
      <vt:lpstr>KGCN</vt:lpstr>
      <vt:lpstr>KGCN</vt:lpstr>
      <vt:lpstr>KGCN</vt:lpstr>
      <vt:lpstr>Social Recommendation</vt:lpstr>
      <vt:lpstr>GraphRec</vt:lpstr>
      <vt:lpstr>GraphRec</vt:lpstr>
      <vt:lpstr>GraphRec</vt:lpstr>
      <vt:lpstr>GraphRec</vt:lpstr>
      <vt:lpstr>Conclusion</vt:lpstr>
      <vt:lpstr>Conclusion: Future Directions</vt:lpstr>
      <vt:lpstr>Conclusion: Future Directions</vt:lpstr>
      <vt:lpstr>Conclusion: Future Directions</vt:lpstr>
      <vt:lpstr>A Book</vt:lpstr>
      <vt:lpstr>A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Graph-to-Sequence Learning in Natural Language Processing</dc:title>
  <dc:creator>Ma, Yao</dc:creator>
  <cp:lastModifiedBy>wuli@us.ibm.com</cp:lastModifiedBy>
  <cp:revision>159</cp:revision>
  <dcterms:created xsi:type="dcterms:W3CDTF">2020-01-28T01:34:28Z</dcterms:created>
  <dcterms:modified xsi:type="dcterms:W3CDTF">2020-02-07T16:05:59Z</dcterms:modified>
</cp:coreProperties>
</file>